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0" r:id="rId6"/>
    <p:sldId id="320" r:id="rId7"/>
    <p:sldId id="325" r:id="rId8"/>
    <p:sldId id="314" r:id="rId9"/>
    <p:sldId id="321" r:id="rId10"/>
    <p:sldId id="323" r:id="rId11"/>
    <p:sldId id="322" r:id="rId12"/>
    <p:sldId id="324" r:id="rId13"/>
  </p:sldIdLst>
  <p:sldSz cx="12188825" cy="6858000"/>
  <p:notesSz cx="6858000" cy="9144000"/>
  <p:custDataLst>
    <p:tags r:id="rId16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77" y="2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30.04.2021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30.04.2021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30.04.2021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287424" y="2492896"/>
            <a:ext cx="8229600" cy="2016224"/>
          </a:xfrm>
        </p:spPr>
        <p:txBody>
          <a:bodyPr rtlCol="0"/>
          <a:lstStyle/>
          <a:p>
            <a:pPr rtl="0"/>
            <a:r>
              <a:rPr lang="ru-RU" dirty="0"/>
              <a:t>Оценка полёта пассажирами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17748" y="4797152"/>
            <a:ext cx="9073008" cy="1219200"/>
          </a:xfrm>
        </p:spPr>
        <p:txBody>
          <a:bodyPr rtlCol="0"/>
          <a:lstStyle/>
          <a:p>
            <a:pPr rtl="0"/>
            <a:r>
              <a:rPr lang="ru-RU" dirty="0"/>
              <a:t>Работу выполнили Любашевский Даниил и </a:t>
            </a:r>
            <a:r>
              <a:rPr lang="ru-RU" dirty="0" err="1"/>
              <a:t>Золин</a:t>
            </a:r>
            <a:r>
              <a:rPr lang="ru-RU" dirty="0"/>
              <a:t> Степан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14204" y="1916832"/>
            <a:ext cx="9144001" cy="1371600"/>
          </a:xfrm>
        </p:spPr>
        <p:txBody>
          <a:bodyPr rtlCol="0"/>
          <a:lstStyle/>
          <a:p>
            <a:pPr rtl="0"/>
            <a:r>
              <a:rPr lang="ru-RU" sz="7200" dirty="0"/>
              <a:t>Цель работы</a:t>
            </a:r>
            <a:r>
              <a:rPr lang="en-US" sz="7200" dirty="0"/>
              <a:t>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323814" y="3429000"/>
            <a:ext cx="9134391" cy="150872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4000" dirty="0"/>
              <a:t>Определить будет ли доволен пассажир полётом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1095C-41FA-4EB0-9C66-35E2B2F6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116632"/>
            <a:ext cx="9293537" cy="1130424"/>
          </a:xfrm>
        </p:spPr>
        <p:txBody>
          <a:bodyPr>
            <a:normAutofit fontScale="90000"/>
          </a:bodyPr>
          <a:lstStyle/>
          <a:p>
            <a:r>
              <a:rPr lang="ru-RU" dirty="0"/>
              <a:t>Данные ,по которым мы определяли удовлетворённость</a:t>
            </a:r>
            <a:r>
              <a:rPr lang="en-US" dirty="0"/>
              <a:t> </a:t>
            </a:r>
            <a:r>
              <a:rPr lang="ru-RU" dirty="0"/>
              <a:t>пассажиров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18B1A-3F52-4FD9-B180-DE50791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812" y="1253532"/>
            <a:ext cx="10933855" cy="541582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900" dirty="0"/>
              <a:t> Пол: Пол пассажиров (женский, мужской)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 Тип клиента: тип клиента (постоянный клиент, нелояльный клиент).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Возраст: Фактический возраст пассажиров.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Тип путешествия: цель полета пассажиров (личный, деловой)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Класс: Класс путешествия в самолете пассажира (Бизнес, Эко, Эко Плюс)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Расстояние полета: расстояние полета этого путешествия.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Услуга </a:t>
            </a:r>
            <a:r>
              <a:rPr lang="ru-RU" sz="900" dirty="0" err="1"/>
              <a:t>Wi-Fi</a:t>
            </a:r>
            <a:r>
              <a:rPr lang="ru-RU" sz="900" dirty="0"/>
              <a:t> на борту: уровень удовлетворенности услугой </a:t>
            </a:r>
            <a:r>
              <a:rPr lang="ru-RU" sz="900" dirty="0" err="1"/>
              <a:t>Wi-Fi</a:t>
            </a:r>
            <a:r>
              <a:rPr lang="ru-RU" sz="900" dirty="0"/>
              <a:t> на борту (0: Не применимо; 1-5)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Удобное время отправления / прибытия: уровень удовлетворенности удобным временем отправления / прибытия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Легкость онлайн-бронирования: уровень удовлетворенности онлайн-бронирования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Расположение ворот: уровень удовлетворенности местоположением ворот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Еда и напитки: уровень удовлетворенности едой и напитками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Онлайн-посадка: уровень удовлетворенности онлайн-посадкой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Комфорт сиденья: уровень удовлетворенности комфортом сиденья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Развлечения в полете : уровень удовлетворенности развлечениями в полете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Бортовое обслуживание: Уровень удовлетворенности бортовым обслуживанием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Обслуживание в номере ног: Уровень удовлетворенности обслуживанием в номере ног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Обработка багажа: уровень удовлетворенности обработкой багажа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Служба регистрации: уровень удовлетворенности службой регистрации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Обслуживание в полете : уровень удовлетворенности обслуживанием в полете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Чистота: уровень удовлетворенности чистотой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Задержка отправления в минутах: задержка в минутах при отправлении</a:t>
            </a:r>
          </a:p>
          <a:p>
            <a:pPr marL="228600" indent="-228600">
              <a:buFont typeface="+mj-lt"/>
              <a:buAutoNum type="arabicPeriod"/>
            </a:pPr>
            <a:endParaRPr lang="ru-RU" sz="900" dirty="0"/>
          </a:p>
          <a:p>
            <a:pPr marL="228600" indent="-228600">
              <a:buFont typeface="+mj-lt"/>
              <a:buAutoNum type="arabicPeriod"/>
            </a:pPr>
            <a:r>
              <a:rPr lang="ru-RU" sz="900" dirty="0"/>
              <a:t>Задержка прибытия в минутах: задержка в минутах при прибытии</a:t>
            </a:r>
          </a:p>
        </p:txBody>
      </p:sp>
    </p:spTree>
    <p:extLst>
      <p:ext uri="{BB962C8B-B14F-4D97-AF65-F5344CB8AC3E}">
        <p14:creationId xmlns:p14="http://schemas.microsoft.com/office/powerpoint/2010/main" val="750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F9F10-F9A1-46CE-AFAC-2175AAAAF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332656"/>
            <a:ext cx="8229600" cy="2160240"/>
          </a:xfrm>
        </p:spPr>
        <p:txBody>
          <a:bodyPr/>
          <a:lstStyle/>
          <a:p>
            <a:r>
              <a:rPr lang="ru-RU" dirty="0"/>
              <a:t>Исследование </a:t>
            </a:r>
            <a:r>
              <a:rPr lang="ru-RU" dirty="0" err="1"/>
              <a:t>датафрейма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B6F3C9-4424-449B-9633-1D642B8D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3284984"/>
            <a:ext cx="8229600" cy="3384375"/>
          </a:xfrm>
        </p:spPr>
        <p:txBody>
          <a:bodyPr>
            <a:normAutofit/>
          </a:bodyPr>
          <a:lstStyle/>
          <a:p>
            <a:r>
              <a:rPr lang="ru-RU" sz="2400" dirty="0"/>
              <a:t>В данной работе были исследованы данные, их размерность </a:t>
            </a:r>
            <a:r>
              <a:rPr lang="ru-RU" sz="2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(25976, 25)-(тестовый ДФ) (103904, 25)-(тренировочный ДФ)</a:t>
            </a:r>
            <a:r>
              <a:rPr lang="ru-RU" sz="2400" dirty="0"/>
              <a:t>, пропусков</a:t>
            </a:r>
            <a:r>
              <a:rPr lang="ru-RU" sz="2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83</a:t>
            </a:r>
            <a:r>
              <a:rPr lang="ru-RU" sz="2400" dirty="0"/>
              <a:t> и </a:t>
            </a:r>
            <a:r>
              <a:rPr lang="ru-RU" sz="2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310 соответственно </a:t>
            </a:r>
            <a:r>
              <a:rPr lang="ru-RU" sz="2400" dirty="0"/>
              <a:t>, категориальные признаки обрабатывали так то, в качестве признаков взяли 3-24 колонки, в качестве ответов 25-ую. Более подробная информация есть в файлах с работой</a:t>
            </a:r>
          </a:p>
        </p:txBody>
      </p:sp>
    </p:spTree>
    <p:extLst>
      <p:ext uri="{BB962C8B-B14F-4D97-AF65-F5344CB8AC3E}">
        <p14:creationId xmlns:p14="http://schemas.microsoft.com/office/powerpoint/2010/main" val="6810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244" y="260648"/>
            <a:ext cx="8692399" cy="1296144"/>
          </a:xfrm>
        </p:spPr>
        <p:txBody>
          <a:bodyPr rtlCol="0"/>
          <a:lstStyle/>
          <a:p>
            <a:pPr rtl="0"/>
            <a:r>
              <a:rPr lang="ru-RU" dirty="0"/>
              <a:t>Логистическая регрессия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36254" y="1916832"/>
            <a:ext cx="8687333" cy="3526905"/>
          </a:xfrm>
        </p:spPr>
        <p:txBody>
          <a:bodyPr rtlCol="0">
            <a:normAutofit lnSpcReduction="10000"/>
          </a:bodyPr>
          <a:lstStyle/>
          <a:p>
            <a:r>
              <a:rPr lang="ru-RU" dirty="0"/>
              <a:t>Стандартизированные данные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confusion matrix: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array([[13453, 1075], [ 3087, 8278]])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accuracy: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0.8392615764878538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recall: 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0.7283765948086229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precision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0.8850636159521009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rtl="0"/>
            <a:r>
              <a:rPr lang="ru-RU" dirty="0">
                <a:solidFill>
                  <a:srgbClr val="D5D5D5"/>
                </a:solidFill>
                <a:latin typeface="Courier New" panose="02070309020205020404" pitchFamily="49" charset="0"/>
              </a:rPr>
              <a:t>Нормализованные данные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:</a:t>
            </a:r>
          </a:p>
          <a:p>
            <a:pPr rtl="0"/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Accuracy: 0.8724365658672228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Recall: 0.8117025956885173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Precision: 0.8880438968040046</a:t>
            </a:r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rtl="0"/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147" y="188640"/>
            <a:ext cx="8692399" cy="2304256"/>
          </a:xfrm>
        </p:spPr>
        <p:txBody>
          <a:bodyPr rtlCol="0"/>
          <a:lstStyle/>
          <a:p>
            <a:pPr rtl="0"/>
            <a:r>
              <a:rPr lang="ru-RU" dirty="0"/>
              <a:t>Метод ближайших соседей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3429000"/>
            <a:ext cx="8687333" cy="2590801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confusion matrix:</a:t>
            </a:r>
            <a:r>
              <a:rPr lang="ru-RU" dirty="0"/>
              <a:t>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array([[5424, 217], [ 701, 3658]])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accuracy: </a:t>
            </a:r>
            <a:r>
              <a:rPr lang="ru-RU" b="0" i="0" dirty="0">
                <a:solidFill>
                  <a:srgbClr val="DCDDDE"/>
                </a:solidFill>
                <a:effectLst/>
                <a:latin typeface="Whitney"/>
              </a:rPr>
              <a:t>0.9082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recall:</a:t>
            </a:r>
            <a:r>
              <a:rPr lang="ru-RU" b="0" i="0" dirty="0">
                <a:solidFill>
                  <a:srgbClr val="DCDDDE"/>
                </a:solidFill>
                <a:effectLst/>
                <a:latin typeface="Whitney"/>
              </a:rPr>
              <a:t> 0.839183298921771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precision:</a:t>
            </a:r>
            <a:r>
              <a:rPr lang="ru-RU" b="0" i="0" dirty="0">
                <a:solidFill>
                  <a:srgbClr val="DCDDDE"/>
                </a:solidFill>
                <a:effectLst/>
                <a:latin typeface="Whitney"/>
              </a:rPr>
              <a:t> 0.944</a:t>
            </a:r>
            <a:endParaRPr lang="en-US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DCDDDE"/>
              </a:solidFill>
              <a:latin typeface="Whitney"/>
            </a:endParaRPr>
          </a:p>
          <a:p>
            <a:pPr rtl="0"/>
            <a:r>
              <a:rPr lang="ru-RU" dirty="0">
                <a:solidFill>
                  <a:srgbClr val="DCDDDE"/>
                </a:solidFill>
                <a:latin typeface="Whitney"/>
              </a:rPr>
              <a:t>Заметные улучшения по всем параметрам по сравнению с Логистической регрессией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36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147" y="188640"/>
            <a:ext cx="8692399" cy="2304256"/>
          </a:xfrm>
        </p:spPr>
        <p:txBody>
          <a:bodyPr rtlCol="0"/>
          <a:lstStyle/>
          <a:p>
            <a:pPr rtl="0"/>
            <a:r>
              <a:rPr lang="ru-RU" dirty="0"/>
              <a:t>Метод опорных векторов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3429000"/>
            <a:ext cx="8687333" cy="2590801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confusion matrix:</a:t>
            </a:r>
            <a:r>
              <a:rPr lang="ru-RU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array</a:t>
            </a:r>
            <a:r>
              <a:rPr lang="ru-RU" b="0" i="0" dirty="0">
                <a:solidFill>
                  <a:srgbClr val="DCDDDE"/>
                </a:solidFill>
                <a:effectLst/>
                <a:latin typeface="Whitney"/>
              </a:rPr>
              <a:t>[[3755 178] [ 294 2773]]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accuracy: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0.9325714285714286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recall: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0.9041408542549723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precision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0.9396814639105388</a:t>
            </a:r>
            <a:endParaRPr lang="ru-RU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ru-RU" dirty="0">
              <a:solidFill>
                <a:srgbClr val="DCDDDE"/>
              </a:solidFill>
              <a:latin typeface="Whitney"/>
            </a:endParaRPr>
          </a:p>
          <a:p>
            <a:pPr rtl="0"/>
            <a:r>
              <a:rPr lang="en-US" dirty="0">
                <a:solidFill>
                  <a:srgbClr val="DCDDDE"/>
                </a:solidFill>
                <a:latin typeface="Whitney"/>
              </a:rPr>
              <a:t>Accuracy </a:t>
            </a:r>
            <a:r>
              <a:rPr lang="ru-RU" dirty="0">
                <a:solidFill>
                  <a:srgbClr val="DCDDDE"/>
                </a:solidFill>
                <a:latin typeface="Whitney"/>
              </a:rPr>
              <a:t>и </a:t>
            </a:r>
            <a:r>
              <a:rPr lang="en-US" dirty="0">
                <a:solidFill>
                  <a:srgbClr val="DCDDDE"/>
                </a:solidFill>
                <a:latin typeface="Whitney"/>
              </a:rPr>
              <a:t>Recall </a:t>
            </a:r>
            <a:r>
              <a:rPr lang="ru-RU" dirty="0">
                <a:solidFill>
                  <a:srgbClr val="DCDDDE"/>
                </a:solidFill>
                <a:latin typeface="Whitney"/>
              </a:rPr>
              <a:t>значительно, </a:t>
            </a:r>
            <a:r>
              <a:rPr lang="en-US" dirty="0">
                <a:solidFill>
                  <a:srgbClr val="DCDDDE"/>
                </a:solidFill>
                <a:latin typeface="Whitney"/>
              </a:rPr>
              <a:t>precision </a:t>
            </a:r>
            <a:r>
              <a:rPr lang="ru-RU" dirty="0">
                <a:solidFill>
                  <a:srgbClr val="DCDDDE"/>
                </a:solidFill>
                <a:latin typeface="Whitney"/>
              </a:rPr>
              <a:t>незначительно упал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64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147" y="188640"/>
            <a:ext cx="8692399" cy="2304256"/>
          </a:xfrm>
        </p:spPr>
        <p:txBody>
          <a:bodyPr rtlCol="0"/>
          <a:lstStyle/>
          <a:p>
            <a:pPr rtl="0"/>
            <a:r>
              <a:rPr lang="ru-RU" dirty="0"/>
              <a:t>Дерево решений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37B9672-FCED-46AE-8B8B-4F048D158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213" y="3429000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CDDDE"/>
                </a:solidFill>
                <a:latin typeface="Whitney"/>
              </a:rPr>
              <a:t>Confusion matrix: array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[[3755 178] [ 294 2773]]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Accuracy: 0.8968571428571429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Recall: 0.8509944571242256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Precision: 0.9078260869565218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DCDDDE"/>
              </a:solidFill>
              <a:latin typeface="Whitney"/>
            </a:endParaRPr>
          </a:p>
          <a:p>
            <a:pPr rtl="0"/>
            <a:r>
              <a:rPr lang="ru-RU" dirty="0">
                <a:solidFill>
                  <a:srgbClr val="DCDDDE"/>
                </a:solidFill>
                <a:latin typeface="Whitney"/>
              </a:rPr>
              <a:t>Лучше чем лог. </a:t>
            </a:r>
            <a:r>
              <a:rPr lang="ru-RU" dirty="0" err="1">
                <a:solidFill>
                  <a:srgbClr val="DCDDDE"/>
                </a:solidFill>
                <a:latin typeface="Whitney"/>
              </a:rPr>
              <a:t>Регресиия</a:t>
            </a:r>
            <a:r>
              <a:rPr lang="ru-RU" dirty="0">
                <a:solidFill>
                  <a:srgbClr val="DCDDDE"/>
                </a:solidFill>
                <a:latin typeface="Whitney"/>
              </a:rPr>
              <a:t> , но хуже всего остального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1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047A7-2C86-4B70-8459-9B760D0F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47" y="404664"/>
            <a:ext cx="8692399" cy="936104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E7182-82A8-484A-AC42-36392416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1700808"/>
            <a:ext cx="8687333" cy="4318993"/>
          </a:xfrm>
        </p:spPr>
        <p:txBody>
          <a:bodyPr/>
          <a:lstStyle/>
          <a:p>
            <a:r>
              <a:rPr lang="ru-RU" dirty="0"/>
              <a:t>Метод опорных векторов показал наилучшие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9505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туннелем (широкоэкранный формат)</Template>
  <TotalTime>155</TotalTime>
  <Words>449</Words>
  <Application>Microsoft Office PowerPoint</Application>
  <PresentationFormat>Произвольный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Courier New</vt:lpstr>
      <vt:lpstr>Whitney</vt:lpstr>
      <vt:lpstr>Синий цифровой тоннель (16 x 9)</vt:lpstr>
      <vt:lpstr>Оценка полёта пассажирами</vt:lpstr>
      <vt:lpstr>Цель работы:</vt:lpstr>
      <vt:lpstr>Данные ,по которым мы определяли удовлетворённость пассажиров:</vt:lpstr>
      <vt:lpstr>Исследование датафрейма</vt:lpstr>
      <vt:lpstr>Логистическая регрессия</vt:lpstr>
      <vt:lpstr>Метод ближайших соседей</vt:lpstr>
      <vt:lpstr>Метод опорных векторов</vt:lpstr>
      <vt:lpstr>Дерево решений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полёта пассажирами</dc:title>
  <dc:creator>zolin.step@gmail.com</dc:creator>
  <cp:lastModifiedBy>zolin.step@gmail.com</cp:lastModifiedBy>
  <cp:revision>10</cp:revision>
  <dcterms:created xsi:type="dcterms:W3CDTF">2021-04-30T12:24:00Z</dcterms:created>
  <dcterms:modified xsi:type="dcterms:W3CDTF">2021-04-30T14:59:30Z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