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60" r:id="rId4"/>
    <p:sldId id="258" r:id="rId5"/>
    <p:sldId id="261" r:id="rId6"/>
    <p:sldId id="267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91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73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504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6156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391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9719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893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448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63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47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49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60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89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81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63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39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AF89-353B-43A5-BEFA-6B3776D921A0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67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839AF89-353B-43A5-BEFA-6B3776D921A0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2B79DE4-06A6-45C4-A7D9-E13D85E28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776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201E3FA-F914-4056-B64E-0D4295B19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18" y="109185"/>
            <a:ext cx="8001000" cy="2306320"/>
          </a:xfrm>
        </p:spPr>
        <p:txBody>
          <a:bodyPr>
            <a:normAutofit/>
          </a:bodyPr>
          <a:lstStyle/>
          <a:p>
            <a:pPr algn="ctr"/>
            <a:r>
              <a:rPr lang="ru-RU" sz="5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Bold SemiConden" panose="020B0502040204020203" pitchFamily="34" charset="0"/>
              </a:rPr>
              <a:t>Датасет</a:t>
            </a:r>
            <a:r>
              <a:rPr lang="ru-RU" sz="5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ahnschrift SemiBold SemiConden" panose="020B0502040204020203" pitchFamily="34" charset="0"/>
              </a:rPr>
              <a:t> о качестве красного вина</a:t>
            </a:r>
            <a:endParaRPr lang="ru-RU" sz="5400" dirty="0">
              <a:solidFill>
                <a:schemeClr val="bg1">
                  <a:lumMod val="95000"/>
                  <a:lumOff val="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31558735-4569-4C01-A914-65EAF467C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4845" y="1711155"/>
            <a:ext cx="4693920" cy="817562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Трофимов Фёдор </a:t>
            </a:r>
            <a:r>
              <a:rPr lang="ru-RU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10п</a:t>
            </a:r>
            <a:endParaRPr lang="en-US" dirty="0" smtClean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pPr algn="ctr"/>
            <a:r>
              <a:rPr lang="ru-RU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Давыдов </a:t>
            </a:r>
            <a:r>
              <a:rPr lang="ru-RU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И</a:t>
            </a:r>
            <a:r>
              <a:rPr lang="ru-RU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ван </a:t>
            </a:r>
            <a:r>
              <a:rPr lang="ru-RU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10П</a:t>
            </a:r>
            <a:endParaRPr lang="ru-RU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7656"/>
            <a:ext cx="4733709" cy="403034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038" y="2824528"/>
            <a:ext cx="5377962" cy="403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2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089DF3A-EF75-4014-8EB5-9E07B738CDF5}"/>
              </a:ext>
            </a:extLst>
          </p:cNvPr>
          <p:cNvSpPr txBox="1"/>
          <p:nvPr/>
        </p:nvSpPr>
        <p:spPr>
          <a:xfrm>
            <a:off x="3903852" y="349414"/>
            <a:ext cx="4363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Исследование </a:t>
            </a:r>
            <a:r>
              <a:rPr lang="ru-RU" sz="36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данных</a:t>
            </a:r>
            <a:endParaRPr lang="ru-RU" sz="36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B7B35BF-924B-45CE-9330-A9821F1D2060}"/>
              </a:ext>
            </a:extLst>
          </p:cNvPr>
          <p:cNvSpPr txBox="1"/>
          <p:nvPr/>
        </p:nvSpPr>
        <p:spPr>
          <a:xfrm>
            <a:off x="318363" y="1540243"/>
            <a:ext cx="672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В начале необходимо считать сам </a:t>
            </a:r>
            <a:r>
              <a:rPr lang="ru-RU" sz="2800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датасет</a:t>
            </a:r>
            <a:r>
              <a:rPr lang="en-US" sz="28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:</a:t>
            </a:r>
            <a:endParaRPr lang="ru-RU" sz="28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44" y="2468625"/>
            <a:ext cx="11110545" cy="332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7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55D14DF-6900-4715-95CC-45140AB51366}"/>
              </a:ext>
            </a:extLst>
          </p:cNvPr>
          <p:cNvSpPr txBox="1"/>
          <p:nvPr/>
        </p:nvSpPr>
        <p:spPr>
          <a:xfrm>
            <a:off x="3433498" y="349667"/>
            <a:ext cx="4363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Исследование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5B668D7-20B0-459F-A1DA-D784C75AA136}"/>
              </a:ext>
            </a:extLst>
          </p:cNvPr>
          <p:cNvSpPr txBox="1"/>
          <p:nvPr/>
        </p:nvSpPr>
        <p:spPr>
          <a:xfrm>
            <a:off x="644092" y="1314988"/>
            <a:ext cx="47378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Далее </a:t>
            </a:r>
            <a:r>
              <a:rPr lang="ru-RU" sz="28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узнаем размер </a:t>
            </a:r>
            <a:r>
              <a:rPr lang="ru-RU" sz="2800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датасета</a:t>
            </a:r>
            <a:r>
              <a:rPr lang="ru-RU" sz="28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, пустые значения и тип данных:</a:t>
            </a:r>
            <a:endParaRPr lang="ru-RU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943" y="1314988"/>
            <a:ext cx="5102697" cy="53816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4092" y="5380222"/>
            <a:ext cx="5251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Как можно заметить, пустые значения отсутствуют в нашем </a:t>
            </a:r>
            <a:r>
              <a:rPr lang="ru-RU" sz="2400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датафрейме</a:t>
            </a:r>
            <a:r>
              <a:rPr lang="ru-RU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. </a:t>
            </a:r>
            <a:endParaRPr lang="ru-RU" sz="24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78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6D3D79D-8747-47E1-8468-44D0EC1F6FF0}"/>
              </a:ext>
            </a:extLst>
          </p:cNvPr>
          <p:cNvSpPr txBox="1"/>
          <p:nvPr/>
        </p:nvSpPr>
        <p:spPr>
          <a:xfrm>
            <a:off x="4266813" y="385850"/>
            <a:ext cx="3658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Обработка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4975AEE-5278-4ACD-9248-E569386399AE}"/>
              </a:ext>
            </a:extLst>
          </p:cNvPr>
          <p:cNvSpPr txBox="1"/>
          <p:nvPr/>
        </p:nvSpPr>
        <p:spPr>
          <a:xfrm>
            <a:off x="2156851" y="1197645"/>
            <a:ext cx="8712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В </a:t>
            </a:r>
            <a:r>
              <a:rPr lang="ru-RU" sz="2800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датасете</a:t>
            </a:r>
            <a:r>
              <a:rPr lang="ru-RU" sz="28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округляем все дробные значения для удобства</a:t>
            </a:r>
            <a:endParaRPr lang="ru-RU" sz="28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2009459"/>
            <a:ext cx="11303726" cy="382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2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85620EA-34F6-40A5-99DF-35A0AF20923E}"/>
              </a:ext>
            </a:extLst>
          </p:cNvPr>
          <p:cNvSpPr txBox="1"/>
          <p:nvPr/>
        </p:nvSpPr>
        <p:spPr>
          <a:xfrm>
            <a:off x="3956151" y="339921"/>
            <a:ext cx="3658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Обработка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F7C7F7C-CA33-4554-9903-9ABEC201A641}"/>
              </a:ext>
            </a:extLst>
          </p:cNvPr>
          <p:cNvSpPr txBox="1"/>
          <p:nvPr/>
        </p:nvSpPr>
        <p:spPr>
          <a:xfrm>
            <a:off x="489470" y="1380979"/>
            <a:ext cx="113801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Преобразовать </a:t>
            </a:r>
            <a:r>
              <a:rPr lang="ru-RU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из</a:t>
            </a:r>
            <a:r>
              <a:rPr lang="ru-RU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категориальных признаков </a:t>
            </a:r>
            <a:r>
              <a:rPr lang="ru-RU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в </a:t>
            </a:r>
            <a:r>
              <a:rPr lang="ru-RU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числовые нам не </a:t>
            </a:r>
            <a:r>
              <a:rPr lang="ru-RU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пришлось (т.к. все признаки были уже числовыми), </a:t>
            </a:r>
            <a:r>
              <a:rPr lang="ru-RU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так что просто </a:t>
            </a:r>
            <a:r>
              <a:rPr lang="ru-RU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выделили вектор признаков </a:t>
            </a:r>
            <a:r>
              <a:rPr lang="en-US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X</a:t>
            </a:r>
            <a:r>
              <a:rPr lang="ru-RU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и вектор ответов </a:t>
            </a:r>
            <a:r>
              <a:rPr lang="en-US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y</a:t>
            </a:r>
            <a:r>
              <a:rPr lang="ru-RU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:</a:t>
            </a:r>
            <a:endParaRPr lang="ru-RU" sz="24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endParaRPr lang="en-US" sz="24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237" y="2637480"/>
            <a:ext cx="5252202" cy="7503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9470" y="3730529"/>
            <a:ext cx="8317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Далее стандартизируем и нормализуем наши данные: </a:t>
            </a:r>
            <a:r>
              <a:rPr lang="ru-RU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</a:t>
            </a:r>
            <a:endParaRPr lang="ru-RU" sz="24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64" y="4386424"/>
            <a:ext cx="4357407" cy="225386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749" y="4386424"/>
            <a:ext cx="4760077" cy="225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6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74469" y="1016836"/>
            <a:ext cx="11591108" cy="5714890"/>
          </a:xfrm>
        </p:spPr>
        <p:txBody>
          <a:bodyPr>
            <a:normAutofit fontScale="77500" lnSpcReduction="20000"/>
          </a:bodyPr>
          <a:lstStyle/>
          <a:p>
            <a:endParaRPr lang="ru-RU" sz="23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r>
              <a:rPr lang="ru-RU" sz="23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Логистическая регрессия для нормализованных данных</a:t>
            </a:r>
            <a:br>
              <a:rPr lang="ru-RU" sz="23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ru-RU" sz="23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/>
            </a:r>
            <a:br>
              <a:rPr lang="ru-RU" sz="23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ru-RU" sz="23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Логистическая регрессия для стандартизированных </a:t>
            </a:r>
            <a:r>
              <a:rPr lang="ru-RU" sz="23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данных</a:t>
            </a:r>
          </a:p>
          <a:p>
            <a:r>
              <a:rPr lang="ru-RU" sz="23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/>
            </a:r>
            <a:br>
              <a:rPr lang="ru-RU" sz="23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ru-RU" sz="23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/>
            </a:r>
            <a:br>
              <a:rPr lang="ru-RU" sz="23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ru-RU" sz="23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Метод ближайших соседей для нормализованных данных</a:t>
            </a:r>
            <a:br>
              <a:rPr lang="ru-RU" sz="23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ru-RU" sz="23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/>
            </a:r>
            <a:br>
              <a:rPr lang="ru-RU" sz="23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ru-RU" sz="23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Метод ближайших соседей для стандартизированных данных</a:t>
            </a:r>
          </a:p>
          <a:p>
            <a:endParaRPr lang="ru-RU" sz="23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r>
              <a:rPr lang="ru-RU" sz="23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Дерево решений для нормализованных данных</a:t>
            </a:r>
            <a:br>
              <a:rPr lang="ru-RU" sz="23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ru-RU" sz="23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/>
            </a:r>
            <a:br>
              <a:rPr lang="ru-RU" sz="23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ru-RU" sz="23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Дерево решений для стандартизированных данных </a:t>
            </a:r>
            <a:endParaRPr lang="ru-RU" sz="2300" dirty="0" smtClean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r>
              <a:rPr lang="ru-RU" sz="23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/>
            </a:r>
            <a:br>
              <a:rPr lang="ru-RU" sz="23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ru-RU" sz="23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/>
            </a:r>
            <a:br>
              <a:rPr lang="ru-RU" sz="23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ru-RU" sz="23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Метод опорных векторов для нормализованных данных</a:t>
            </a:r>
            <a:br>
              <a:rPr lang="ru-RU" sz="23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ru-RU" sz="23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/>
            </a:r>
            <a:br>
              <a:rPr lang="ru-RU" sz="23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ru-RU" sz="23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Метод опорных векторов для стандартизированных данных  </a:t>
            </a:r>
          </a:p>
          <a:p>
            <a:endParaRPr lang="ru-RU" sz="23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r>
              <a:rPr lang="ru-RU" sz="23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(Для каждого метода и для каждого типа данных также  была реализована </a:t>
            </a:r>
            <a:r>
              <a:rPr lang="ru-RU" sz="2300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кроссвалидация</a:t>
            </a:r>
            <a:r>
              <a:rPr lang="en-US" sz="23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)</a:t>
            </a:r>
            <a:r>
              <a:rPr lang="ru-RU" sz="23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123159" y="370505"/>
            <a:ext cx="56028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Реализуемые методы</a:t>
            </a:r>
            <a:endParaRPr lang="ru-RU" sz="36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838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0812" y="418012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Результаты точностей моделей</a:t>
            </a:r>
            <a:endParaRPr lang="ru-RU" sz="24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862439"/>
              </p:ext>
            </p:extLst>
          </p:nvPr>
        </p:nvGraphicFramePr>
        <p:xfrm>
          <a:off x="1245326" y="879677"/>
          <a:ext cx="9431383" cy="5880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60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953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latin typeface="Bahnschrift SemiBold SemiConden" panose="020B0502040204020203" pitchFamily="34" charset="0"/>
                        </a:rPr>
                        <a:t>Модель </a:t>
                      </a:r>
                      <a:endParaRPr lang="ru-RU" sz="1400" b="1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Bahnschrift SemiBold SemiConden" panose="020B0502040204020203" pitchFamily="34" charset="0"/>
                        </a:rPr>
                        <a:t>Получившаяся</a:t>
                      </a:r>
                      <a:r>
                        <a:rPr lang="ru-RU" baseline="0" dirty="0" smtClean="0">
                          <a:latin typeface="Bahnschrift SemiBold SemiConden" panose="020B0502040204020203" pitchFamily="34" charset="0"/>
                        </a:rPr>
                        <a:t> </a:t>
                      </a:r>
                      <a:r>
                        <a:rPr lang="ru-RU" baseline="0" dirty="0" smtClean="0">
                          <a:latin typeface="Bahnschrift SemiBold SemiConden" panose="020B0502040204020203" pitchFamily="34" charset="0"/>
                        </a:rPr>
                        <a:t>оценка (с </a:t>
                      </a:r>
                      <a:r>
                        <a:rPr lang="ru-RU" baseline="0" dirty="0" err="1" smtClean="0">
                          <a:latin typeface="Bahnschrift SemiBold SemiConden" panose="020B0502040204020203" pitchFamily="34" charset="0"/>
                        </a:rPr>
                        <a:t>кроссвалидацией</a:t>
                      </a:r>
                      <a:r>
                        <a:rPr lang="ru-RU" baseline="0" dirty="0" smtClean="0">
                          <a:latin typeface="Bahnschrift SemiBold SemiConden" panose="020B0502040204020203" pitchFamily="34" charset="0"/>
                        </a:rPr>
                        <a:t>)</a:t>
                      </a:r>
                      <a:endParaRPr lang="ru-RU" dirty="0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64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latin typeface="Bahnschrift SemiBold SemiConden" panose="020B0502040204020203" pitchFamily="34" charset="0"/>
                        </a:rPr>
                        <a:t>Логистическая регрессия для нормализованных данных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Bahnschrift SemiBold SemiConden" panose="020B0502040204020203" pitchFamily="34" charset="0"/>
                        </a:rPr>
                        <a:t>56%</a:t>
                      </a:r>
                      <a:r>
                        <a:rPr lang="en-US" sz="1600" baseline="0" dirty="0" smtClean="0">
                          <a:latin typeface="Bahnschrift SemiBold SemiConden" panose="020B0502040204020203" pitchFamily="34" charset="0"/>
                        </a:rPr>
                        <a:t> </a:t>
                      </a:r>
                      <a:r>
                        <a:rPr lang="ru-RU" sz="1600" dirty="0" smtClean="0">
                          <a:latin typeface="Bahnschrift SemiBold SemiConden" panose="020B0502040204020203" pitchFamily="34" charset="0"/>
                        </a:rPr>
                        <a:t>(58</a:t>
                      </a:r>
                      <a:r>
                        <a:rPr lang="en-US" sz="1600" dirty="0" smtClean="0">
                          <a:latin typeface="Bahnschrift SemiBold SemiConden" panose="020B0502040204020203" pitchFamily="34" charset="0"/>
                        </a:rPr>
                        <a:t>%</a:t>
                      </a:r>
                      <a:r>
                        <a:rPr lang="ru-RU" sz="1600" dirty="0" smtClean="0">
                          <a:latin typeface="Bahnschrift SemiBold SemiConden" panose="020B0502040204020203" pitchFamily="34" charset="0"/>
                        </a:rPr>
                        <a:t>)</a:t>
                      </a:r>
                      <a:endParaRPr lang="ru-RU" sz="1600" dirty="0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latin typeface="Bahnschrift SemiBold SemiConden" panose="020B0502040204020203" pitchFamily="34" charset="0"/>
                        </a:rPr>
                        <a:t>Логистическая регрессия для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>
                          <a:latin typeface="Bahnschrift SemiBold SemiConden" panose="020B0502040204020203" pitchFamily="34" charset="0"/>
                        </a:rPr>
                        <a:t>стандартизированных данных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kern="1200" dirty="0" smtClean="0">
                        <a:solidFill>
                          <a:schemeClr val="dk1"/>
                        </a:solidFill>
                        <a:effectLst/>
                        <a:latin typeface="Bahnschrift SemiBold SemiConden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Bahnschrift SemiBold SemiConden" panose="020B0502040204020203" pitchFamily="34" charset="0"/>
                        </a:rPr>
                        <a:t>57</a:t>
                      </a:r>
                      <a:r>
                        <a:rPr lang="ru-RU" sz="1600" dirty="0" smtClean="0">
                          <a:latin typeface="Bahnschrift SemiBold SemiConden" panose="020B0502040204020203" pitchFamily="34" charset="0"/>
                        </a:rPr>
                        <a:t>%</a:t>
                      </a:r>
                      <a:r>
                        <a:rPr lang="en-US" sz="1600" dirty="0" smtClean="0">
                          <a:latin typeface="Bahnschrift SemiBold SemiConden" panose="020B0502040204020203" pitchFamily="34" charset="0"/>
                        </a:rPr>
                        <a:t> (59%)</a:t>
                      </a:r>
                      <a:endParaRPr lang="ru-RU" sz="1600" dirty="0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727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# Метод ближайших соседей для нормализованных  данных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dirty="0" smtClean="0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Bahnschrift SemiBold SemiConden" panose="020B0502040204020203" pitchFamily="34" charset="0"/>
                        </a:rPr>
                        <a:t>56</a:t>
                      </a:r>
                      <a:r>
                        <a:rPr lang="ru-RU" sz="1600" dirty="0" smtClean="0">
                          <a:latin typeface="Bahnschrift SemiBold SemiConden" panose="020B0502040204020203" pitchFamily="34" charset="0"/>
                        </a:rPr>
                        <a:t>% (</a:t>
                      </a:r>
                      <a:r>
                        <a:rPr lang="en-US" sz="1600" dirty="0" smtClean="0">
                          <a:latin typeface="Bahnschrift SemiBold SemiConden" panose="020B0502040204020203" pitchFamily="34" charset="0"/>
                        </a:rPr>
                        <a:t>53%</a:t>
                      </a:r>
                      <a:r>
                        <a:rPr lang="ru-RU" sz="1600" dirty="0" smtClean="0">
                          <a:latin typeface="Bahnschrift SemiBold SemiConden" panose="020B0502040204020203" pitchFamily="34" charset="0"/>
                        </a:rPr>
                        <a:t>)</a:t>
                      </a:r>
                      <a:endParaRPr lang="ru-RU" sz="1600" dirty="0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0782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# Метод ближайших соседей для стандартизированных  данных</a:t>
                      </a:r>
                    </a:p>
                    <a:p>
                      <a:endParaRPr lang="ru-RU" sz="1600" b="1" kern="1200" dirty="0">
                        <a:solidFill>
                          <a:schemeClr val="dk1"/>
                        </a:solidFill>
                        <a:effectLst/>
                        <a:latin typeface="Bahnschrift SemiBold SemiConden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Bahnschrift SemiBold SemiConden" panose="020B0502040204020203" pitchFamily="34" charset="0"/>
                        </a:rPr>
                        <a:t>54</a:t>
                      </a:r>
                      <a:r>
                        <a:rPr lang="ru-RU" sz="1600" dirty="0" smtClean="0">
                          <a:latin typeface="Bahnschrift SemiBold SemiConden" panose="020B0502040204020203" pitchFamily="34" charset="0"/>
                        </a:rPr>
                        <a:t>%</a:t>
                      </a:r>
                      <a:r>
                        <a:rPr lang="en-US" sz="1600" dirty="0" smtClean="0">
                          <a:latin typeface="Bahnschrift SemiBold SemiConden" panose="020B0502040204020203" pitchFamily="34" charset="0"/>
                        </a:rPr>
                        <a:t>(50%)</a:t>
                      </a:r>
                      <a:endParaRPr lang="ru-RU" sz="1600" dirty="0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045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# Дерево решений для нормализованных данных </a:t>
                      </a:r>
                    </a:p>
                    <a:p>
                      <a:endParaRPr lang="ru-RU" sz="1600" b="1" dirty="0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Bahnschrift SemiBold SemiConden" panose="020B0502040204020203" pitchFamily="34" charset="0"/>
                        </a:rPr>
                        <a:t>57</a:t>
                      </a:r>
                      <a:r>
                        <a:rPr lang="ru-RU" sz="1600" dirty="0" smtClean="0">
                          <a:latin typeface="Bahnschrift SemiBold SemiConden" panose="020B0502040204020203" pitchFamily="34" charset="0"/>
                        </a:rPr>
                        <a:t>%</a:t>
                      </a:r>
                      <a:r>
                        <a:rPr lang="en-US" sz="1600" dirty="0" smtClean="0">
                          <a:latin typeface="Bahnschrift SemiBold SemiConden" panose="020B0502040204020203" pitchFamily="34" charset="0"/>
                        </a:rPr>
                        <a:t>(57%)</a:t>
                      </a:r>
                      <a:endParaRPr lang="ru-RU" sz="1600" dirty="0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045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# Дерево решений для стандартизированных данных </a:t>
                      </a:r>
                    </a:p>
                    <a:p>
                      <a:endParaRPr lang="ru-RU" sz="1600" b="1" dirty="0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Bahnschrift SemiBold SemiConden" panose="020B0502040204020203" pitchFamily="34" charset="0"/>
                        </a:rPr>
                        <a:t>58</a:t>
                      </a:r>
                      <a:r>
                        <a:rPr lang="ru-RU" sz="1600" dirty="0" smtClean="0">
                          <a:latin typeface="Bahnschrift SemiBold SemiConden" panose="020B0502040204020203" pitchFamily="34" charset="0"/>
                        </a:rPr>
                        <a:t>%</a:t>
                      </a:r>
                      <a:r>
                        <a:rPr lang="en-US" sz="1600" dirty="0" smtClean="0">
                          <a:latin typeface="Bahnschrift SemiBold SemiConden" panose="020B0502040204020203" pitchFamily="34" charset="0"/>
                        </a:rPr>
                        <a:t>(59%)</a:t>
                      </a:r>
                      <a:endParaRPr lang="ru-RU" sz="1600" dirty="0" smtClean="0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727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# Метод опорных векторов для нормализованных данных</a:t>
                      </a:r>
                    </a:p>
                    <a:p>
                      <a:endParaRPr lang="ru-RU" sz="1600" b="1" dirty="0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Bahnschrift SemiBold SemiConden" panose="020B0502040204020203" pitchFamily="34" charset="0"/>
                        </a:rPr>
                        <a:t>5</a:t>
                      </a:r>
                      <a:r>
                        <a:rPr lang="ru-RU" sz="1600" dirty="0" smtClean="0">
                          <a:latin typeface="Bahnschrift SemiBold SemiConden" panose="020B0502040204020203" pitchFamily="34" charset="0"/>
                        </a:rPr>
                        <a:t>7%</a:t>
                      </a:r>
                      <a:r>
                        <a:rPr lang="en-US" sz="1600" dirty="0" smtClean="0">
                          <a:latin typeface="Bahnschrift SemiBold SemiConden" panose="020B0502040204020203" pitchFamily="34" charset="0"/>
                        </a:rPr>
                        <a:t>(56%)</a:t>
                      </a:r>
                      <a:endParaRPr lang="ru-RU" sz="1600" dirty="0" smtClean="0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Bahnschrift SemiBold SemiConden" panose="020B0502040204020203" pitchFamily="34" charset="0"/>
                          <a:ea typeface="+mn-ea"/>
                          <a:cs typeface="+mn-cs"/>
                        </a:rPr>
                        <a:t># Метод опорных векторов для стандартизированных данных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dirty="0" smtClean="0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Bahnschrift SemiBold SemiConden" panose="020B0502040204020203" pitchFamily="34" charset="0"/>
                        </a:rPr>
                        <a:t>58%(59%)</a:t>
                      </a:r>
                      <a:endParaRPr lang="ru-RU" sz="1600" dirty="0" smtClean="0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9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3E34358-C9EB-4405-B619-337BCF531451}"/>
              </a:ext>
            </a:extLst>
          </p:cNvPr>
          <p:cNvSpPr txBox="1"/>
          <p:nvPr/>
        </p:nvSpPr>
        <p:spPr>
          <a:xfrm>
            <a:off x="4884345" y="259118"/>
            <a:ext cx="1647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Вывод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C49DE5E-8E97-4EAA-A5BD-A00FE97B395E}"/>
              </a:ext>
            </a:extLst>
          </p:cNvPr>
          <p:cNvSpPr txBox="1"/>
          <p:nvPr/>
        </p:nvSpPr>
        <p:spPr>
          <a:xfrm>
            <a:off x="479423" y="1462316"/>
            <a:ext cx="1103330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 smtClean="0"/>
              <a:t> </a:t>
            </a:r>
            <a:r>
              <a:rPr lang="ru-RU" sz="20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Лучшим в плане </a:t>
            </a:r>
            <a:r>
              <a:rPr lang="ru-RU" sz="2000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accuracy</a:t>
            </a:r>
            <a:r>
              <a:rPr lang="ru-RU" sz="20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 оказалась логистическая регрессия с </a:t>
            </a:r>
            <a:r>
              <a:rPr lang="ru-RU" sz="2000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кроссвалидацией</a:t>
            </a:r>
            <a:r>
              <a:rPr lang="ru-RU" sz="20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 (</a:t>
            </a:r>
            <a:r>
              <a:rPr lang="ru-RU" sz="20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стандартизированные данные</a:t>
            </a:r>
            <a:r>
              <a:rPr lang="ru-RU" sz="20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)</a:t>
            </a:r>
            <a:endParaRPr lang="ru-RU" sz="2000" dirty="0" smtClean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В</a:t>
            </a:r>
            <a:r>
              <a:rPr lang="ru-RU" sz="2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 данной работе были исследованы данные: ,, столько то классов в нашей работе, оценили различные модели и пришли к выводу что наилучшая модель такая то по следующим причинам ..."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 Размерность данных 1599 </a:t>
            </a:r>
            <a:r>
              <a:rPr lang="ru-RU" sz="20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строк</a:t>
            </a:r>
            <a:r>
              <a:rPr lang="ru-RU" sz="2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 × 12 </a:t>
            </a:r>
            <a:r>
              <a:rPr lang="ru-RU" sz="20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столбцов</a:t>
            </a:r>
            <a:endParaRPr lang="ru-RU" sz="20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 </a:t>
            </a:r>
            <a:r>
              <a:rPr lang="ru-RU" sz="20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Пропусков и пустых значений</a:t>
            </a:r>
            <a:r>
              <a:rPr lang="ru-RU" sz="2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 во всем </a:t>
            </a:r>
            <a:r>
              <a:rPr lang="ru-RU" sz="2000" dirty="0" err="1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датафрейме</a:t>
            </a:r>
            <a:r>
              <a:rPr lang="ru-RU" sz="2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 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 Категориальных признаков не было, все признаки были уже числовыми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 В качестве признаков взяли столбец </a:t>
            </a:r>
            <a:r>
              <a:rPr lang="ru-RU" sz="2000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quality</a:t>
            </a:r>
            <a:endParaRPr lang="ru-RU" sz="20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 В качестве ответов взяли столбец </a:t>
            </a:r>
            <a:r>
              <a:rPr lang="ru-RU" sz="2000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quality</a:t>
            </a:r>
            <a:endParaRPr lang="ru-RU" sz="20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 В нашей работе 2 типа данных float64 и int64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 В нашей работе мы оценили различные модели и пришли к выводу, что наилучшей моделью оказалось дерево решений для нормализованных данных</a:t>
            </a: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36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287</TotalTime>
  <Words>171</Words>
  <Application>Microsoft Office PowerPoint</Application>
  <PresentationFormat>Широкоэкранный</PresentationFormat>
  <Paragraphs>53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Bahnschrift SemiBold SemiConden</vt:lpstr>
      <vt:lpstr>Century Gothic</vt:lpstr>
      <vt:lpstr>Wingdings 3</vt:lpstr>
      <vt:lpstr>Сектор</vt:lpstr>
      <vt:lpstr>Датасет о качестве красного вина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 about pets</dc:title>
  <dc:creator>Sofy Solovyeva</dc:creator>
  <cp:lastModifiedBy>Учетная запись Майкрософт</cp:lastModifiedBy>
  <cp:revision>86</cp:revision>
  <dcterms:created xsi:type="dcterms:W3CDTF">2021-02-24T10:57:35Z</dcterms:created>
  <dcterms:modified xsi:type="dcterms:W3CDTF">2021-03-25T12:36:44Z</dcterms:modified>
</cp:coreProperties>
</file>