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8" r:id="rId5"/>
    <p:sldId id="264" r:id="rId6"/>
    <p:sldId id="258" r:id="rId7"/>
    <p:sldId id="261" r:id="rId8"/>
    <p:sldId id="262" r:id="rId9"/>
    <p:sldId id="263" r:id="rId10"/>
    <p:sldId id="265" r:id="rId1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Учетная запись Майкрософт" initials="УзМ" lastIdx="1" clrIdx="0">
    <p:extLst>
      <p:ext uri="{19B8F6BF-5375-455C-9EA6-DF929625EA0E}">
        <p15:presenceInfo xmlns:p15="http://schemas.microsoft.com/office/powerpoint/2012/main" userId="35619f212c4eff8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ru-RU" smtClean="0"/>
              <a:t>Образец заголовка</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3410FADA-2A50-40FA-9AD7-C584E08B5A64}" type="datetimeFigureOut">
              <a:rPr lang="ru-RU" smtClean="0"/>
              <a:t>20.05.2021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3F65250-BAE5-4D76-81D7-A108488DE238}" type="slidenum">
              <a:rPr lang="ru-RU" smtClean="0"/>
              <a:t>‹#›</a:t>
            </a:fld>
            <a:endParaRPr lang="ru-RU"/>
          </a:p>
        </p:txBody>
      </p:sp>
    </p:spTree>
    <p:extLst>
      <p:ext uri="{BB962C8B-B14F-4D97-AF65-F5344CB8AC3E}">
        <p14:creationId xmlns:p14="http://schemas.microsoft.com/office/powerpoint/2010/main" val="3583034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3410FADA-2A50-40FA-9AD7-C584E08B5A64}" type="datetimeFigureOut">
              <a:rPr lang="ru-RU" smtClean="0"/>
              <a:t>20.05.2021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3F65250-BAE5-4D76-81D7-A108488DE238}" type="slidenum">
              <a:rPr lang="ru-RU" smtClean="0"/>
              <a:t>‹#›</a:t>
            </a:fld>
            <a:endParaRPr lang="ru-RU"/>
          </a:p>
        </p:txBody>
      </p:sp>
    </p:spTree>
    <p:extLst>
      <p:ext uri="{BB962C8B-B14F-4D97-AF65-F5344CB8AC3E}">
        <p14:creationId xmlns:p14="http://schemas.microsoft.com/office/powerpoint/2010/main" val="1066634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ru-RU" smtClean="0"/>
              <a:t>Образец заголовка</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4" name="Date Placeholder 3"/>
          <p:cNvSpPr>
            <a:spLocks noGrp="1"/>
          </p:cNvSpPr>
          <p:nvPr>
            <p:ph type="dt" sz="half" idx="10"/>
          </p:nvPr>
        </p:nvSpPr>
        <p:spPr/>
        <p:txBody>
          <a:bodyPr/>
          <a:lstStyle/>
          <a:p>
            <a:fld id="{3410FADA-2A50-40FA-9AD7-C584E08B5A64}" type="datetimeFigureOut">
              <a:rPr lang="ru-RU" smtClean="0"/>
              <a:t>20.05.2021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3F65250-BAE5-4D76-81D7-A108488DE238}" type="slidenum">
              <a:rPr lang="ru-RU" smtClean="0"/>
              <a:t>‹#›</a:t>
            </a:fld>
            <a:endParaRPr lang="ru-RU"/>
          </a:p>
        </p:txBody>
      </p:sp>
    </p:spTree>
    <p:extLst>
      <p:ext uri="{BB962C8B-B14F-4D97-AF65-F5344CB8AC3E}">
        <p14:creationId xmlns:p14="http://schemas.microsoft.com/office/powerpoint/2010/main" val="707612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ru-RU" smtClean="0"/>
              <a:t>Образец заголовка</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ru-RU" smtClean="0"/>
              <a:t>Образец текста</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4" name="Date Placeholder 3"/>
          <p:cNvSpPr>
            <a:spLocks noGrp="1"/>
          </p:cNvSpPr>
          <p:nvPr>
            <p:ph type="dt" sz="half" idx="10"/>
          </p:nvPr>
        </p:nvSpPr>
        <p:spPr/>
        <p:txBody>
          <a:bodyPr/>
          <a:lstStyle/>
          <a:p>
            <a:fld id="{3410FADA-2A50-40FA-9AD7-C584E08B5A64}" type="datetimeFigureOut">
              <a:rPr lang="ru-RU" smtClean="0"/>
              <a:t>20.05.2021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3F65250-BAE5-4D76-81D7-A108488DE238}" type="slidenum">
              <a:rPr lang="ru-RU" smtClean="0"/>
              <a:t>‹#›</a:t>
            </a:fld>
            <a:endParaRPr lang="ru-RU"/>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0707090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3410FADA-2A50-40FA-9AD7-C584E08B5A64}" type="datetimeFigureOut">
              <a:rPr lang="ru-RU" smtClean="0"/>
              <a:t>20.05.2021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3F65250-BAE5-4D76-81D7-A108488DE238}" type="slidenum">
              <a:rPr lang="ru-RU" smtClean="0"/>
              <a:t>‹#›</a:t>
            </a:fld>
            <a:endParaRPr lang="ru-RU"/>
          </a:p>
        </p:txBody>
      </p:sp>
    </p:spTree>
    <p:extLst>
      <p:ext uri="{BB962C8B-B14F-4D97-AF65-F5344CB8AC3E}">
        <p14:creationId xmlns:p14="http://schemas.microsoft.com/office/powerpoint/2010/main" val="35458728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smtClean="0"/>
              <a:t>Образец заголовка</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410FADA-2A50-40FA-9AD7-C584E08B5A64}" type="datetimeFigureOut">
              <a:rPr lang="ru-RU" smtClean="0"/>
              <a:t>20.05.2021</a:t>
            </a:fld>
            <a:endParaRPr lang="ru-RU"/>
          </a:p>
        </p:txBody>
      </p:sp>
      <p:sp>
        <p:nvSpPr>
          <p:cNvPr id="4"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3F65250-BAE5-4D76-81D7-A108488DE238}" type="slidenum">
              <a:rPr lang="ru-RU" smtClean="0"/>
              <a:t>‹#›</a:t>
            </a:fld>
            <a:endParaRPr lang="ru-RU"/>
          </a:p>
        </p:txBody>
      </p:sp>
    </p:spTree>
    <p:extLst>
      <p:ext uri="{BB962C8B-B14F-4D97-AF65-F5344CB8AC3E}">
        <p14:creationId xmlns:p14="http://schemas.microsoft.com/office/powerpoint/2010/main" val="14336015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smtClean="0"/>
              <a:t>Образец заголовка</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410FADA-2A50-40FA-9AD7-C584E08B5A64}" type="datetimeFigureOut">
              <a:rPr lang="ru-RU" smtClean="0"/>
              <a:t>20.05.2021</a:t>
            </a:fld>
            <a:endParaRPr lang="ru-RU"/>
          </a:p>
        </p:txBody>
      </p:sp>
      <p:sp>
        <p:nvSpPr>
          <p:cNvPr id="4"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3F65250-BAE5-4D76-81D7-A108488DE238}" type="slidenum">
              <a:rPr lang="ru-RU" smtClean="0"/>
              <a:t>‹#›</a:t>
            </a:fld>
            <a:endParaRPr lang="ru-RU"/>
          </a:p>
        </p:txBody>
      </p:sp>
    </p:spTree>
    <p:extLst>
      <p:ext uri="{BB962C8B-B14F-4D97-AF65-F5344CB8AC3E}">
        <p14:creationId xmlns:p14="http://schemas.microsoft.com/office/powerpoint/2010/main" val="26938036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nchorCtr="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3410FADA-2A50-40FA-9AD7-C584E08B5A64}" type="datetimeFigureOut">
              <a:rPr lang="ru-RU" smtClean="0"/>
              <a:t>20.05.2021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3F65250-BAE5-4D76-81D7-A108488DE238}" type="slidenum">
              <a:rPr lang="ru-RU" smtClean="0"/>
              <a:t>‹#›</a:t>
            </a:fld>
            <a:endParaRPr lang="ru-RU"/>
          </a:p>
        </p:txBody>
      </p:sp>
    </p:spTree>
    <p:extLst>
      <p:ext uri="{BB962C8B-B14F-4D97-AF65-F5344CB8AC3E}">
        <p14:creationId xmlns:p14="http://schemas.microsoft.com/office/powerpoint/2010/main" val="16333056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3410FADA-2A50-40FA-9AD7-C584E08B5A64}" type="datetimeFigureOut">
              <a:rPr lang="ru-RU" smtClean="0"/>
              <a:t>20.05.2021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3F65250-BAE5-4D76-81D7-A108488DE238}" type="slidenum">
              <a:rPr lang="ru-RU" smtClean="0"/>
              <a:t>‹#›</a:t>
            </a:fld>
            <a:endParaRPr lang="ru-RU"/>
          </a:p>
        </p:txBody>
      </p:sp>
    </p:spTree>
    <p:extLst>
      <p:ext uri="{BB962C8B-B14F-4D97-AF65-F5344CB8AC3E}">
        <p14:creationId xmlns:p14="http://schemas.microsoft.com/office/powerpoint/2010/main" val="1418907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3"/>
          <p:cNvSpPr>
            <a:spLocks noGrp="1"/>
          </p:cNvSpPr>
          <p:nvPr>
            <p:ph type="dt" sz="half" idx="10"/>
          </p:nvPr>
        </p:nvSpPr>
        <p:spPr/>
        <p:txBody>
          <a:bodyPr/>
          <a:lstStyle/>
          <a:p>
            <a:fld id="{3410FADA-2A50-40FA-9AD7-C584E08B5A64}" type="datetimeFigureOut">
              <a:rPr lang="ru-RU" smtClean="0"/>
              <a:t>20.05.2021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3F65250-BAE5-4D76-81D7-A108488DE238}" type="slidenum">
              <a:rPr lang="ru-RU" smtClean="0"/>
              <a:t>‹#›</a:t>
            </a:fld>
            <a:endParaRPr lang="ru-RU"/>
          </a:p>
        </p:txBody>
      </p:sp>
    </p:spTree>
    <p:extLst>
      <p:ext uri="{BB962C8B-B14F-4D97-AF65-F5344CB8AC3E}">
        <p14:creationId xmlns:p14="http://schemas.microsoft.com/office/powerpoint/2010/main" val="1463299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3410FADA-2A50-40FA-9AD7-C584E08B5A64}" type="datetimeFigureOut">
              <a:rPr lang="ru-RU" smtClean="0"/>
              <a:t>20.05.2021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3F65250-BAE5-4D76-81D7-A108488DE238}" type="slidenum">
              <a:rPr lang="ru-RU" smtClean="0"/>
              <a:t>‹#›</a:t>
            </a:fld>
            <a:endParaRPr lang="ru-RU"/>
          </a:p>
        </p:txBody>
      </p:sp>
    </p:spTree>
    <p:extLst>
      <p:ext uri="{BB962C8B-B14F-4D97-AF65-F5344CB8AC3E}">
        <p14:creationId xmlns:p14="http://schemas.microsoft.com/office/powerpoint/2010/main" val="211715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3410FADA-2A50-40FA-9AD7-C584E08B5A64}" type="datetimeFigureOut">
              <a:rPr lang="ru-RU" smtClean="0"/>
              <a:t>20.05.2021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3F65250-BAE5-4D76-81D7-A108488DE238}" type="slidenum">
              <a:rPr lang="ru-RU" smtClean="0"/>
              <a:t>‹#›</a:t>
            </a:fld>
            <a:endParaRPr lang="ru-RU"/>
          </a:p>
        </p:txBody>
      </p:sp>
    </p:spTree>
    <p:extLst>
      <p:ext uri="{BB962C8B-B14F-4D97-AF65-F5344CB8AC3E}">
        <p14:creationId xmlns:p14="http://schemas.microsoft.com/office/powerpoint/2010/main" val="1980216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3410FADA-2A50-40FA-9AD7-C584E08B5A64}" type="datetimeFigureOut">
              <a:rPr lang="ru-RU" smtClean="0"/>
              <a:t>20.05.2021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03F65250-BAE5-4D76-81D7-A108488DE238}" type="slidenum">
              <a:rPr lang="ru-RU" smtClean="0"/>
              <a:t>‹#›</a:t>
            </a:fld>
            <a:endParaRPr lang="ru-RU"/>
          </a:p>
        </p:txBody>
      </p:sp>
    </p:spTree>
    <p:extLst>
      <p:ext uri="{BB962C8B-B14F-4D97-AF65-F5344CB8AC3E}">
        <p14:creationId xmlns:p14="http://schemas.microsoft.com/office/powerpoint/2010/main" val="1758752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7" name="Date Placeholder 2"/>
          <p:cNvSpPr>
            <a:spLocks noGrp="1"/>
          </p:cNvSpPr>
          <p:nvPr>
            <p:ph type="dt" sz="half" idx="10"/>
          </p:nvPr>
        </p:nvSpPr>
        <p:spPr/>
        <p:txBody>
          <a:bodyPr/>
          <a:lstStyle/>
          <a:p>
            <a:fld id="{3410FADA-2A50-40FA-9AD7-C584E08B5A64}" type="datetimeFigureOut">
              <a:rPr lang="ru-RU" smtClean="0"/>
              <a:t>20.05.2021</a:t>
            </a:fld>
            <a:endParaRPr lang="ru-RU"/>
          </a:p>
        </p:txBody>
      </p:sp>
      <p:sp>
        <p:nvSpPr>
          <p:cNvPr id="5" name="Footer Placeholder 3"/>
          <p:cNvSpPr>
            <a:spLocks noGrp="1"/>
          </p:cNvSpPr>
          <p:nvPr>
            <p:ph type="ftr" sz="quarter" idx="11"/>
          </p:nvPr>
        </p:nvSpPr>
        <p:spPr/>
        <p:txBody>
          <a:bodyPr/>
          <a:lstStyle/>
          <a:p>
            <a:endParaRPr lang="ru-RU"/>
          </a:p>
        </p:txBody>
      </p:sp>
      <p:sp>
        <p:nvSpPr>
          <p:cNvPr id="6" name="Slide Number Placeholder 4"/>
          <p:cNvSpPr>
            <a:spLocks noGrp="1"/>
          </p:cNvSpPr>
          <p:nvPr>
            <p:ph type="sldNum" sz="quarter" idx="12"/>
          </p:nvPr>
        </p:nvSpPr>
        <p:spPr/>
        <p:txBody>
          <a:bodyPr/>
          <a:lstStyle/>
          <a:p>
            <a:fld id="{03F65250-BAE5-4D76-81D7-A108488DE238}" type="slidenum">
              <a:rPr lang="ru-RU" smtClean="0"/>
              <a:t>‹#›</a:t>
            </a:fld>
            <a:endParaRPr lang="ru-RU"/>
          </a:p>
        </p:txBody>
      </p:sp>
    </p:spTree>
    <p:extLst>
      <p:ext uri="{BB962C8B-B14F-4D97-AF65-F5344CB8AC3E}">
        <p14:creationId xmlns:p14="http://schemas.microsoft.com/office/powerpoint/2010/main" val="3556930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410FADA-2A50-40FA-9AD7-C584E08B5A64}" type="datetimeFigureOut">
              <a:rPr lang="ru-RU" smtClean="0"/>
              <a:t>20.05.2021</a:t>
            </a:fld>
            <a:endParaRPr lang="ru-RU"/>
          </a:p>
        </p:txBody>
      </p:sp>
      <p:sp>
        <p:nvSpPr>
          <p:cNvPr id="5" name="Footer Placeholder 2"/>
          <p:cNvSpPr>
            <a:spLocks noGrp="1"/>
          </p:cNvSpPr>
          <p:nvPr>
            <p:ph type="ftr" sz="quarter" idx="11"/>
          </p:nvPr>
        </p:nvSpPr>
        <p:spPr/>
        <p:txBody>
          <a:bodyPr/>
          <a:lstStyle/>
          <a:p>
            <a:endParaRPr lang="ru-RU"/>
          </a:p>
        </p:txBody>
      </p:sp>
      <p:sp>
        <p:nvSpPr>
          <p:cNvPr id="6" name="Slide Number Placeholder 3"/>
          <p:cNvSpPr>
            <a:spLocks noGrp="1"/>
          </p:cNvSpPr>
          <p:nvPr>
            <p:ph type="sldNum" sz="quarter" idx="12"/>
          </p:nvPr>
        </p:nvSpPr>
        <p:spPr/>
        <p:txBody>
          <a:bodyPr/>
          <a:lstStyle/>
          <a:p>
            <a:fld id="{03F65250-BAE5-4D76-81D7-A108488DE238}" type="slidenum">
              <a:rPr lang="ru-RU" smtClean="0"/>
              <a:t>‹#›</a:t>
            </a:fld>
            <a:endParaRPr lang="ru-RU"/>
          </a:p>
        </p:txBody>
      </p:sp>
    </p:spTree>
    <p:extLst>
      <p:ext uri="{BB962C8B-B14F-4D97-AF65-F5344CB8AC3E}">
        <p14:creationId xmlns:p14="http://schemas.microsoft.com/office/powerpoint/2010/main" val="3642626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7" name="Date Placeholder 4"/>
          <p:cNvSpPr>
            <a:spLocks noGrp="1"/>
          </p:cNvSpPr>
          <p:nvPr>
            <p:ph type="dt" sz="half" idx="10"/>
          </p:nvPr>
        </p:nvSpPr>
        <p:spPr/>
        <p:txBody>
          <a:bodyPr/>
          <a:lstStyle/>
          <a:p>
            <a:fld id="{3410FADA-2A50-40FA-9AD7-C584E08B5A64}" type="datetimeFigureOut">
              <a:rPr lang="ru-RU" smtClean="0"/>
              <a:t>20.05.2021</a:t>
            </a:fld>
            <a:endParaRPr lang="ru-RU"/>
          </a:p>
        </p:txBody>
      </p:sp>
      <p:sp>
        <p:nvSpPr>
          <p:cNvPr id="5" name="Footer Placeholder 5"/>
          <p:cNvSpPr>
            <a:spLocks noGrp="1"/>
          </p:cNvSpPr>
          <p:nvPr>
            <p:ph type="ftr" sz="quarter" idx="11"/>
          </p:nvPr>
        </p:nvSpPr>
        <p:spPr/>
        <p:txBody>
          <a:bodyPr/>
          <a:lstStyle/>
          <a:p>
            <a:endParaRPr lang="ru-RU"/>
          </a:p>
        </p:txBody>
      </p:sp>
      <p:sp>
        <p:nvSpPr>
          <p:cNvPr id="6" name="Slide Number Placeholder 6"/>
          <p:cNvSpPr>
            <a:spLocks noGrp="1"/>
          </p:cNvSpPr>
          <p:nvPr>
            <p:ph type="sldNum" sz="quarter" idx="12"/>
          </p:nvPr>
        </p:nvSpPr>
        <p:spPr/>
        <p:txBody>
          <a:bodyPr/>
          <a:lstStyle/>
          <a:p>
            <a:fld id="{03F65250-BAE5-4D76-81D7-A108488DE238}" type="slidenum">
              <a:rPr lang="ru-RU" smtClean="0"/>
              <a:t>‹#›</a:t>
            </a:fld>
            <a:endParaRPr lang="ru-RU"/>
          </a:p>
        </p:txBody>
      </p:sp>
    </p:spTree>
    <p:extLst>
      <p:ext uri="{BB962C8B-B14F-4D97-AF65-F5344CB8AC3E}">
        <p14:creationId xmlns:p14="http://schemas.microsoft.com/office/powerpoint/2010/main" val="481818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3410FADA-2A50-40FA-9AD7-C584E08B5A64}" type="datetimeFigureOut">
              <a:rPr lang="ru-RU" smtClean="0"/>
              <a:t>20.05.2021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3F65250-BAE5-4D76-81D7-A108488DE238}" type="slidenum">
              <a:rPr lang="ru-RU" smtClean="0"/>
              <a:t>‹#›</a:t>
            </a:fld>
            <a:endParaRPr lang="ru-RU"/>
          </a:p>
        </p:txBody>
      </p:sp>
    </p:spTree>
    <p:extLst>
      <p:ext uri="{BB962C8B-B14F-4D97-AF65-F5344CB8AC3E}">
        <p14:creationId xmlns:p14="http://schemas.microsoft.com/office/powerpoint/2010/main" val="2084061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410FADA-2A50-40FA-9AD7-C584E08B5A64}" type="datetimeFigureOut">
              <a:rPr lang="ru-RU" smtClean="0"/>
              <a:t>20.05.2021</a:t>
            </a:fld>
            <a:endParaRPr lang="ru-RU"/>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ru-RU"/>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3F65250-BAE5-4D76-81D7-A108488DE238}" type="slidenum">
              <a:rPr lang="ru-RU" smtClean="0"/>
              <a:t>‹#›</a:t>
            </a:fld>
            <a:endParaRPr lang="ru-RU"/>
          </a:p>
        </p:txBody>
      </p:sp>
    </p:spTree>
    <p:extLst>
      <p:ext uri="{BB962C8B-B14F-4D97-AF65-F5344CB8AC3E}">
        <p14:creationId xmlns:p14="http://schemas.microsoft.com/office/powerpoint/2010/main" val="354186698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67274" y="89262"/>
            <a:ext cx="11237343" cy="3237411"/>
          </a:xfrm>
        </p:spPr>
        <p:txBody>
          <a:bodyPr/>
          <a:lstStyle/>
          <a:p>
            <a:r>
              <a:rPr lang="ru-RU" dirty="0"/>
              <a:t>Рекуррентные нейронные </a:t>
            </a:r>
            <a:r>
              <a:rPr lang="ru-RU" dirty="0" smtClean="0"/>
              <a:t>сети </a:t>
            </a:r>
            <a:r>
              <a:rPr lang="en-US" dirty="0" smtClean="0"/>
              <a:t>(RNN)</a:t>
            </a:r>
            <a:endParaRPr lang="ru-RU" dirty="0"/>
          </a:p>
        </p:txBody>
      </p:sp>
      <p:sp>
        <p:nvSpPr>
          <p:cNvPr id="3" name="Подзаголовок 2"/>
          <p:cNvSpPr>
            <a:spLocks noGrp="1"/>
          </p:cNvSpPr>
          <p:nvPr>
            <p:ph type="subTitle" idx="1"/>
          </p:nvPr>
        </p:nvSpPr>
        <p:spPr>
          <a:xfrm>
            <a:off x="8755665" y="5721362"/>
            <a:ext cx="2840855" cy="492204"/>
          </a:xfrm>
        </p:spPr>
        <p:txBody>
          <a:bodyPr/>
          <a:lstStyle/>
          <a:p>
            <a:r>
              <a:rPr lang="ru-RU" dirty="0" smtClean="0"/>
              <a:t>Давыдов Иван 10П</a:t>
            </a:r>
            <a:endParaRPr lang="ru-RU" dirty="0"/>
          </a:p>
        </p:txBody>
      </p:sp>
    </p:spTree>
    <p:extLst>
      <p:ext uri="{BB962C8B-B14F-4D97-AF65-F5344CB8AC3E}">
        <p14:creationId xmlns:p14="http://schemas.microsoft.com/office/powerpoint/2010/main" val="2552440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Модификации </a:t>
            </a:r>
            <a:r>
              <a:rPr lang="en-US" dirty="0" smtClean="0"/>
              <a:t>RNN</a:t>
            </a:r>
            <a:endParaRPr lang="ru-RU" dirty="0"/>
          </a:p>
        </p:txBody>
      </p:sp>
      <p:sp>
        <p:nvSpPr>
          <p:cNvPr id="3" name="Объект 2"/>
          <p:cNvSpPr>
            <a:spLocks noGrp="1"/>
          </p:cNvSpPr>
          <p:nvPr>
            <p:ph idx="1"/>
          </p:nvPr>
        </p:nvSpPr>
        <p:spPr>
          <a:xfrm>
            <a:off x="1104293" y="1739409"/>
            <a:ext cx="8946541" cy="4195481"/>
          </a:xfrm>
        </p:spPr>
        <p:txBody>
          <a:bodyPr>
            <a:normAutofit/>
          </a:bodyPr>
          <a:lstStyle/>
          <a:p>
            <a:r>
              <a:rPr lang="ru-RU" dirty="0" smtClean="0"/>
              <a:t>Двунаправленные </a:t>
            </a:r>
            <a:r>
              <a:rPr lang="ru-RU" dirty="0"/>
              <a:t>рекуррентные нейронные сети (</a:t>
            </a:r>
            <a:r>
              <a:rPr lang="ru-RU" dirty="0" err="1"/>
              <a:t>Bidirectional</a:t>
            </a:r>
            <a:r>
              <a:rPr lang="ru-RU" dirty="0"/>
              <a:t> </a:t>
            </a:r>
            <a:r>
              <a:rPr lang="ru-RU" dirty="0" err="1"/>
              <a:t>RNNs</a:t>
            </a:r>
            <a:r>
              <a:rPr lang="ru-RU" dirty="0"/>
              <a:t>) основаны на той идее, что выход в момент времени t может зависеть не только от предыдущих элементов в последовательности, но и от будущих.  Двунаправленные рекуррентные нейронные сети довольно просты. Это всего лишь два RNN, уложенных друг на друга. Затем выход вычисляется на основе скрытого состояния обоих RNN.</a:t>
            </a:r>
          </a:p>
          <a:p>
            <a:endParaRPr lang="ru-RU" dirty="0"/>
          </a:p>
        </p:txBody>
      </p:sp>
      <p:pic>
        <p:nvPicPr>
          <p:cNvPr id="7172" name="Picture 4" descr="https://sun9-12.userapi.com/impg/fk1Vyu3qNowlqXAP6NFtVzV4WXTjhJfepsExpA/eo4x7kbrSx0.jpg?size=652x426&amp;quality=96&amp;sign=38ee56b29b3200a1ccb05da711a24397&amp;type=alb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5055" y="4151879"/>
            <a:ext cx="4446833" cy="2318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4042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94155" y="652388"/>
            <a:ext cx="9404723" cy="1400530"/>
          </a:xfrm>
        </p:spPr>
        <p:txBody>
          <a:bodyPr/>
          <a:lstStyle/>
          <a:p>
            <a:r>
              <a:rPr lang="ru-RU" dirty="0" smtClean="0"/>
              <a:t>Определение</a:t>
            </a:r>
            <a:endParaRPr lang="ru-RU" dirty="0" smtClean="0"/>
          </a:p>
        </p:txBody>
      </p:sp>
      <p:sp>
        <p:nvSpPr>
          <p:cNvPr id="3" name="Объект 2"/>
          <p:cNvSpPr>
            <a:spLocks noGrp="1"/>
          </p:cNvSpPr>
          <p:nvPr>
            <p:ph idx="1"/>
          </p:nvPr>
        </p:nvSpPr>
        <p:spPr>
          <a:xfrm>
            <a:off x="1023245" y="2052917"/>
            <a:ext cx="8946541" cy="4463293"/>
          </a:xfrm>
        </p:spPr>
        <p:txBody>
          <a:bodyPr>
            <a:normAutofit/>
          </a:bodyPr>
          <a:lstStyle/>
          <a:p>
            <a:r>
              <a:rPr lang="ru-RU" dirty="0"/>
              <a:t>Рекуррентные нейронные сети (RNN) — это тип нейронных сетей, которые специализируются на обработке </a:t>
            </a:r>
            <a:r>
              <a:rPr lang="ru-RU" dirty="0" smtClean="0"/>
              <a:t>событий </a:t>
            </a:r>
            <a:r>
              <a:rPr lang="ru-RU" dirty="0"/>
              <a:t>во времени или </a:t>
            </a:r>
            <a:r>
              <a:rPr lang="ru-RU" dirty="0" smtClean="0"/>
              <a:t>последовательных пространственных цепочек.</a:t>
            </a:r>
            <a:endParaRPr lang="ru-RU" dirty="0"/>
          </a:p>
        </p:txBody>
      </p:sp>
      <p:pic>
        <p:nvPicPr>
          <p:cNvPr id="4" name="Picture 4" descr="https://neerc.ifmo.ru/wiki/images/0/05/RN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84244" y="3886963"/>
            <a:ext cx="6698117" cy="175992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79720" y="5962213"/>
            <a:ext cx="6702641" cy="369332"/>
          </a:xfrm>
          <a:prstGeom prst="rect">
            <a:avLst/>
          </a:prstGeom>
          <a:noFill/>
        </p:spPr>
        <p:txBody>
          <a:bodyPr wrap="square" rtlCol="0">
            <a:spAutoFit/>
          </a:bodyPr>
          <a:lstStyle/>
          <a:p>
            <a:r>
              <a:rPr lang="ru-RU" dirty="0"/>
              <a:t>Схема </a:t>
            </a:r>
            <a:r>
              <a:rPr lang="ru-RU" dirty="0" err="1"/>
              <a:t>однойслойной</a:t>
            </a:r>
            <a:r>
              <a:rPr lang="ru-RU" dirty="0"/>
              <a:t> рекуррентной нейронной </a:t>
            </a:r>
            <a:r>
              <a:rPr lang="ru-RU" dirty="0" smtClean="0"/>
              <a:t>сети</a:t>
            </a:r>
            <a:endParaRPr lang="ru-RU" dirty="0"/>
          </a:p>
        </p:txBody>
      </p:sp>
    </p:spTree>
    <p:extLst>
      <p:ext uri="{BB962C8B-B14F-4D97-AF65-F5344CB8AC3E}">
        <p14:creationId xmlns:p14="http://schemas.microsoft.com/office/powerpoint/2010/main" val="3994365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45130" y="652388"/>
            <a:ext cx="9404723" cy="1400530"/>
          </a:xfrm>
        </p:spPr>
        <p:txBody>
          <a:bodyPr/>
          <a:lstStyle/>
          <a:p>
            <a:r>
              <a:rPr lang="ru-RU" dirty="0" smtClean="0"/>
              <a:t>Идея</a:t>
            </a:r>
            <a:endParaRPr lang="ru-RU" dirty="0"/>
          </a:p>
        </p:txBody>
      </p:sp>
      <p:sp>
        <p:nvSpPr>
          <p:cNvPr id="3" name="Объект 2"/>
          <p:cNvSpPr>
            <a:spLocks noGrp="1"/>
          </p:cNvSpPr>
          <p:nvPr>
            <p:ph idx="1"/>
          </p:nvPr>
        </p:nvSpPr>
        <p:spPr>
          <a:xfrm>
            <a:off x="1225232" y="2052918"/>
            <a:ext cx="8946541" cy="4195481"/>
          </a:xfrm>
        </p:spPr>
        <p:txBody>
          <a:bodyPr>
            <a:normAutofit/>
          </a:bodyPr>
          <a:lstStyle/>
          <a:p>
            <a:r>
              <a:rPr lang="ru-RU" dirty="0"/>
              <a:t>Идея RNN заключается в последовательном использовании информации. В традиционных нейронных сетях подразумевается, что все входы и выходы независимы. Но для многих задач это не подходит. Если вы хотите предсказать следующее слово в предложении, лучше учитывать предшествующие ему слова. RNN называются рекуррентными, потому что они выполняют одну и ту же задачу для каждого элемента последовательности, причем выход зависит от предыдущих вычислений. </a:t>
            </a:r>
            <a:r>
              <a:rPr lang="ru-RU" dirty="0" smtClean="0"/>
              <a:t>Поэтому их и называют сетями, </a:t>
            </a:r>
            <a:r>
              <a:rPr lang="ru-RU" dirty="0"/>
              <a:t>у которых есть «память», </a:t>
            </a:r>
            <a:r>
              <a:rPr lang="ru-RU" dirty="0" smtClean="0"/>
              <a:t>т.е. которые учитывают </a:t>
            </a:r>
            <a:r>
              <a:rPr lang="ru-RU" dirty="0"/>
              <a:t>предшествующую информацию. </a:t>
            </a:r>
            <a:endParaRPr lang="ru-RU" dirty="0"/>
          </a:p>
        </p:txBody>
      </p:sp>
    </p:spTree>
    <p:extLst>
      <p:ext uri="{BB962C8B-B14F-4D97-AF65-F5344CB8AC3E}">
        <p14:creationId xmlns:p14="http://schemas.microsoft.com/office/powerpoint/2010/main" val="3858292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Развертка </a:t>
            </a:r>
            <a:r>
              <a:rPr lang="en-US" dirty="0" smtClean="0"/>
              <a:t>RNN</a:t>
            </a:r>
            <a:endParaRPr lang="ru-RU" dirty="0"/>
          </a:p>
        </p:txBody>
      </p:sp>
      <p:pic>
        <p:nvPicPr>
          <p:cNvPr id="10242" name="Picture 2" descr="Файл:RNN BPTT.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58957" y="2879951"/>
            <a:ext cx="6779029" cy="336409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429614" y="1997267"/>
            <a:ext cx="7837714" cy="369332"/>
          </a:xfrm>
          <a:prstGeom prst="rect">
            <a:avLst/>
          </a:prstGeom>
          <a:noFill/>
        </p:spPr>
        <p:txBody>
          <a:bodyPr wrap="square" rtlCol="0">
            <a:spAutoFit/>
          </a:bodyPr>
          <a:lstStyle/>
          <a:p>
            <a:r>
              <a:rPr lang="en-US" dirty="0" smtClean="0"/>
              <a:t>RNN</a:t>
            </a:r>
            <a:r>
              <a:rPr lang="ru-RU" dirty="0" smtClean="0"/>
              <a:t> состоит из трёх слоёв: входной, скрытый и выходной.</a:t>
            </a:r>
            <a:endParaRPr lang="ru-RU" dirty="0"/>
          </a:p>
        </p:txBody>
      </p:sp>
    </p:spTree>
    <p:extLst>
      <p:ext uri="{BB962C8B-B14F-4D97-AF65-F5344CB8AC3E}">
        <p14:creationId xmlns:p14="http://schemas.microsoft.com/office/powerpoint/2010/main" val="1466742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Обучение </a:t>
            </a:r>
            <a:r>
              <a:rPr lang="en-US" dirty="0" smtClean="0"/>
              <a:t>RNN</a:t>
            </a:r>
            <a:endParaRPr lang="en-US" dirty="0"/>
          </a:p>
        </p:txBody>
      </p:sp>
      <p:sp>
        <p:nvSpPr>
          <p:cNvPr id="3" name="Объект 2"/>
          <p:cNvSpPr>
            <a:spLocks noGrp="1"/>
          </p:cNvSpPr>
          <p:nvPr>
            <p:ph idx="1"/>
          </p:nvPr>
        </p:nvSpPr>
        <p:spPr/>
        <p:txBody>
          <a:bodyPr>
            <a:normAutofit/>
          </a:bodyPr>
          <a:lstStyle/>
          <a:p>
            <a:r>
              <a:rPr lang="ru-RU" dirty="0"/>
              <a:t>Обучение RNN аналогично обучению обычной нейронной сети. Мы также используем алгоритм обратного распространения ошибки (</a:t>
            </a:r>
            <a:r>
              <a:rPr lang="ru-RU" dirty="0" err="1"/>
              <a:t>backpropagation</a:t>
            </a:r>
            <a:r>
              <a:rPr lang="ru-RU" dirty="0"/>
              <a:t>), но с небольшим изменением. Поскольку одни и те же параметры используются на всех временных этапах в сети, градиент на каждом выходе зависит не только от расчетов текущего шага, но и от предыдущих временных шагов. Например, чтобы вычислить градиент при t = 4, нам нужно было бы «распространить ошибку» на 3 шага и суммировать </a:t>
            </a:r>
            <a:r>
              <a:rPr lang="ru-RU" dirty="0" smtClean="0"/>
              <a:t>градиенты</a:t>
            </a:r>
            <a:endParaRPr lang="ru-RU" dirty="0"/>
          </a:p>
        </p:txBody>
      </p:sp>
    </p:spTree>
    <p:extLst>
      <p:ext uri="{BB962C8B-B14F-4D97-AF65-F5344CB8AC3E}">
        <p14:creationId xmlns:p14="http://schemas.microsoft.com/office/powerpoint/2010/main" val="1706579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Области применения</a:t>
            </a:r>
            <a:endParaRPr lang="ru-RU" dirty="0"/>
          </a:p>
        </p:txBody>
      </p:sp>
      <p:sp>
        <p:nvSpPr>
          <p:cNvPr id="3" name="Объект 2"/>
          <p:cNvSpPr>
            <a:spLocks noGrp="1"/>
          </p:cNvSpPr>
          <p:nvPr>
            <p:ph idx="1"/>
          </p:nvPr>
        </p:nvSpPr>
        <p:spPr>
          <a:xfrm>
            <a:off x="1104293" y="1853248"/>
            <a:ext cx="8946541" cy="4195481"/>
          </a:xfrm>
        </p:spPr>
        <p:txBody>
          <a:bodyPr>
            <a:normAutofit fontScale="92500" lnSpcReduction="10000"/>
          </a:bodyPr>
          <a:lstStyle/>
          <a:p>
            <a:r>
              <a:rPr lang="ru-RU" dirty="0" smtClean="0"/>
              <a:t>Обработка </a:t>
            </a:r>
            <a:r>
              <a:rPr lang="ru-RU" dirty="0"/>
              <a:t>текста на естественном языке:</a:t>
            </a:r>
          </a:p>
          <a:p>
            <a:pPr lvl="1"/>
            <a:r>
              <a:rPr lang="ru-RU" dirty="0"/>
              <a:t>Анализ текста;</a:t>
            </a:r>
          </a:p>
          <a:p>
            <a:pPr lvl="1"/>
            <a:r>
              <a:rPr lang="ru-RU" dirty="0"/>
              <a:t>Автоматический перевод;</a:t>
            </a:r>
          </a:p>
          <a:p>
            <a:r>
              <a:rPr lang="ru-RU" dirty="0"/>
              <a:t>Обработка аудио:</a:t>
            </a:r>
          </a:p>
          <a:p>
            <a:pPr lvl="1"/>
            <a:r>
              <a:rPr lang="ru-RU" dirty="0"/>
              <a:t>Автоматическое распознавание речи;</a:t>
            </a:r>
          </a:p>
          <a:p>
            <a:r>
              <a:rPr lang="ru-RU" dirty="0"/>
              <a:t>Обработка видео:</a:t>
            </a:r>
          </a:p>
          <a:p>
            <a:pPr lvl="1"/>
            <a:r>
              <a:rPr lang="ru-RU" dirty="0"/>
              <a:t>Прогнозирование следующего кадра на основе предыдущих;</a:t>
            </a:r>
          </a:p>
          <a:p>
            <a:pPr lvl="1"/>
            <a:r>
              <a:rPr lang="ru-RU" dirty="0"/>
              <a:t>Распознавание эмоций;</a:t>
            </a:r>
          </a:p>
          <a:p>
            <a:r>
              <a:rPr lang="ru-RU" dirty="0"/>
              <a:t>Обработка изображений:</a:t>
            </a:r>
          </a:p>
          <a:p>
            <a:pPr lvl="1"/>
            <a:r>
              <a:rPr lang="ru-RU" dirty="0"/>
              <a:t>Прогнозирование следующего пикселя на основе окружения;</a:t>
            </a:r>
          </a:p>
          <a:p>
            <a:pPr lvl="1"/>
            <a:r>
              <a:rPr lang="ru-RU" dirty="0"/>
              <a:t>Генерация описания изображений.</a:t>
            </a:r>
          </a:p>
          <a:p>
            <a:endParaRPr lang="ru-RU" dirty="0"/>
          </a:p>
        </p:txBody>
      </p:sp>
    </p:spTree>
    <p:extLst>
      <p:ext uri="{BB962C8B-B14F-4D97-AF65-F5344CB8AC3E}">
        <p14:creationId xmlns:p14="http://schemas.microsoft.com/office/powerpoint/2010/main" val="2821386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Перевод текста</a:t>
            </a:r>
            <a:endParaRPr lang="ru-RU" dirty="0"/>
          </a:p>
        </p:txBody>
      </p:sp>
      <p:sp>
        <p:nvSpPr>
          <p:cNvPr id="3" name="Объект 2"/>
          <p:cNvSpPr>
            <a:spLocks noGrp="1"/>
          </p:cNvSpPr>
          <p:nvPr>
            <p:ph idx="1"/>
          </p:nvPr>
        </p:nvSpPr>
        <p:spPr/>
        <p:txBody>
          <a:bodyPr/>
          <a:lstStyle/>
          <a:p>
            <a:r>
              <a:rPr lang="ru-RU" dirty="0"/>
              <a:t>Машинный перевод похож на языковое моделирование, поскольку вектор входных параметров представляет собой последовательность слов на исходном языке (например, на немецком). Мы хотим получить последовательность слов на целевом языке (например, на английском). Ключевое различие заключается в том, что мы получим эту последовательность только после того, как увидим все входные параметры, поскольку первое слово переводимого предложения может потребовать информации всей последовательности вводимых слов.</a:t>
            </a:r>
            <a:endParaRPr lang="ru-RU" dirty="0"/>
          </a:p>
        </p:txBody>
      </p:sp>
    </p:spTree>
    <p:extLst>
      <p:ext uri="{BB962C8B-B14F-4D97-AF65-F5344CB8AC3E}">
        <p14:creationId xmlns:p14="http://schemas.microsoft.com/office/powerpoint/2010/main" val="40895727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Распознавание речи</a:t>
            </a:r>
            <a:endParaRPr lang="ru-RU" dirty="0"/>
          </a:p>
        </p:txBody>
      </p:sp>
      <p:sp>
        <p:nvSpPr>
          <p:cNvPr id="3" name="Объект 2"/>
          <p:cNvSpPr>
            <a:spLocks noGrp="1"/>
          </p:cNvSpPr>
          <p:nvPr>
            <p:ph idx="1"/>
          </p:nvPr>
        </p:nvSpPr>
        <p:spPr>
          <a:xfrm>
            <a:off x="1104293" y="1853248"/>
            <a:ext cx="8946541" cy="4195481"/>
          </a:xfrm>
        </p:spPr>
        <p:txBody>
          <a:bodyPr/>
          <a:lstStyle/>
          <a:p>
            <a:r>
              <a:rPr lang="ru-RU" dirty="0"/>
              <a:t>Наш голос преобразуется в спектрограмму, где система анализирует максимумы и минимумы частоты, чтобы понять его и сгенерировать </a:t>
            </a:r>
            <a:r>
              <a:rPr lang="ru-RU" dirty="0" smtClean="0"/>
              <a:t>ответ.</a:t>
            </a:r>
            <a:r>
              <a:rPr lang="ru-RU" dirty="0"/>
              <a:t> </a:t>
            </a:r>
            <a:endParaRPr lang="ru-RU" dirty="0"/>
          </a:p>
        </p:txBody>
      </p:sp>
      <p:pic>
        <p:nvPicPr>
          <p:cNvPr id="3078" name="Picture 6" descr="https://miro.medium.com/max/480/1*YKBXe_QsnAIOLukLKfpvuQ.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7512" y="2821259"/>
            <a:ext cx="4572000" cy="342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9214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Подписи к изображениям</a:t>
            </a:r>
            <a:endParaRPr lang="ru-RU" dirty="0"/>
          </a:p>
        </p:txBody>
      </p:sp>
      <p:sp>
        <p:nvSpPr>
          <p:cNvPr id="3" name="Объект 2"/>
          <p:cNvSpPr>
            <a:spLocks noGrp="1"/>
          </p:cNvSpPr>
          <p:nvPr>
            <p:ph idx="1"/>
          </p:nvPr>
        </p:nvSpPr>
        <p:spPr>
          <a:xfrm>
            <a:off x="1127797" y="1853248"/>
            <a:ext cx="8685122" cy="3503151"/>
          </a:xfrm>
        </p:spPr>
        <p:txBody>
          <a:bodyPr>
            <a:normAutofit/>
          </a:bodyPr>
          <a:lstStyle/>
          <a:p>
            <a:pPr fontAlgn="base"/>
            <a:r>
              <a:rPr lang="ru-RU" dirty="0" smtClean="0"/>
              <a:t>Вместе </a:t>
            </a:r>
            <a:r>
              <a:rPr lang="ru-RU" dirty="0"/>
              <a:t>со </a:t>
            </a:r>
            <a:r>
              <a:rPr lang="ru-RU" dirty="0" err="1"/>
              <a:t>сверточными</a:t>
            </a:r>
            <a:r>
              <a:rPr lang="ru-RU" dirty="0"/>
              <a:t> нейронными </a:t>
            </a:r>
            <a:r>
              <a:rPr lang="ru-RU" dirty="0" smtClean="0"/>
              <a:t>сетями</a:t>
            </a:r>
            <a:r>
              <a:rPr lang="ru-RU" dirty="0"/>
              <a:t> RNN </a:t>
            </a:r>
            <a:r>
              <a:rPr lang="ru-RU" dirty="0" smtClean="0"/>
              <a:t>используются </a:t>
            </a:r>
            <a:r>
              <a:rPr lang="ru-RU" dirty="0"/>
              <a:t>как часть модели генерации описаний неразмеченных изображений. Удивительно, насколько хорошо они работают. Комбинированная модель совмещает сгенерированные слова с признаками, найденными на изображениях.</a:t>
            </a:r>
            <a:endParaRPr lang="ru-RU" dirty="0"/>
          </a:p>
        </p:txBody>
      </p:sp>
      <p:pic>
        <p:nvPicPr>
          <p:cNvPr id="6146" name="Picture 2" descr="https://sun9-50.userapi.com/impg/lYJXbIbhmT2uI7sn7mAR-C7ECJvZIKi0UajAOw/LuQg_3DsJ2Y.jpg?size=888x303&amp;quality=96&amp;sign=725ec8bb2bf582bf8b98c165396a2011&amp;type=alb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9298" y="3930150"/>
            <a:ext cx="7660794" cy="2613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08608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он">
  <a:themeElements>
    <a:clrScheme name="Ион">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Ион">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Ион">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TM02836342[[fn=Ион]]</Template>
  <TotalTime>803</TotalTime>
  <Words>338</Words>
  <Application>Microsoft Office PowerPoint</Application>
  <PresentationFormat>Широкоэкранный</PresentationFormat>
  <Paragraphs>31</Paragraphs>
  <Slides>10</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10</vt:i4>
      </vt:variant>
    </vt:vector>
  </HeadingPairs>
  <TitlesOfParts>
    <vt:vector size="14" baseType="lpstr">
      <vt:lpstr>Arial</vt:lpstr>
      <vt:lpstr>Century Gothic</vt:lpstr>
      <vt:lpstr>Wingdings 3</vt:lpstr>
      <vt:lpstr>Ион</vt:lpstr>
      <vt:lpstr>Рекуррентные нейронные сети (RNN)</vt:lpstr>
      <vt:lpstr>Определение</vt:lpstr>
      <vt:lpstr>Идея</vt:lpstr>
      <vt:lpstr>Развертка RNN</vt:lpstr>
      <vt:lpstr>Обучение RNN</vt:lpstr>
      <vt:lpstr>Области применения</vt:lpstr>
      <vt:lpstr>Перевод текста</vt:lpstr>
      <vt:lpstr>Распознавание речи</vt:lpstr>
      <vt:lpstr>Подписи к изображениям</vt:lpstr>
      <vt:lpstr>Модификации RNN</vt:lpstr>
    </vt:vector>
  </TitlesOfParts>
  <Company>SPecialiST RePack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Рекуррентные нейронные сети (RNN)</dc:title>
  <dc:creator>Учетная запись Майкрософт</dc:creator>
  <cp:lastModifiedBy>Учетная запись Майкрософт</cp:lastModifiedBy>
  <cp:revision>16</cp:revision>
  <dcterms:created xsi:type="dcterms:W3CDTF">2021-05-19T17:40:25Z</dcterms:created>
  <dcterms:modified xsi:type="dcterms:W3CDTF">2021-05-20T12:59:37Z</dcterms:modified>
</cp:coreProperties>
</file>