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Roboto Serif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67F39A-E3B5-4859-B6B1-C0D9AFD8CC0D}">
  <a:tblStyle styleId="{A167F39A-E3B5-4859-B6B1-C0D9AFD8CC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RobotoSerifSemiBold-bold.fntdata"/><Relationship Id="rId27" Type="http://schemas.openxmlformats.org/officeDocument/2006/relationships/font" Target="fonts/RobotoSerif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erif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Serif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988071876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988071876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988071876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988071876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988071876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988071876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988071876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988071876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988071876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988071876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63098f8c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63098f8c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9880718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9880718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8807187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8807187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8807187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8807187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880718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880718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9880718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9880718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9880718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9880718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98807187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98807187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6900">
                <a:latin typeface="Impact"/>
                <a:ea typeface="Impact"/>
                <a:cs typeface="Impact"/>
                <a:sym typeface="Impact"/>
              </a:rPr>
              <a:t>Laboratornaya rabota 2</a:t>
            </a:r>
            <a:endParaRPr b="0" sz="69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09825" y="420932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Karpov</a:t>
            </a:r>
            <a:br>
              <a:rPr lang="ru"/>
            </a:br>
            <a:r>
              <a:rPr lang="ru"/>
              <a:t>Chugin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115225" y="112900"/>
            <a:ext cx="9028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Граф эвристического алгоритма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400" y="913900"/>
            <a:ext cx="3680839" cy="40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299325" y="1241225"/>
            <a:ext cx="26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Source Code Pro"/>
                <a:ea typeface="Source Code Pro"/>
                <a:cs typeface="Source Code Pro"/>
                <a:sym typeface="Source Code Pro"/>
              </a:rPr>
              <a:t>Heuristic miner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Сети петри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sp>
        <p:nvSpPr>
          <p:cNvPr id="173" name="Google Shape;173;p23"/>
          <p:cNvSpPr txBox="1"/>
          <p:nvPr/>
        </p:nvSpPr>
        <p:spPr>
          <a:xfrm>
            <a:off x="221800" y="913900"/>
            <a:ext cx="53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Source Code Pro"/>
                <a:ea typeface="Source Code Pro"/>
                <a:cs typeface="Source Code Pro"/>
                <a:sym typeface="Source Code Pro"/>
              </a:rPr>
              <a:t>Heuristic miner petrinet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800" y="1245725"/>
            <a:ext cx="9143997" cy="38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DFG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sp>
        <p:nvSpPr>
          <p:cNvPr id="184" name="Google Shape;184;p24"/>
          <p:cNvSpPr txBox="1"/>
          <p:nvPr/>
        </p:nvSpPr>
        <p:spPr>
          <a:xfrm>
            <a:off x="221800" y="913900"/>
            <a:ext cx="53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Source Code Pro"/>
                <a:ea typeface="Source Code Pro"/>
                <a:cs typeface="Source Code Pro"/>
                <a:sym typeface="Source Code Pro"/>
              </a:rPr>
              <a:t>DFG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950" y="913900"/>
            <a:ext cx="3034100" cy="40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DFG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sp>
        <p:nvSpPr>
          <p:cNvPr id="195" name="Google Shape;195;p25"/>
          <p:cNvSpPr txBox="1"/>
          <p:nvPr/>
        </p:nvSpPr>
        <p:spPr>
          <a:xfrm>
            <a:off x="221800" y="913900"/>
            <a:ext cx="53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Source Code Pro"/>
                <a:ea typeface="Source Code Pro"/>
                <a:cs typeface="Source Code Pro"/>
                <a:sym typeface="Source Code Pro"/>
              </a:rPr>
              <a:t>Полный DFG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75" y="1196650"/>
            <a:ext cx="6989804" cy="37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Метрики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graphicFrame>
        <p:nvGraphicFramePr>
          <p:cNvPr id="206" name="Google Shape;206;p26"/>
          <p:cNvGraphicFramePr/>
          <p:nvPr/>
        </p:nvGraphicFramePr>
        <p:xfrm>
          <a:off x="446800" y="10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{A167F39A-E3B5-4859-B6B1-C0D9AFD8CC0D}</a:tableStyleId>
              </a:tblPr>
              <a:tblGrid>
                <a:gridCol w="1703825"/>
                <a:gridCol w="1371900"/>
                <a:gridCol w="1703825"/>
                <a:gridCol w="1349775"/>
                <a:gridCol w="1548925"/>
              </a:tblGrid>
              <a:tr h="9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Алгоритм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Precision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Generalization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Simplicity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Fitness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Alpha miner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0.406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0.973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0.482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0.750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Heuristic miner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0.979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0.971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0.818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0.932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Inductive miner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0.476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0.934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0.644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1.0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Данные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04275" y="1146925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Данные на обработку состояли из 5 файлов</a:t>
            </a:r>
            <a:endParaRPr sz="159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ru" sz="1595">
                <a:solidFill>
                  <a:srgbClr val="000000"/>
                </a:solidFill>
              </a:rPr>
            </a:br>
            <a:r>
              <a:rPr lang="ru" sz="1595">
                <a:solidFill>
                  <a:srgbClr val="000000"/>
                </a:solidFill>
              </a:rPr>
              <a:t>●	Запросы на оплату(6 886 случаев, 36 796 событий): Этот набор данных содержит все запросы на получение оплаты расходов на поездку.</a:t>
            </a:r>
            <a:endParaRPr sz="159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●	Внутренние декларации (10 500 случаев, 56 437 событий): Этот набор данных содержит все внутренние поездки, их детали и процедуры.</a:t>
            </a:r>
            <a:endParaRPr sz="159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●	Предоплаченные командировочные расходы (2 099 случаев, 18 246 событий):</a:t>
            </a:r>
            <a:endParaRPr sz="159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●	Международные декларации(6449 случаев, 72151 событие): Этот набор данных содержит все международные поездки, их детали и процедуры.</a:t>
            </a:r>
            <a:endParaRPr sz="159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●	Разрешения на поездки (7 065 случаев, 86 581 событие): Этот набор данных содержит всю информацию, связанную с разрешениями на поездки (внутренние или международные).</a:t>
            </a:r>
            <a:endParaRPr sz="159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Международные декларации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1100" y="3311600"/>
            <a:ext cx="8914200" cy="153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Большинство действий начинается с </a:t>
            </a:r>
            <a:r>
              <a:rPr lang="ru" sz="1595">
                <a:solidFill>
                  <a:srgbClr val="073763"/>
                </a:solidFill>
              </a:rPr>
              <a:t>Разрешения, подписанного работником</a:t>
            </a:r>
            <a:r>
              <a:rPr lang="ru" sz="1595">
                <a:solidFill>
                  <a:srgbClr val="434343"/>
                </a:solidFill>
              </a:rPr>
              <a:t>,</a:t>
            </a:r>
            <a:r>
              <a:rPr lang="ru" sz="1595">
                <a:solidFill>
                  <a:srgbClr val="000000"/>
                </a:solidFill>
              </a:rPr>
              <a:t>. Также, мы видим очень низкое количество действий, начатых </a:t>
            </a:r>
            <a:r>
              <a:rPr lang="ru" sz="1595">
                <a:solidFill>
                  <a:srgbClr val="073763"/>
                </a:solidFill>
              </a:rPr>
              <a:t>Декларацией, сохраненной сотрудником</a:t>
            </a:r>
            <a:r>
              <a:rPr lang="ru" sz="1595">
                <a:solidFill>
                  <a:srgbClr val="000000"/>
                </a:solidFill>
              </a:rPr>
              <a:t>, поэтому мы можем рассматривать эту начальную точку как шумные данные.</a:t>
            </a:r>
            <a:endParaRPr sz="1595"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69725" y="1037650"/>
            <a:ext cx="8643900" cy="9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Первый набор данных, который мы собираемся проанализировать, это международная декларация, этот набор данных содержит все подробности о международных поездках сотрудников.</a:t>
            </a:r>
            <a:endParaRPr sz="159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rgbClr val="0000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25" y="1958050"/>
            <a:ext cx="5296300" cy="11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Международные декларации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69725" y="913900"/>
            <a:ext cx="8643900" cy="9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Между начальной и конечной точкой находится 34 вида деятельности, и среди них 15 видов деятельности имеют низкую частоту (300 событий)</a:t>
            </a:r>
            <a:endParaRPr sz="1595">
              <a:solidFill>
                <a:srgbClr val="000000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5060"/>
          <a:stretch/>
        </p:blipFill>
        <p:spPr>
          <a:xfrm>
            <a:off x="5945625" y="1469950"/>
            <a:ext cx="2419750" cy="34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-1077" l="0" r="0" t="5757"/>
          <a:stretch/>
        </p:blipFill>
        <p:spPr>
          <a:xfrm>
            <a:off x="1394975" y="1469950"/>
            <a:ext cx="2760950" cy="347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8875" y="1702575"/>
            <a:ext cx="47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События с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низкой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частотой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691525" y="1702575"/>
            <a:ext cx="47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События с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высокой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частотой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Международные декларации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61550" y="1020200"/>
            <a:ext cx="8643900" cy="9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Все события в журнале событий также завершились следующими действиями</a:t>
            </a:r>
            <a:endParaRPr sz="1595">
              <a:solidFill>
                <a:srgbClr val="000000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5" y="1389775"/>
            <a:ext cx="4750775" cy="22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50050" y="3735838"/>
            <a:ext cx="8643900" cy="92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Большинство действий закончилось на Payment Handled, поэтому мы можем рассматривать это действие как хороший вариант в качестве конечной точки</a:t>
            </a:r>
            <a:endParaRPr sz="15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Анализ вариантов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800" y="1846985"/>
            <a:ext cx="9144001" cy="187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31575" y="1015675"/>
            <a:ext cx="878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Анализ вариантов набора данных показал, что существует 753 различных варианта от начала до конца деятельности</a:t>
            </a:r>
            <a:br>
              <a:rPr lang="ru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Ниже представлены 10 самый популярных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31575" y="386135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Большинство случаев обрабатывается 5 вариантами.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Продолжительности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87900" y="950675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Касаемо продолжительности:</a:t>
            </a:r>
            <a:br>
              <a:rPr lang="ru" sz="1595">
                <a:solidFill>
                  <a:srgbClr val="000000"/>
                </a:solidFill>
              </a:rPr>
            </a:br>
            <a:r>
              <a:rPr lang="ru" sz="1595">
                <a:solidFill>
                  <a:srgbClr val="000000"/>
                </a:solidFill>
              </a:rPr>
              <a:t>Максимальное - 742 дня</a:t>
            </a:r>
            <a:br>
              <a:rPr lang="ru" sz="1595">
                <a:solidFill>
                  <a:srgbClr val="000000"/>
                </a:solidFill>
              </a:rPr>
            </a:br>
            <a:r>
              <a:rPr lang="ru" sz="1595">
                <a:solidFill>
                  <a:srgbClr val="000000"/>
                </a:solidFill>
              </a:rPr>
              <a:t>Минимальное - 6 дней</a:t>
            </a:r>
            <a:br>
              <a:rPr lang="ru" sz="1595">
                <a:solidFill>
                  <a:srgbClr val="000000"/>
                </a:solidFill>
              </a:rPr>
            </a:br>
            <a:r>
              <a:rPr lang="ru" sz="1595">
                <a:solidFill>
                  <a:srgbClr val="000000"/>
                </a:solidFill>
              </a:rPr>
              <a:t>Среднее - 86 дней</a:t>
            </a:r>
            <a:r>
              <a:rPr lang="ru" sz="1595">
                <a:solidFill>
                  <a:srgbClr val="000000"/>
                </a:solidFill>
              </a:rPr>
              <a:t> </a:t>
            </a:r>
            <a:endParaRPr sz="1595">
              <a:solidFill>
                <a:srgbClr val="000000"/>
              </a:solidFill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48" y="2031873"/>
            <a:ext cx="7075700" cy="29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Фильтрация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04275" y="1146925"/>
            <a:ext cx="8520600" cy="334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ru" sz="1595">
                <a:solidFill>
                  <a:srgbClr val="000000"/>
                </a:solidFill>
              </a:rPr>
              <a:t>Важно, чтобы в наборе данных не было больших шумов и он был пригоден для продолжения работы над следующими разделами и обнаружения процессов</a:t>
            </a:r>
            <a:endParaRPr sz="1595">
              <a:solidFill>
                <a:srgbClr val="000000"/>
              </a:solidFill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75" y="1971600"/>
            <a:ext cx="5609600" cy="27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>
            <a:off x="0" y="4940700"/>
            <a:ext cx="9144000" cy="2028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8530500" y="4940700"/>
            <a:ext cx="507000" cy="202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-23800" y="-6500"/>
            <a:ext cx="9144000" cy="9204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393475" y="1129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>
                <a:latin typeface="Roboto Serif SemiBold"/>
                <a:ea typeface="Roboto Serif SemiBold"/>
                <a:cs typeface="Roboto Serif SemiBold"/>
                <a:sym typeface="Roboto Serif SemiBold"/>
              </a:rPr>
              <a:t>Сети петри</a:t>
            </a:r>
            <a:endParaRPr b="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365383" y="4845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600"/>
              <a:t>‹#›</a:t>
            </a:fld>
            <a:endParaRPr sz="16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75" y="1049925"/>
            <a:ext cx="8839204" cy="99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75" y="2328572"/>
            <a:ext cx="7671455" cy="232615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3480300" y="2042600"/>
            <a:ext cx="26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latin typeface="Source Code Pro"/>
                <a:ea typeface="Source Code Pro"/>
                <a:cs typeface="Source Code Pro"/>
                <a:sym typeface="Source Code Pro"/>
              </a:rPr>
              <a:t>Alpha miner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550925" y="4540500"/>
            <a:ext cx="26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latin typeface="Source Code Pro"/>
                <a:ea typeface="Source Code Pro"/>
                <a:cs typeface="Source Code Pro"/>
                <a:sym typeface="Source Code Pro"/>
              </a:rPr>
              <a:t>Inductive miner tree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