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2F84-E22E-4B9A-AB3E-0381BA184A05}" type="datetimeFigureOut">
              <a:rPr lang="ru-RU" smtClean="0"/>
              <a:t>2023/05/11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43457DB-7F4C-4B58-80F7-AD5B22D25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95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2F84-E22E-4B9A-AB3E-0381BA184A05}" type="datetimeFigureOut">
              <a:rPr lang="ru-RU" smtClean="0"/>
              <a:t>2023/05/11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3457DB-7F4C-4B58-80F7-AD5B22D25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57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2F84-E22E-4B9A-AB3E-0381BA184A05}" type="datetimeFigureOut">
              <a:rPr lang="ru-RU" smtClean="0"/>
              <a:t>2023/05/11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3457DB-7F4C-4B58-80F7-AD5B22D25BD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659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2F84-E22E-4B9A-AB3E-0381BA184A05}" type="datetimeFigureOut">
              <a:rPr lang="ru-RU" smtClean="0"/>
              <a:t>2023/05/11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3457DB-7F4C-4B58-80F7-AD5B22D25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92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2F84-E22E-4B9A-AB3E-0381BA184A05}" type="datetimeFigureOut">
              <a:rPr lang="ru-RU" smtClean="0"/>
              <a:t>2023/05/11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3457DB-7F4C-4B58-80F7-AD5B22D25BD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762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2F84-E22E-4B9A-AB3E-0381BA184A05}" type="datetimeFigureOut">
              <a:rPr lang="ru-RU" smtClean="0"/>
              <a:t>2023/05/11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3457DB-7F4C-4B58-80F7-AD5B22D25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705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2F84-E22E-4B9A-AB3E-0381BA184A05}" type="datetimeFigureOut">
              <a:rPr lang="ru-RU" smtClean="0"/>
              <a:t>2023/05/11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57DB-7F4C-4B58-80F7-AD5B22D25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458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2F84-E22E-4B9A-AB3E-0381BA184A05}" type="datetimeFigureOut">
              <a:rPr lang="ru-RU" smtClean="0"/>
              <a:t>2023/05/11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57DB-7F4C-4B58-80F7-AD5B22D25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25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2F84-E22E-4B9A-AB3E-0381BA184A05}" type="datetimeFigureOut">
              <a:rPr lang="ru-RU" smtClean="0"/>
              <a:t>2023/05/11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57DB-7F4C-4B58-80F7-AD5B22D25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97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2F84-E22E-4B9A-AB3E-0381BA184A05}" type="datetimeFigureOut">
              <a:rPr lang="ru-RU" smtClean="0"/>
              <a:t>2023/05/11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3457DB-7F4C-4B58-80F7-AD5B22D25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11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2F84-E22E-4B9A-AB3E-0381BA184A05}" type="datetimeFigureOut">
              <a:rPr lang="ru-RU" smtClean="0"/>
              <a:t>2023/05/11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3457DB-7F4C-4B58-80F7-AD5B22D25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80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2F84-E22E-4B9A-AB3E-0381BA184A05}" type="datetimeFigureOut">
              <a:rPr lang="ru-RU" smtClean="0"/>
              <a:t>2023/05/11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3457DB-7F4C-4B58-80F7-AD5B22D25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88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2F84-E22E-4B9A-AB3E-0381BA184A05}" type="datetimeFigureOut">
              <a:rPr lang="ru-RU" smtClean="0"/>
              <a:t>2023/05/11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57DB-7F4C-4B58-80F7-AD5B22D25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91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2F84-E22E-4B9A-AB3E-0381BA184A05}" type="datetimeFigureOut">
              <a:rPr lang="ru-RU" smtClean="0"/>
              <a:t>2023/05/11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57DB-7F4C-4B58-80F7-AD5B22D25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65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2F84-E22E-4B9A-AB3E-0381BA184A05}" type="datetimeFigureOut">
              <a:rPr lang="ru-RU" smtClean="0"/>
              <a:t>2023/05/11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57DB-7F4C-4B58-80F7-AD5B22D25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75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2F84-E22E-4B9A-AB3E-0381BA184A05}" type="datetimeFigureOut">
              <a:rPr lang="ru-RU" smtClean="0"/>
              <a:t>2023/05/11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3457DB-7F4C-4B58-80F7-AD5B22D25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59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52F84-E22E-4B9A-AB3E-0381BA184A05}" type="datetimeFigureOut">
              <a:rPr lang="ru-RU" smtClean="0"/>
              <a:t>2023/05/11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3457DB-7F4C-4B58-80F7-AD5B22D25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15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0A66B-6609-BBFD-7470-656388C36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BPI Challenge 2017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58E469-E65E-D99E-3F76-D2D08CD11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ru-RU" dirty="0"/>
              <a:t>Подготовили</a:t>
            </a:r>
          </a:p>
          <a:p>
            <a:pPr algn="r"/>
            <a:r>
              <a:rPr lang="ru-RU" dirty="0"/>
              <a:t>Горбушин В.А</a:t>
            </a:r>
          </a:p>
          <a:p>
            <a:pPr algn="r"/>
            <a:r>
              <a:rPr lang="ru-RU" dirty="0" err="1"/>
              <a:t>Основин</a:t>
            </a:r>
            <a:r>
              <a:rPr lang="ru-RU" dirty="0"/>
              <a:t> С.С.</a:t>
            </a:r>
          </a:p>
        </p:txBody>
      </p:sp>
    </p:spTree>
    <p:extLst>
      <p:ext uri="{BB962C8B-B14F-4D97-AF65-F5344CB8AC3E}">
        <p14:creationId xmlns:p14="http://schemas.microsoft.com/office/powerpoint/2010/main" val="2109044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0A66B-6609-BBFD-7470-656388C36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BPI Challenge 2017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58E469-E65E-D99E-3F76-D2D08CD11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ru-RU" dirty="0"/>
              <a:t>Подготовили</a:t>
            </a:r>
          </a:p>
          <a:p>
            <a:pPr algn="r"/>
            <a:r>
              <a:rPr lang="ru-RU" dirty="0"/>
              <a:t>Горбушин В.А</a:t>
            </a:r>
          </a:p>
          <a:p>
            <a:pPr algn="r"/>
            <a:r>
              <a:rPr lang="ru-RU" dirty="0" err="1"/>
              <a:t>Основин</a:t>
            </a:r>
            <a:r>
              <a:rPr lang="ru-RU" dirty="0"/>
              <a:t> С.С.</a:t>
            </a:r>
          </a:p>
        </p:txBody>
      </p:sp>
    </p:spTree>
    <p:extLst>
      <p:ext uri="{BB962C8B-B14F-4D97-AF65-F5344CB8AC3E}">
        <p14:creationId xmlns:p14="http://schemas.microsoft.com/office/powerpoint/2010/main" val="308595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98EAC-EA62-EB60-6346-6B40D3D8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EEC73D-2B7E-8658-3052-6D58B9D9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032" y="1474839"/>
            <a:ext cx="10124768" cy="461132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Журнал событий, содержит все заявки, поданные в 2016 году, и их последующую обработку до 2 февраля 2017 года. Всего зарегистрировано 1 202 267 событий, относящихся к 31 509 заявкам на получение кредита. Всего для этих приложений было создано 42 995 предложений.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Идентификатор предложения,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Предлагаемая сумма,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Первоначальная сумма вывода,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Согласованное количество сроков окупаемости,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Ежемесячные расходы,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Кредитный рейтинг клиента,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Сотрудник, создавший предложение,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Было ли выбрано предложение 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Было ли предложение принято заказчиком.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6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98EAC-EA62-EB60-6346-6B40D3D8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</a:t>
            </a:r>
            <a:r>
              <a:rPr lang="ru-RU" dirty="0" err="1"/>
              <a:t>датасета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EEC73D-2B7E-8658-3052-6D58B9D9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380" y="1474839"/>
            <a:ext cx="10262419" cy="50180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Наиболее часто встречающийся вариант действий: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kern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A_Create</a:t>
            </a: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Application', '</a:t>
            </a:r>
            <a:r>
              <a:rPr lang="en-US" sz="1800" kern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A_Submitted</a:t>
            </a: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US" sz="1800" kern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W_Handle</a:t>
            </a: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leads', '</a:t>
            </a:r>
            <a:r>
              <a:rPr lang="en-US" sz="1800" kern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W_Handle</a:t>
            </a: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leads', '</a:t>
            </a:r>
            <a:r>
              <a:rPr lang="en-US" sz="1800" kern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W_Complete</a:t>
            </a: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application', '</a:t>
            </a:r>
            <a:r>
              <a:rPr lang="en-US" sz="1800" kern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A_Concept</a:t>
            </a: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US" sz="1800" kern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W_Complete</a:t>
            </a: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application’, '</a:t>
            </a:r>
            <a:r>
              <a:rPr lang="en-US" sz="1800" kern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A_Accepted</a:t>
            </a: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US" sz="1800" kern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O_Create</a:t>
            </a: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Offer', '</a:t>
            </a:r>
            <a:r>
              <a:rPr lang="en-US" sz="1800" kern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O_Created</a:t>
            </a: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’,</a:t>
            </a:r>
            <a:r>
              <a:rPr lang="ru-RU" kern="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kern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O_Sent</a:t>
            </a: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(mail and online)’, </a:t>
            </a:r>
            <a:r>
              <a:rPr lang="ru-RU" kern="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kern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W_Complete</a:t>
            </a: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application’, '</a:t>
            </a:r>
            <a:r>
              <a:rPr lang="en-US" sz="1800" kern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W_Call</a:t>
            </a: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after offers', '</a:t>
            </a:r>
            <a:r>
              <a:rPr lang="en-US" sz="1800" kern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W_Call</a:t>
            </a: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after offers’, '</a:t>
            </a:r>
            <a:r>
              <a:rPr lang="en-US" sz="1800" kern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A_Complete</a:t>
            </a: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’, </a:t>
            </a:r>
            <a:endParaRPr lang="ru-RU" sz="1800" kern="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kern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W_Call</a:t>
            </a: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after offers’, '</a:t>
            </a:r>
            <a:r>
              <a:rPr lang="en-US" sz="1800" kern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W_Call</a:t>
            </a: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after offers’, </a:t>
            </a:r>
            <a:endParaRPr lang="ru-RU" sz="1800" kern="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kern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W_Call</a:t>
            </a: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after offers’, '</a:t>
            </a:r>
            <a:r>
              <a:rPr lang="en-US" sz="1800" kern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A_Cancelled</a:t>
            </a: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’, </a:t>
            </a:r>
            <a:endParaRPr lang="ru-RU" sz="1800" kern="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kern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O_Cancelled</a:t>
            </a: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’,</a:t>
            </a:r>
            <a:r>
              <a:rPr lang="ru-RU" kern="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sz="1800" kern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W_Call</a:t>
            </a:r>
            <a:r>
              <a:rPr lang="en-US" sz="18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after offers'</a:t>
            </a:r>
          </a:p>
          <a:p>
            <a:pPr marL="0"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Количество таких вариантов выявлено: 1056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800"/>
              </a:spcAft>
              <a:buNone/>
            </a:pP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Количес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тво всех вариантов трассировок: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15930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A2884B-B755-EA05-DE94-94ADF97E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732" y="3036377"/>
            <a:ext cx="5687281" cy="22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4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EBC44-1EF9-49DE-934C-EEABC7E5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11155"/>
            <a:ext cx="8911687" cy="1280890"/>
          </a:xfrm>
        </p:spPr>
        <p:txBody>
          <a:bodyPr/>
          <a:lstStyle/>
          <a:p>
            <a:r>
              <a:rPr lang="ru-RU" dirty="0"/>
              <a:t>Процессы происходящие в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65DAE2-0912-4E55-B6ED-D5CC7D815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F06C9C-79E6-471D-B9D6-F220A20BB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910" y="1136110"/>
            <a:ext cx="5638934" cy="307254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D8F9E0-FAEC-4EE8-9264-C19A8DF0D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8" y="1237774"/>
            <a:ext cx="5215860" cy="30725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8399E2-5938-4AD2-9BBA-82A48AA1B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802" y="4208652"/>
            <a:ext cx="5034396" cy="25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6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98EAC-EA62-EB60-6346-6B40D3D8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Узкие места </a:t>
            </a:r>
            <a:r>
              <a:rPr lang="ru-RU" dirty="0" err="1"/>
              <a:t>датасета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EEC73D-2B7E-8658-3052-6D58B9D9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39"/>
            <a:ext cx="10515600" cy="50180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Аккаунт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_1 явно перегружен работой. На нём выполняется наибольшее количество процессов, по сравнению с остальными: 148404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по средним значениям имеются процессы, которые в среднем длятся несколько дольше и их можно было бы оптимизировать. Имеются также единичные процессы, которые длятся слишком долго, некоторые из них представлены в таблице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0D772C-B338-F6F6-DB45-84AEA631A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338" y="3737554"/>
            <a:ext cx="5357324" cy="25529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1B820D-F512-5AEB-BEDC-79A0F8DD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337" y="3265073"/>
            <a:ext cx="5524979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2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91EAA-5D8C-4704-B20A-9172E3D8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94613"/>
            <a:ext cx="8911687" cy="1280890"/>
          </a:xfrm>
        </p:spPr>
        <p:txBody>
          <a:bodyPr/>
          <a:lstStyle/>
          <a:p>
            <a:r>
              <a:rPr lang="ru-RU" dirty="0"/>
              <a:t>Сети петри для </a:t>
            </a:r>
            <a:r>
              <a:rPr lang="en-US" dirty="0"/>
              <a:t>Alpha Miner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274980-A5F1-4E09-8172-D62B7F1B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382" y="1343027"/>
            <a:ext cx="2933213" cy="5342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Метрики показали слабые результаты</a:t>
            </a:r>
          </a:p>
          <a:p>
            <a:r>
              <a:rPr lang="ru-RU" dirty="0"/>
              <a:t>Простота: 0.52</a:t>
            </a:r>
          </a:p>
          <a:p>
            <a:r>
              <a:rPr lang="ru-RU" dirty="0"/>
              <a:t>Точность: 0.09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Наличие отдельных элементов объясняется невозможностью </a:t>
            </a:r>
            <a:r>
              <a:rPr lang="en-US" dirty="0"/>
              <a:t>Alpha Miner </a:t>
            </a:r>
            <a:r>
              <a:rPr lang="ru-RU" dirty="0"/>
              <a:t>обрабатывать</a:t>
            </a:r>
            <a:r>
              <a:rPr lang="en-US" dirty="0"/>
              <a:t> </a:t>
            </a:r>
            <a:r>
              <a:rPr lang="ru-RU" dirty="0"/>
              <a:t>петли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1210922-FB67-511F-4225-D56520ACF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596" y="1343027"/>
            <a:ext cx="7987429" cy="514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23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9DB1E-8B28-4C6F-912B-3CBFF777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DFG </a:t>
            </a:r>
            <a:r>
              <a:rPr lang="ru-RU" dirty="0"/>
              <a:t>граф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53B027-E2B3-4378-863D-6153E668D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80" y="1719544"/>
            <a:ext cx="2405575" cy="139728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Метрики</a:t>
            </a:r>
          </a:p>
          <a:p>
            <a:r>
              <a:rPr lang="ru-RU" dirty="0"/>
              <a:t>Простота: 0.41</a:t>
            </a:r>
          </a:p>
          <a:p>
            <a:r>
              <a:rPr lang="ru-RU" dirty="0"/>
              <a:t>Точность: 1.0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870169-72D2-4F25-BFE6-DDF915DEA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55" y="1719544"/>
            <a:ext cx="9340645" cy="479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63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9DB1E-8B28-4C6F-912B-3CBFF777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miner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91C88A-328B-3654-B95F-F9C84A3AE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4435"/>
            <a:ext cx="12192000" cy="140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67203BBA-515F-D3F2-BA76-18B31F84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7638" y="1739208"/>
            <a:ext cx="2405575" cy="150543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Метрики</a:t>
            </a:r>
          </a:p>
          <a:p>
            <a:r>
              <a:rPr lang="ru-RU" dirty="0"/>
              <a:t>Простота: 0.63</a:t>
            </a:r>
          </a:p>
          <a:p>
            <a:r>
              <a:rPr lang="ru-RU" dirty="0"/>
              <a:t>Точность: 1.0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10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9DB1E-8B28-4C6F-912B-3CBFF777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Disco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3529E4-32E9-DF1E-5935-EAD296A4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7F6655-6DA2-65F7-9E64-A6E52FBC9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03" y="1366695"/>
            <a:ext cx="9714271" cy="515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7018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</TotalTime>
  <Words>350</Words>
  <Application>Microsoft Office PowerPoint</Application>
  <PresentationFormat>Широкоэкранный</PresentationFormat>
  <Paragraphs>47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Symbol</vt:lpstr>
      <vt:lpstr>Times New Roman</vt:lpstr>
      <vt:lpstr>Wingdings 3</vt:lpstr>
      <vt:lpstr>Легкий дым</vt:lpstr>
      <vt:lpstr>BPI Challenge 2017</vt:lpstr>
      <vt:lpstr>Датасет</vt:lpstr>
      <vt:lpstr>Анализ датасета</vt:lpstr>
      <vt:lpstr>Процессы происходящие в системе</vt:lpstr>
      <vt:lpstr>Узкие места датасета</vt:lpstr>
      <vt:lpstr>Сети петри для Alpha Miner</vt:lpstr>
      <vt:lpstr>DFG граф</vt:lpstr>
      <vt:lpstr>Inductive miner</vt:lpstr>
      <vt:lpstr>Работа с Disco</vt:lpstr>
      <vt:lpstr>BPI Challenge 2017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BPI Challenge 2017</dc:title>
  <dc:creator>Владимир Горбушин</dc:creator>
  <cp:lastModifiedBy>Владимир Горбушин</cp:lastModifiedBy>
  <cp:revision>9</cp:revision>
  <dcterms:created xsi:type="dcterms:W3CDTF">2023-05-11T09:58:02Z</dcterms:created>
  <dcterms:modified xsi:type="dcterms:W3CDTF">2023-05-11T19:39:04Z</dcterms:modified>
</cp:coreProperties>
</file>