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25830C-CB49-4C61-A3D0-B60676975C4F}">
  <a:tblStyle styleId="{DF25830C-CB49-4C61-A3D0-B60676975C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2175ea51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2175ea51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2175ea51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2175ea51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2175ea51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2175ea51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2175ea51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2175ea51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2a1ca44e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2a1ca44e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2175ea51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2175ea51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2175ea51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2175ea51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2175ea51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2175ea51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2175ea51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2175ea51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№2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Екимовская Валерия Алексеевна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Смородинова Софья Сергеевна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Обобщенная</a:t>
            </a:r>
            <a:r>
              <a:rPr lang="ru"/>
              <a:t> таблица</a:t>
            </a:r>
            <a:endParaRPr/>
          </a:p>
        </p:txBody>
      </p:sp>
      <p:graphicFrame>
        <p:nvGraphicFramePr>
          <p:cNvPr id="152" name="Google Shape;152;p22"/>
          <p:cNvGraphicFramePr/>
          <p:nvPr/>
        </p:nvGraphicFramePr>
        <p:xfrm>
          <a:off x="1388400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{DF25830C-CB49-4C61-A3D0-B60676975C4F}</a:tableStyleId>
              </a:tblPr>
              <a:tblGrid>
                <a:gridCol w="1865975"/>
                <a:gridCol w="1486250"/>
                <a:gridCol w="1336675"/>
                <a:gridCol w="1681875"/>
              </a:tblGrid>
              <a:tr h="50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/>
                        <a:t>Простота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/>
                        <a:t>Точность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/>
                        <a:t>Обобщение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/>
                        <a:t>Inductive 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/>
                        <a:t>Heuristic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/>
                        <a:t>Alpha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1,00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/>
                        <a:t>DFG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0,63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1,00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1,00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53" name="Google Shape;153;p22"/>
          <p:cNvSpPr txBox="1"/>
          <p:nvPr/>
        </p:nvSpPr>
        <p:spPr>
          <a:xfrm>
            <a:off x="861850" y="4701500"/>
            <a:ext cx="6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Лучше всего </a:t>
            </a:r>
            <a:r>
              <a:rPr lang="ru">
                <a:latin typeface="Lato"/>
                <a:ea typeface="Lato"/>
                <a:cs typeface="Lato"/>
                <a:sym typeface="Lato"/>
              </a:rPr>
              <a:t>на этих данных </a:t>
            </a:r>
            <a:r>
              <a:rPr lang="ru">
                <a:latin typeface="Lato"/>
                <a:ea typeface="Lato"/>
                <a:cs typeface="Lato"/>
                <a:sym typeface="Lato"/>
              </a:rPr>
              <a:t>показал себя DFG граф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rPr lang="ru" sz="162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BPI Challenge 2013, incidents</a:t>
            </a:r>
            <a:endParaRPr sz="1629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 исходном файле есть данные различных событий (</a:t>
            </a:r>
            <a:r>
              <a:rPr lang="ru" sz="1400"/>
              <a:t>инцидентов</a:t>
            </a:r>
            <a:r>
              <a:rPr lang="ru" sz="1400"/>
              <a:t>) в различных странах, а также имя сотрудника, время</a:t>
            </a:r>
            <a:r>
              <a:rPr lang="ru" sz="1400"/>
              <a:t> исполнения и жизненный цикл каждого события.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/>
              <a:t>Размер файла: 65533 строк и 18 столбцов</a:t>
            </a:r>
            <a:endParaRPr sz="14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3254081"/>
            <a:ext cx="9144001" cy="132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875" y="2408675"/>
            <a:ext cx="4458937" cy="27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5575"/>
            <a:ext cx="4459874" cy="273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5004875" y="694125"/>
            <a:ext cx="4159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Больше всего времени занимает процесс - “</a:t>
            </a:r>
            <a:r>
              <a:rPr b="1" lang="ru">
                <a:latin typeface="Lato"/>
                <a:ea typeface="Lato"/>
                <a:cs typeface="Lato"/>
                <a:sym typeface="Lato"/>
              </a:rPr>
              <a:t>В ходе выполнения</a:t>
            </a:r>
            <a:r>
              <a:rPr lang="ru">
                <a:latin typeface="Lato"/>
                <a:ea typeface="Lato"/>
                <a:cs typeface="Lato"/>
                <a:sym typeface="Lato"/>
              </a:rPr>
              <a:t>”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Совсем маленький процент отмененных заказов.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Стоит обратить внимание на процессы - “</a:t>
            </a:r>
            <a:r>
              <a:rPr b="1" lang="ru">
                <a:latin typeface="Lato"/>
                <a:ea typeface="Lato"/>
                <a:cs typeface="Lato"/>
                <a:sym typeface="Lato"/>
              </a:rPr>
              <a:t>Ожидание задания</a:t>
            </a:r>
            <a:r>
              <a:rPr lang="ru">
                <a:latin typeface="Lato"/>
                <a:ea typeface="Lato"/>
                <a:cs typeface="Lato"/>
                <a:sym typeface="Lato"/>
              </a:rPr>
              <a:t>” и  “</a:t>
            </a:r>
            <a:r>
              <a:rPr b="1" lang="ru">
                <a:latin typeface="Lato"/>
                <a:ea typeface="Lato"/>
                <a:cs typeface="Lato"/>
                <a:sym typeface="Lato"/>
              </a:rPr>
              <a:t>Подождите-Пользователь</a:t>
            </a:r>
            <a:r>
              <a:rPr lang="ru">
                <a:latin typeface="Lato"/>
                <a:ea typeface="Lato"/>
                <a:cs typeface="Lato"/>
                <a:sym typeface="Lato"/>
              </a:rPr>
              <a:t>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16500" y="3230400"/>
            <a:ext cx="65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8800"/>
            <a:ext cx="4947600" cy="41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5629400" y="2222350"/>
            <a:ext cx="344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Наиболее встречаемая транзакция - </a:t>
            </a:r>
            <a:r>
              <a:rPr b="1" lang="ru">
                <a:latin typeface="Lato"/>
                <a:ea typeface="Lato"/>
                <a:cs typeface="Lato"/>
                <a:sym typeface="Lato"/>
              </a:rPr>
              <a:t>“В ходе выполнения”</a:t>
            </a:r>
            <a:r>
              <a:rPr lang="ru">
                <a:latin typeface="Lato"/>
                <a:ea typeface="Lato"/>
                <a:cs typeface="Lato"/>
                <a:sym typeface="Lato"/>
              </a:rPr>
              <a:t>, также часто встречаемой является </a:t>
            </a:r>
            <a:r>
              <a:rPr b="1" lang="ru">
                <a:latin typeface="Lato"/>
                <a:ea typeface="Lato"/>
                <a:cs typeface="Lato"/>
                <a:sym typeface="Lato"/>
              </a:rPr>
              <a:t>“ожидание назначения”</a:t>
            </a:r>
            <a:r>
              <a:rPr lang="ru">
                <a:latin typeface="Lato"/>
                <a:ea typeface="Lato"/>
                <a:cs typeface="Lato"/>
                <a:sym typeface="Lato"/>
              </a:rPr>
              <a:t>. Реже всего - </a:t>
            </a:r>
            <a:r>
              <a:rPr b="1" lang="ru">
                <a:latin typeface="Lato"/>
                <a:ea typeface="Lato"/>
                <a:cs typeface="Lato"/>
                <a:sym typeface="Lato"/>
              </a:rPr>
              <a:t>“отменен”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Важные факты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853850"/>
            <a:ext cx="227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Минимальное и максимальное число событий: 1 и 123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125" y="3017050"/>
            <a:ext cx="388620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2619" l="0" r="0" t="0"/>
          <a:stretch/>
        </p:blipFill>
        <p:spPr>
          <a:xfrm>
            <a:off x="2570575" y="1853850"/>
            <a:ext cx="1876400" cy="27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400" y="2720975"/>
            <a:ext cx="14859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4943475" y="1894863"/>
            <a:ext cx="4114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Earl - Самый активный работник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7554 - количество различных трассировок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Inductive miner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3850"/>
            <a:ext cx="8839200" cy="253554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388325" y="4312200"/>
            <a:ext cx="659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Простота: 0,66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Точность: 0,63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Обобщение: 0,63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Heuristics</a:t>
            </a:r>
            <a:r>
              <a:rPr lang="ru"/>
              <a:t> miner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388325" y="4312200"/>
            <a:ext cx="659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Простота: 0,62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Точность: 0,89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Обобщение: 0,89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2200"/>
            <a:ext cx="8942074" cy="26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Alpha</a:t>
            </a:r>
            <a:r>
              <a:rPr lang="ru"/>
              <a:t> miner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388325" y="4312200"/>
            <a:ext cx="659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Простота: 1,00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Точность: 0,6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Обобщение: 0,6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425" y="1922575"/>
            <a:ext cx="5053526" cy="21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DFG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388325" y="4312200"/>
            <a:ext cx="659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Простота: 0,63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Точность: 1,00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Обобщение: 1,00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3" cy="1989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