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6CEED6-4B97-4FA0-9363-D8C907496F9C}">
  <a:tblStyle styleId="{1B6CEED6-4B97-4FA0-9363-D8C907496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63068a7d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63068a7d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63068a7d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63068a7d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63068a7d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63068a7d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95fb8e2b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95fb8e2b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63068a7d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63068a7d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95fb8e2b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95fb8e2b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95fb8e2b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95fb8e2b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95fb8e2b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95fb8e2b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999"/>
              <a:buFont typeface="Arial"/>
              <a:buNone/>
            </a:pPr>
            <a:r>
              <a:rPr lang="ru" sz="4000"/>
              <a:t>Process mining</a:t>
            </a:r>
            <a:br>
              <a:rPr lang="ru" sz="4000"/>
            </a:br>
            <a:r>
              <a:rPr lang="ru" sz="1822"/>
              <a:t>Лабораторная №2</a:t>
            </a:r>
            <a:endParaRPr sz="5022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9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Боброва Е.В.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Петрова А.В.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44928" y="20114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b="1" lang="ru" sz="2900"/>
              <a:t>О данных</a:t>
            </a:r>
            <a:endParaRPr sz="3300"/>
          </a:p>
        </p:txBody>
      </p:sp>
      <p:sp>
        <p:nvSpPr>
          <p:cNvPr id="74" name="Google Shape;74;p14"/>
          <p:cNvSpPr txBox="1"/>
          <p:nvPr/>
        </p:nvSpPr>
        <p:spPr>
          <a:xfrm>
            <a:off x="3652400" y="1879725"/>
            <a:ext cx="47598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Процесс, рассматриваемый в BPI Challenge 2018, охватывает обработку заявок на прямые выплаты ЕС для немецких фермеров из Европейского сельскохозяйственного гарантийного фонда . 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Изначальный файл с данными был очень большой и коллаб плохо справлялся с его открытием, поэтому для анализа мы взяли его фрагмент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Ключевые атрибуты журнала </a:t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668425" y="18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{1B6CEED6-4B97-4FA0-9363-D8C907496F9C}</a:tableStyleId>
              </a:tblPr>
              <a:tblGrid>
                <a:gridCol w="3619500"/>
                <a:gridCol w="3619500"/>
              </a:tblGrid>
              <a:tr h="36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org:resource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</a:t>
                      </a:r>
                      <a:r>
                        <a:rPr lang="ru" sz="12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тветственный департамент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4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activity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Выполненная деятельность, на завершение которой указывает данное событие.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6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concept:name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Уникальный идентификатор обращения для приложения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7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application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Идентификационный номер заявителя, одинаковый в разные годы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235375" y="673650"/>
            <a:ext cx="8724600" cy="2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 получившемся фрагменте у нас </a:t>
            </a:r>
            <a:r>
              <a:rPr lang="ru" sz="1200">
                <a:highlight>
                  <a:srgbClr val="FFFFFF"/>
                </a:highlight>
              </a:rPr>
              <a:t>292493 строк и 75 столбцов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Количество уникальных заявителей </a:t>
            </a:r>
            <a:r>
              <a:rPr lang="ru" sz="1200">
                <a:highlight>
                  <a:schemeClr val="lt1"/>
                </a:highlight>
              </a:rPr>
              <a:t>4771</a:t>
            </a:r>
            <a:br>
              <a:rPr lang="ru" sz="1200">
                <a:highlight>
                  <a:schemeClr val="lt1"/>
                </a:highlight>
              </a:rPr>
            </a:br>
            <a:r>
              <a:rPr lang="ru" sz="1200">
                <a:highlight>
                  <a:schemeClr val="lt1"/>
                </a:highlight>
              </a:rPr>
              <a:t>При первичном просмотре данных могло показаться, что колонки </a:t>
            </a:r>
            <a:r>
              <a:rPr lang="ru" sz="1200">
                <a:highlight>
                  <a:srgbClr val="F7F7F7"/>
                </a:highlight>
              </a:rPr>
              <a:t>case:young farmer и case:small farmer одинаковые, оказалось что нет.</a:t>
            </a:r>
            <a:endParaRPr sz="1200"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F7F7F7"/>
                </a:highlight>
              </a:rPr>
              <a:t>Однако case:concept:name и case:application одинаковые и одну из них можно удалить</a:t>
            </a:r>
            <a:endParaRPr sz="1200"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Всего в кейсе 4058 различных вариантов путей. Причем самый популярный путь повторяется только 87 раз, что говорит о довольно уникальных путях.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/>
              <a:t>Суммарно 289 лет было затрачено одним департаментом на решение</a:t>
            </a:r>
            <a:r>
              <a:rPr lang="ru" sz="1200">
                <a:highlight>
                  <a:schemeClr val="lt1"/>
                </a:highlight>
              </a:rPr>
              <a:t>.</a:t>
            </a:r>
            <a:endParaRPr sz="1200">
              <a:highlight>
                <a:srgbClr val="F7F7F7"/>
              </a:highlight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6455"/>
            <a:ext cx="9143999" cy="210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684950" y="1529863"/>
            <a:ext cx="3536700" cy="21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Документы какого типа чаще всего брались на проверку и на какую именно проверку: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на рандомную проверку чаще брали документы инспекции и контрольной закупки, также эти документы часто берутся на проверку из-за оценки риска.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750" y="1107875"/>
            <a:ext cx="4062675" cy="29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Вывели время начала и конца каждой деятельности.</a:t>
            </a:r>
            <a:endParaRPr sz="5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3" y="1218688"/>
            <a:ext cx="4367724" cy="33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325" y="1463650"/>
            <a:ext cx="1409925" cy="36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808250" y="1570000"/>
            <a:ext cx="56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уммарно самое длительное выполнение процедуры </a:t>
            </a:r>
            <a:b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90127 дней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113" y="2855400"/>
            <a:ext cx="51911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50425" y="467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Смотрим что делает каждый департамент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75" y="812025"/>
            <a:ext cx="7229915" cy="42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7428125" y="812025"/>
            <a:ext cx="1594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Судя по обилию розового цвет у некоторых департаментов, можно сделать вывод, что они занимаются в основном платежам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Есть департамент, занимающийся только делами почты, можно предположить, что это тех поддержка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-3540" r="3540" t="0"/>
          <a:stretch/>
        </p:blipFill>
        <p:spPr>
          <a:xfrm>
            <a:off x="304325" y="2022922"/>
            <a:ext cx="6589424" cy="27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559650" y="1414225"/>
            <a:ext cx="80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Смотрим на распределение задач. Больше всего задач - инициализация и подсчет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