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Ic/aBXHaXXZDP7H0FJTBhwv7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42179a88f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242179a88f6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42179a88f6_3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42179a88f6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238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1709738"/>
            <a:ext cx="108902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57200" y="4589463"/>
            <a:ext cx="108902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6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2914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8B7D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rgbClr val="1B0D7A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1"/>
          <p:cNvSpPr/>
          <p:nvPr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rgbClr val="1B0D7A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1" name="Google Shape;121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Google Shape;122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02800" y="1370219"/>
            <a:ext cx="53802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-RU" sz="3600">
                <a:solidFill>
                  <a:schemeClr val="lt1"/>
                </a:solidFill>
              </a:rPr>
              <a:t>Методы интеллектуального анализа процессов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ru-RU" sz="3600"/>
              <a:t>Сравнительный анализ пяти голландских муниципалитетов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691700" y="5163725"/>
            <a:ext cx="48024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Подготовили:</a:t>
            </a:r>
            <a:endParaRPr sz="29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Волошин Тарас</a:t>
            </a:r>
            <a:endParaRPr sz="29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88"/>
              <a:buNone/>
            </a:pPr>
            <a:r>
              <a:rPr lang="ru-RU" sz="1550">
                <a:latin typeface="Times New Roman"/>
                <a:ea typeface="Times New Roman"/>
                <a:cs typeface="Times New Roman"/>
                <a:sym typeface="Times New Roman"/>
              </a:rPr>
              <a:t>Горбунов Максим</a:t>
            </a:r>
            <a:endParaRPr sz="2600"/>
          </a:p>
        </p:txBody>
      </p:sp>
      <p:pic>
        <p:nvPicPr>
          <p:cNvPr descr="Неоново-трехмерная круговая искусство" id="153" name="Google Shape;153;p1"/>
          <p:cNvPicPr preferRelativeResize="0"/>
          <p:nvPr/>
        </p:nvPicPr>
        <p:blipFill rotWithShape="1">
          <a:blip r:embed="rId3">
            <a:alphaModFix/>
          </a:blip>
          <a:srcRect b="0" l="15391" r="13108" t="0"/>
          <a:stretch/>
        </p:blipFill>
        <p:spPr>
          <a:xfrm>
            <a:off x="6025896" y="457200"/>
            <a:ext cx="5879592" cy="5879592"/>
          </a:xfrm>
          <a:custGeom>
            <a:rect b="b" l="l" r="r" t="t"/>
            <a:pathLst>
              <a:path extrusionOk="0" h="5777910" w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" name="Google Shape;160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9" name="Google Shape;189;p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2914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8B7D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1" name="Google Shape;191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" name="Google Shape;192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1" name="Google Shape;221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Google Shape;222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1" name="Google Shape;251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30325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AD2D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2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2"/>
          <p:cNvSpPr/>
          <p:nvPr/>
        </p:nvSpPr>
        <p:spPr>
          <a:xfrm>
            <a:off x="10178446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CBD9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6" name="Google Shape;256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7" name="Google Shape;257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6" name="Google Shape;286;p2"/>
          <p:cNvSpPr txBox="1"/>
          <p:nvPr>
            <p:ph type="title"/>
          </p:nvPr>
        </p:nvSpPr>
        <p:spPr>
          <a:xfrm>
            <a:off x="453142" y="725467"/>
            <a:ext cx="10733204" cy="508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ru-RU" sz="5400">
                <a:solidFill>
                  <a:schemeClr val="dk2"/>
                </a:solidFill>
              </a:rPr>
              <a:t>Задача: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287" name="Google Shape;287;p2"/>
          <p:cNvSpPr txBox="1"/>
          <p:nvPr/>
        </p:nvSpPr>
        <p:spPr>
          <a:xfrm>
            <a:off x="453142" y="1650549"/>
            <a:ext cx="114084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данные по пяти муниципалитетам и сравнить скорость их работы.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202124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Данные содержат все заявки на получение разрешений на строительство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данном задании анализируется процесс подачи заявок на получение разрешений в пяти муниципалитетах Нидерландов с использованием “process mining”. Анализ выявляет ряд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направлений для возможного улучшения технологического процесса и его качества, а также определяет вопросы для дальнейшего исследования соответствия процессов. Анализ также выявляет различия в организационной структуре муниципалитетов.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93" name="Google Shape;293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Google Shape;294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3" name="Google Shape;323;p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2914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8B7D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25" name="Google Shape;325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6" name="Google Shape;326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55" name="Google Shape;355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6" name="Google Shape;356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5" name="Google Shape;38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6" name="Google Shape;386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7" name="Google Shape;387;p3"/>
          <p:cNvSpPr/>
          <p:nvPr/>
        </p:nvSpPr>
        <p:spPr>
          <a:xfrm rot="-2700000">
            <a:off x="5902647" y="-284144"/>
            <a:ext cx="568289" cy="568289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8" name="Google Shape;388;p3"/>
          <p:cNvSpPr/>
          <p:nvPr/>
        </p:nvSpPr>
        <p:spPr>
          <a:xfrm>
            <a:off x="9865326" y="0"/>
            <a:ext cx="2323626" cy="3111267"/>
          </a:xfrm>
          <a:custGeom>
            <a:rect b="b" l="l" r="r" t="t"/>
            <a:pathLst>
              <a:path extrusionOk="0" h="3111267" w="2323626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rgbClr val="F9D2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0" y="4826085"/>
            <a:ext cx="2372980" cy="2023523"/>
          </a:xfrm>
          <a:custGeom>
            <a:rect b="b" l="l" r="r" t="t"/>
            <a:pathLst>
              <a:path extrusionOk="0" h="2023523" w="2372980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rgbClr val="CBD9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90" name="Google Shape;390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91" name="Google Shape;391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0" name="Google Shape;420;p3"/>
          <p:cNvSpPr txBox="1"/>
          <p:nvPr>
            <p:ph type="title"/>
          </p:nvPr>
        </p:nvSpPr>
        <p:spPr>
          <a:xfrm>
            <a:off x="427175" y="200101"/>
            <a:ext cx="10733204" cy="932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ru-RU" sz="5400">
                <a:solidFill>
                  <a:schemeClr val="dk2"/>
                </a:solidFill>
              </a:rPr>
              <a:t>Число событий и кейсов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473825" y="1286096"/>
            <a:ext cx="86173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событий: 262628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Число кейсов: 5647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Изображение выглядит как текст, снимок экрана, Прямоугольник, Красочность&#10;&#10;Автоматически созданное описание" id="422" name="Google Shape;4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50" y="1917056"/>
            <a:ext cx="5940425" cy="4103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Прямоугольник, снимок экрана, диаграмма&#10;&#10;Автоматически созданное описание" id="423" name="Google Shape;423;p3"/>
          <p:cNvPicPr preferRelativeResize="0"/>
          <p:nvPr/>
        </p:nvPicPr>
        <p:blipFill rotWithShape="1">
          <a:blip r:embed="rId4">
            <a:alphaModFix/>
          </a:blip>
          <a:srcRect b="0" l="-4642" r="3937" t="0"/>
          <a:stretch/>
        </p:blipFill>
        <p:spPr>
          <a:xfrm>
            <a:off x="5868075" y="1917050"/>
            <a:ext cx="6293257" cy="41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"/>
          <p:cNvSpPr txBox="1"/>
          <p:nvPr/>
        </p:nvSpPr>
        <p:spPr>
          <a:xfrm>
            <a:off x="9345063" y="2114487"/>
            <a:ext cx="242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Средняя длительность, сут.</a:t>
            </a:r>
            <a:endParaRPr/>
          </a:p>
        </p:txBody>
      </p:sp>
      <p:sp>
        <p:nvSpPr>
          <p:cNvPr id="425" name="Google Shape;425;p3"/>
          <p:cNvSpPr txBox="1"/>
          <p:nvPr/>
        </p:nvSpPr>
        <p:spPr>
          <a:xfrm>
            <a:off x="4056572" y="2208863"/>
            <a:ext cx="1952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Кол-во кейсов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31" name="Google Shape;431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32" name="Google Shape;432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9" name="Google Shape;439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0" name="Google Shape;440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1" name="Google Shape;441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2" name="Google Shape;442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4" name="Google Shape;444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5" name="Google Shape;445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7" name="Google Shape;447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8" name="Google Shape;448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9" name="Google Shape;449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0" name="Google Shape;450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1" name="Google Shape;451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2" name="Google Shape;452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1" name="Google Shape;461;p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2914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8B7D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63" name="Google Shape;463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4" name="Google Shape;464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93" name="Google Shape;493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4" name="Google Shape;494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23" name="Google Shape;52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4" name="Google Shape;52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5" name="Google Shape;525;p4"/>
          <p:cNvSpPr/>
          <p:nvPr/>
        </p:nvSpPr>
        <p:spPr>
          <a:xfrm>
            <a:off x="30325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AD2D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6" name="Google Shape;526;p4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7" name="Google Shape;527;p4"/>
          <p:cNvSpPr/>
          <p:nvPr/>
        </p:nvSpPr>
        <p:spPr>
          <a:xfrm>
            <a:off x="10178446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CBD9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28" name="Google Shape;528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9" name="Google Shape;529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58" name="Google Shape;558;p4"/>
          <p:cNvSpPr txBox="1"/>
          <p:nvPr>
            <p:ph type="title"/>
          </p:nvPr>
        </p:nvSpPr>
        <p:spPr>
          <a:xfrm>
            <a:off x="746011" y="198443"/>
            <a:ext cx="10733204" cy="10352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ru-RU" sz="5400">
                <a:solidFill>
                  <a:schemeClr val="dk2"/>
                </a:solidFill>
              </a:rPr>
              <a:t>Анализ Мероприятий</a:t>
            </a:r>
            <a:endParaRPr sz="5400">
              <a:solidFill>
                <a:schemeClr val="dk2"/>
              </a:solidFill>
            </a:endParaRPr>
          </a:p>
        </p:txBody>
      </p:sp>
      <p:sp>
        <p:nvSpPr>
          <p:cNvPr id="559" name="Google Shape;559;p4"/>
          <p:cNvSpPr txBox="1"/>
          <p:nvPr/>
        </p:nvSpPr>
        <p:spPr>
          <a:xfrm>
            <a:off x="666351" y="1309333"/>
            <a:ext cx="61187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Минимальное количество событий: 1 максимальное: 154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0" name="Google Shape;560;p4"/>
          <p:cNvSpPr txBox="1"/>
          <p:nvPr/>
        </p:nvSpPr>
        <p:spPr>
          <a:xfrm>
            <a:off x="666351" y="2292629"/>
            <a:ext cx="61187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Меньше всего времени: 21573264 - 0 days 00:00:00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Больше всего времени: 3198296 - 1512 days 00:00:00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1" name="Google Shape;561;p4"/>
          <p:cNvSpPr txBox="1"/>
          <p:nvPr/>
        </p:nvSpPr>
        <p:spPr>
          <a:xfrm>
            <a:off x="706572" y="4046697"/>
            <a:ext cx="611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Событие, занимающее в среднем дольше всего: 01_BB_680 (возражения и жалобы)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7" name="Google Shape;567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8" name="Google Shape;568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7" name="Google Shape;597;p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2914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8" name="Google Shape;598;p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8B7D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99" name="Google Shape;599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0" name="Google Shape;600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3" name="Google Shape;623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4" name="Google Shape;624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6" name="Google Shape;626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7" name="Google Shape;627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29" name="Google Shape;629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0" name="Google Shape;630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8" name="Google Shape;638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1" name="Google Shape;641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8" name="Google Shape;658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9" name="Google Shape;65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0" name="Google Shape;660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1" name="Google Shape;661;p5"/>
          <p:cNvSpPr/>
          <p:nvPr/>
        </p:nvSpPr>
        <p:spPr>
          <a:xfrm rot="-2700000">
            <a:off x="423467" y="-284143"/>
            <a:ext cx="568289" cy="568289"/>
          </a:xfrm>
          <a:prstGeom prst="rtTriangle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2" name="Google Shape;662;p5"/>
          <p:cNvSpPr/>
          <p:nvPr/>
        </p:nvSpPr>
        <p:spPr>
          <a:xfrm flipH="1">
            <a:off x="10288157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AD2D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3" name="Google Shape;663;p5"/>
          <p:cNvSpPr/>
          <p:nvPr/>
        </p:nvSpPr>
        <p:spPr>
          <a:xfrm flipH="1">
            <a:off x="0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D7D2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64" name="Google Shape;664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5" name="Google Shape;665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4" name="Google Shape;694;p5"/>
          <p:cNvSpPr txBox="1"/>
          <p:nvPr>
            <p:ph type="title"/>
          </p:nvPr>
        </p:nvSpPr>
        <p:spPr>
          <a:xfrm>
            <a:off x="293777" y="54890"/>
            <a:ext cx="11914836" cy="956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ru-RU" sz="5400">
                <a:solidFill>
                  <a:schemeClr val="dk2"/>
                </a:solidFill>
              </a:rPr>
              <a:t>Сравнение работы муниципалитетов</a:t>
            </a:r>
            <a:br>
              <a:rPr lang="ru-RU" sz="5400">
                <a:solidFill>
                  <a:schemeClr val="dk2"/>
                </a:solidFill>
              </a:rPr>
            </a:br>
            <a:r>
              <a:rPr lang="ru-RU" sz="5400">
                <a:solidFill>
                  <a:schemeClr val="dk2"/>
                </a:solidFill>
              </a:rPr>
              <a:t>Муниципалитет B и С</a:t>
            </a:r>
            <a:endParaRPr sz="5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5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5400">
              <a:solidFill>
                <a:schemeClr val="dk2"/>
              </a:solidFill>
            </a:endParaRPr>
          </a:p>
        </p:txBody>
      </p:sp>
      <p:pic>
        <p:nvPicPr>
          <p:cNvPr id="695" name="Google Shape;69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25" y="1523690"/>
            <a:ext cx="5988398" cy="5073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575" y="1523700"/>
            <a:ext cx="6074424" cy="50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42179a88f6_3_1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02" name="Google Shape;702;g242179a88f6_3_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03" name="Google Shape;703;g242179a88f6_3_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4" name="Google Shape;704;g242179a88f6_3_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g242179a88f6_3_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g242179a88f6_3_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g242179a88f6_3_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g242179a88f6_3_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g242179a88f6_3_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g242179a88f6_3_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g242179a88f6_3_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g242179a88f6_3_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g242179a88f6_3_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g242179a88f6_3_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g242179a88f6_3_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g242179a88f6_3_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g242179a88f6_3_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g242179a88f6_3_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g242179a88f6_3_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g242179a88f6_3_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g242179a88f6_3_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g242179a88f6_3_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g242179a88f6_3_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g242179a88f6_3_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g242179a88f6_3_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g242179a88f6_3_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g242179a88f6_3_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g242179a88f6_3_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g242179a88f6_3_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g242179a88f6_3_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g242179a88f6_3_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2" name="Google Shape;732;g242179a88f6_3_1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2914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3" name="Google Shape;733;g242179a88f6_3_1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8B7DF0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34" name="Google Shape;734;g242179a88f6_3_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5" name="Google Shape;735;g242179a88f6_3_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6" name="Google Shape;736;g242179a88f6_3_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7" name="Google Shape;737;g242179a88f6_3_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g242179a88f6_3_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g242179a88f6_3_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0" name="Google Shape;740;g242179a88f6_3_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g242179a88f6_3_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g242179a88f6_3_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g242179a88f6_3_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g242179a88f6_3_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g242179a88f6_3_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g242179a88f6_3_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g242179a88f6_3_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g242179a88f6_3_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g242179a88f6_3_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g242179a88f6_3_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g242179a88f6_3_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g242179a88f6_3_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g242179a88f6_3_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g242179a88f6_3_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g242179a88f6_3_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g242179a88f6_3_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g242179a88f6_3_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g242179a88f6_3_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g242179a88f6_3_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g242179a88f6_3_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g242179a88f6_3_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g242179a88f6_3_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g242179a88f6_3_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64" name="Google Shape;764;g242179a88f6_3_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5" name="Google Shape;765;g242179a88f6_3_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g242179a88f6_3_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7" name="Google Shape;767;g242179a88f6_3_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g242179a88f6_3_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g242179a88f6_3_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g242179a88f6_3_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g242179a88f6_3_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g242179a88f6_3_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3" name="Google Shape;773;g242179a88f6_3_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4" name="Google Shape;774;g242179a88f6_3_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5" name="Google Shape;775;g242179a88f6_3_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6" name="Google Shape;776;g242179a88f6_3_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g242179a88f6_3_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8" name="Google Shape;778;g242179a88f6_3_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g242179a88f6_3_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g242179a88f6_3_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g242179a88f6_3_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g242179a88f6_3_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g242179a88f6_3_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g242179a88f6_3_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g242179a88f6_3_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g242179a88f6_3_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g242179a88f6_3_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g242179a88f6_3_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g242179a88f6_3_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g242179a88f6_3_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g242179a88f6_3_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g242179a88f6_3_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g242179a88f6_3_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94" name="Google Shape;794;g242179a88f6_3_1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5" name="Google Shape;795;g242179a88f6_3_1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6" name="Google Shape;796;g242179a88f6_3_12"/>
          <p:cNvSpPr/>
          <p:nvPr/>
        </p:nvSpPr>
        <p:spPr>
          <a:xfrm rot="-2700000">
            <a:off x="423426" y="-284043"/>
            <a:ext cx="568090" cy="568090"/>
          </a:xfrm>
          <a:prstGeom prst="rtTriangle">
            <a:avLst/>
          </a:prstGeom>
          <a:solidFill>
            <a:schemeClr val="l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7" name="Google Shape;797;g242179a88f6_3_12"/>
          <p:cNvSpPr/>
          <p:nvPr/>
        </p:nvSpPr>
        <p:spPr>
          <a:xfrm flipH="1">
            <a:off x="10288157" y="-1"/>
            <a:ext cx="1900796" cy="1487973"/>
          </a:xfrm>
          <a:custGeom>
            <a:rect b="b" l="l" r="r" t="t"/>
            <a:pathLst>
              <a:path extrusionOk="0" h="1487973" w="1900796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rgbClr val="FAD2D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8" name="Google Shape;798;g242179a88f6_3_12"/>
          <p:cNvSpPr/>
          <p:nvPr/>
        </p:nvSpPr>
        <p:spPr>
          <a:xfrm flipH="1">
            <a:off x="0" y="4912946"/>
            <a:ext cx="2010507" cy="1945055"/>
          </a:xfrm>
          <a:custGeom>
            <a:rect b="b" l="l" r="r" t="t"/>
            <a:pathLst>
              <a:path extrusionOk="0" h="1945055" w="2010507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rgbClr val="D7D2FA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99" name="Google Shape;799;g242179a88f6_3_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00" name="Google Shape;800;g242179a88f6_3_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g242179a88f6_3_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g242179a88f6_3_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g242179a88f6_3_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g242179a88f6_3_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g242179a88f6_3_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g242179a88f6_3_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g242179a88f6_3_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g242179a88f6_3_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g242179a88f6_3_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g242179a88f6_3_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g242179a88f6_3_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g242179a88f6_3_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g242179a88f6_3_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4" name="Google Shape;814;g242179a88f6_3_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5" name="Google Shape;815;g242179a88f6_3_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6" name="Google Shape;816;g242179a88f6_3_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g242179a88f6_3_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g242179a88f6_3_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g242179a88f6_3_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g242179a88f6_3_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g242179a88f6_3_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g242179a88f6_3_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g242179a88f6_3_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g242179a88f6_3_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g242179a88f6_3_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g242179a88f6_3_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g242179a88f6_3_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g242179a88f6_3_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9" name="Google Shape;829;g242179a88f6_3_12"/>
          <p:cNvSpPr txBox="1"/>
          <p:nvPr>
            <p:ph type="title"/>
          </p:nvPr>
        </p:nvSpPr>
        <p:spPr>
          <a:xfrm>
            <a:off x="293777" y="54890"/>
            <a:ext cx="11914800" cy="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ru-RU" sz="5400">
                <a:solidFill>
                  <a:schemeClr val="dk2"/>
                </a:solidFill>
              </a:rPr>
              <a:t>Сравнение работы муниципалитетов</a:t>
            </a:r>
            <a:endParaRPr sz="5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5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br>
              <a:rPr lang="ru-RU" sz="5400">
                <a:solidFill>
                  <a:schemeClr val="dk2"/>
                </a:solidFill>
              </a:rPr>
            </a:br>
            <a:endParaRPr sz="5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5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5400">
              <a:solidFill>
                <a:schemeClr val="dk2"/>
              </a:solidFill>
            </a:endParaRPr>
          </a:p>
        </p:txBody>
      </p:sp>
      <p:pic>
        <p:nvPicPr>
          <p:cNvPr id="830" name="Google Shape;830;g242179a88f6_3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56" y="1434106"/>
            <a:ext cx="3645589" cy="18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g242179a88f6_3_12"/>
          <p:cNvSpPr txBox="1"/>
          <p:nvPr/>
        </p:nvSpPr>
        <p:spPr>
          <a:xfrm>
            <a:off x="4825750" y="1434100"/>
            <a:ext cx="675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/>
              <a:t>Больше всего нагрузки приходится на муниципалитеты B и D из-за низкого количества сотрудников</a:t>
            </a:r>
            <a:endParaRPr sz="1700"/>
          </a:p>
        </p:txBody>
      </p:sp>
      <p:pic>
        <p:nvPicPr>
          <p:cNvPr id="832" name="Google Shape;832;g242179a88f6_3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0" y="3475675"/>
            <a:ext cx="75247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42179a88f6_3_148"/>
          <p:cNvSpPr txBox="1"/>
          <p:nvPr>
            <p:ph type="title"/>
          </p:nvPr>
        </p:nvSpPr>
        <p:spPr>
          <a:xfrm>
            <a:off x="457200" y="2523400"/>
            <a:ext cx="107229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838" name="Google Shape;838;g242179a88f6_3_148"/>
          <p:cNvSpPr txBox="1"/>
          <p:nvPr>
            <p:ph idx="1" type="body"/>
          </p:nvPr>
        </p:nvSpPr>
        <p:spPr>
          <a:xfrm>
            <a:off x="457200" y="1825625"/>
            <a:ext cx="10722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2023-05-10T18:53:17Z</dcterms:created>
  <dc:creator>Горбунов Максим Владимирович</dc:creator>
</cp:coreProperties>
</file>