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25" r:id="rId5"/>
    <p:sldId id="327" r:id="rId6"/>
    <p:sldId id="328" r:id="rId7"/>
    <p:sldId id="329" r:id="rId8"/>
    <p:sldId id="340" r:id="rId9"/>
    <p:sldId id="346" r:id="rId10"/>
    <p:sldId id="347" r:id="rId11"/>
    <p:sldId id="344" r:id="rId12"/>
    <p:sldId id="342" r:id="rId13"/>
    <p:sldId id="353" r:id="rId14"/>
    <p:sldId id="354" r:id="rId15"/>
    <p:sldId id="352" r:id="rId16"/>
    <p:sldId id="350" r:id="rId17"/>
    <p:sldId id="351" r:id="rId1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FE3727-1B48-4FF5-A2B2-1C001CE05049}" v="85" dt="2023-04-15T20:26:09.6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05" autoAdjust="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64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7FF95820-84BB-3447-8286-60A51307E7F2}" type="datetimeFigureOut">
              <a:rPr lang="es-ES" smtClean="0"/>
              <a:t>16/04/2023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0E476440-F66F-F947-8EFC-EA5202ACFD2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FC08FC54-6AE4-6A4A-9756-823A0F1BE5A6}" type="datetimeFigureOut">
              <a:rPr lang="es-ES" smtClean="0"/>
              <a:t>16/04/2023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6B79E9EB-07EB-9D44-9F5A-AB1FBECCDD8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259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1944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540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9921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99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269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 rtlCol="0"/>
          <a:lstStyle>
            <a:lvl1pPr marL="0" indent="0" algn="ctr">
              <a:buNone/>
              <a:defRPr lang="es-ES" sz="2400" cap="all" baseline="0"/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modificar el estilo de subtítulo del patrón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es-ES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rtlCol="0" anchor="ctr"/>
          <a:lstStyle>
            <a:lvl1pPr algn="ctr">
              <a:defRPr lang="es-ES" sz="6000" spc="300" baseline="0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Marcador de posición de imagen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rtlCol="0" anchor="ctr"/>
          <a:lstStyle>
            <a:lvl1pPr marL="0" indent="0" algn="ctr">
              <a:buNone/>
              <a:defRPr lang="es-ES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 rtlCol="0"/>
          <a:lstStyle>
            <a:lvl1pPr algn="ctr">
              <a:lnSpc>
                <a:spcPts val="5760"/>
              </a:lnSpc>
              <a:defRPr lang="es-ES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fld id="{75DF2D63-3FF5-D547-96B9-BE9CCD1ABA58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9" name="Marcador de tex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s-ES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Marcador de tex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es-ES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Marcador de tex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s-ES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Marcador de tex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es-ES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Marcador de tex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s-ES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es-ES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Marcador de tex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s-ES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Marcador de tex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es-ES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texto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s-ES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Marcador de texto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es-ES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Marcador de posición de imagen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rtlCol="0" anchor="ctr"/>
          <a:lstStyle>
            <a:lvl1pPr marL="0" indent="0" algn="ctr">
              <a:buNone/>
              <a:defRPr lang="es-ES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 rtlCol="0"/>
          <a:lstStyle>
            <a:lvl1pPr algn="l">
              <a:lnSpc>
                <a:spcPts val="5760"/>
              </a:lnSpc>
              <a:defRPr lang="es-ES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lang="es-ES">
                <a:solidFill>
                  <a:schemeClr val="accent1"/>
                </a:solidFill>
              </a:defRPr>
            </a:lvl1pPr>
          </a:lstStyle>
          <a:p>
            <a:pPr rtl="0"/>
            <a:fld id="{75DF2D63-3FF5-D547-96B9-BE9CCD1ABA58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9" name="Marcador de tex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s-ES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Marcador de tex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s-ES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Marcador de tex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s-ES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Marcador de tex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s-ES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Marcador de texto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s-ES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Marcador de tex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es-ES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Marcador de tex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es-ES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es-ES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Marcador de tex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es-ES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Marcador de texto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es-ES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es-ES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  <p:sp>
        <p:nvSpPr>
          <p:cNvPr id="22" name="Marcador de texto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es-ES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  <p:sp>
        <p:nvSpPr>
          <p:cNvPr id="23" name="Marcador de texto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es-ES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  <p:sp>
        <p:nvSpPr>
          <p:cNvPr id="24" name="Marcador de texto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es-ES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  <p:sp>
        <p:nvSpPr>
          <p:cNvPr id="27" name="Marcador de texto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es-ES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posición de imagen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rtlCol="0" anchor="t" anchorCtr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rtlCol="0" anchor="t">
            <a:noAutofit/>
          </a:bodyPr>
          <a:lstStyle>
            <a:lvl1pPr marL="0" indent="0">
              <a:lnSpc>
                <a:spcPts val="2400"/>
              </a:lnSpc>
              <a:buNone/>
              <a:defRPr lang="es-ES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 rtlCol="0"/>
          <a:lstStyle>
            <a:lvl1pPr marL="0" indent="0">
              <a:buNone/>
              <a:defRPr lang="es-ES" sz="1400"/>
            </a:lvl1pPr>
            <a:lvl2pPr marL="228600">
              <a:defRPr lang="es-ES" sz="1400"/>
            </a:lvl2pPr>
            <a:lvl3pPr marL="457200">
              <a:defRPr lang="es-ES" sz="1400"/>
            </a:lvl3pPr>
            <a:lvl4pPr marL="685800">
              <a:defRPr lang="es-ES" sz="1400"/>
            </a:lvl4pPr>
            <a:lvl5pPr marL="1143000">
              <a:defRPr lang="es-ES" sz="14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rtlCol="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lang="es-ES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 rtlCol="0"/>
          <a:lstStyle>
            <a:lvl1pPr marL="0" indent="0">
              <a:buNone/>
              <a:defRPr lang="es-ES" sz="1400"/>
            </a:lvl1pPr>
            <a:lvl2pPr marL="228600">
              <a:defRPr lang="es-ES" sz="1400"/>
            </a:lvl2pPr>
            <a:lvl3pPr marL="457200">
              <a:defRPr lang="es-ES" sz="1400"/>
            </a:lvl3pPr>
            <a:lvl4pPr marL="685800">
              <a:defRPr lang="es-ES" sz="1400"/>
            </a:lvl4pPr>
            <a:lvl5pPr marL="1143000">
              <a:defRPr lang="es-ES" sz="14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5DF2D63-3FF5-D547-96B9-BE9CCD1ABA58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rtlCol="0" anchor="b" anchorCtr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>
            <a:noAutofit/>
          </a:bodyPr>
          <a:lstStyle>
            <a:lvl1pPr marL="0" indent="0">
              <a:lnSpc>
                <a:spcPts val="1720"/>
              </a:lnSpc>
              <a:buNone/>
              <a:defRPr lang="es-ES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es-ES" sz="1400"/>
            </a:lvl1pPr>
            <a:lvl2pPr marL="228600">
              <a:lnSpc>
                <a:spcPct val="100000"/>
              </a:lnSpc>
              <a:defRPr lang="es-ES" sz="1400"/>
            </a:lvl2pPr>
            <a:lvl3pPr marL="457200">
              <a:lnSpc>
                <a:spcPct val="100000"/>
              </a:lnSpc>
              <a:defRPr lang="es-ES" sz="1400"/>
            </a:lvl3pPr>
            <a:lvl4pPr marL="685800">
              <a:lnSpc>
                <a:spcPct val="100000"/>
              </a:lnSpc>
              <a:defRPr lang="es-ES" sz="1400"/>
            </a:lvl4pPr>
            <a:lvl5pPr marL="1143000">
              <a:lnSpc>
                <a:spcPct val="100000"/>
              </a:lnSpc>
              <a:defRPr lang="es-ES" sz="14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lang="es-ES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es-ES" sz="1400"/>
            </a:lvl1pPr>
            <a:lvl2pPr marL="228600">
              <a:lnSpc>
                <a:spcPct val="100000"/>
              </a:lnSpc>
              <a:defRPr lang="es-ES" sz="1400"/>
            </a:lvl2pPr>
            <a:lvl3pPr marL="457200">
              <a:lnSpc>
                <a:spcPct val="100000"/>
              </a:lnSpc>
              <a:defRPr lang="es-ES" sz="1400"/>
            </a:lvl3pPr>
            <a:lvl4pPr marL="685800">
              <a:lnSpc>
                <a:spcPct val="100000"/>
              </a:lnSpc>
              <a:defRPr lang="es-ES" sz="1400"/>
            </a:lvl4pPr>
            <a:lvl5pPr marL="1143000">
              <a:lnSpc>
                <a:spcPct val="100000"/>
              </a:lnSpc>
              <a:defRPr lang="es-ES" sz="14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5DF2D63-3FF5-D547-96B9-BE9CCD1ABA58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5" name="Marcador de posición de imagen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rtlCol="0" anchor="ctr"/>
          <a:lstStyle>
            <a:lvl1pPr marL="0" indent="0" algn="ctr">
              <a:buNone/>
              <a:defRPr lang="es-ES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7" name="Marcador de texto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lang="es-ES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8" name="Marcador de contenido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es-ES" sz="1400"/>
            </a:lvl1pPr>
            <a:lvl2pPr marL="228600">
              <a:lnSpc>
                <a:spcPct val="100000"/>
              </a:lnSpc>
              <a:defRPr lang="es-ES" sz="1400"/>
            </a:lvl2pPr>
            <a:lvl3pPr marL="457200">
              <a:lnSpc>
                <a:spcPct val="100000"/>
              </a:lnSpc>
              <a:defRPr lang="es-ES" sz="1400"/>
            </a:lvl3pPr>
            <a:lvl4pPr marL="685800">
              <a:lnSpc>
                <a:spcPct val="100000"/>
              </a:lnSpc>
              <a:defRPr lang="es-ES" sz="1400"/>
            </a:lvl4pPr>
            <a:lvl5pPr marL="1143000">
              <a:lnSpc>
                <a:spcPct val="100000"/>
              </a:lnSpc>
              <a:defRPr lang="es-ES" sz="14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es-ES" sz="9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3" name="Marcador de posición de imagen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es-ES" sz="9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4" name="Marcador de posición de imagen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es-ES" sz="9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5DF2D63-3FF5-D547-96B9-BE9CCD1ABA58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rtlCol="0" anchor="ctr"/>
          <a:lstStyle>
            <a:lvl1pPr marL="0" indent="0" algn="ctr">
              <a:lnSpc>
                <a:spcPts val="2460"/>
              </a:lnSpc>
              <a:buNone/>
              <a:defRPr lang="es-ES" sz="2000"/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 rtlCol="0"/>
          <a:lstStyle>
            <a:lvl1pPr algn="ctr">
              <a:defRPr lang="es-ES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6" name="Título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rtlCol="0" anchor="b">
            <a:noAutofit/>
          </a:bodyPr>
          <a:lstStyle>
            <a:lvl1pPr algn="ctr">
              <a:defRPr lang="es-ES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rtlCol="0" anchor="ctr"/>
          <a:lstStyle>
            <a:lvl1pPr marL="0" indent="0" algn="ctr">
              <a:buNone/>
              <a:defRPr lang="es-ES" sz="105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rtlCol="0" anchor="ctr"/>
          <a:lstStyle>
            <a:lvl1pPr marL="0" indent="0" algn="ctr">
              <a:buNone/>
              <a:defRPr lang="es-ES" sz="2000" cap="all" baseline="0"/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5DF2D63-3FF5-D547-96B9-BE9CCD1ABA58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5DF2D63-3FF5-D547-96B9-BE9CCD1ABA58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rtlCol="0" anchor="b"/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 rtlCol="0"/>
          <a:lstStyle>
            <a:lvl1pPr>
              <a:defRPr lang="es-ES" sz="3200"/>
            </a:lvl1pPr>
            <a:lvl2pPr>
              <a:defRPr lang="es-ES" sz="2800"/>
            </a:lvl2pPr>
            <a:lvl3pPr>
              <a:defRPr lang="es-ES" sz="2400"/>
            </a:lvl3pPr>
            <a:lvl4pPr>
              <a:defRPr lang="es-ES" sz="2000"/>
            </a:lvl4pPr>
            <a:lvl5pPr>
              <a:defRPr lang="es-ES" sz="2000"/>
            </a:lvl5pPr>
            <a:lvl6pPr>
              <a:defRPr lang="es-ES" sz="2000"/>
            </a:lvl6pPr>
            <a:lvl7pPr>
              <a:defRPr lang="es-ES" sz="2000"/>
            </a:lvl7pPr>
            <a:lvl8pPr>
              <a:defRPr lang="es-ES" sz="2000"/>
            </a:lvl8pPr>
            <a:lvl9pPr>
              <a:defRPr lang="es-ES" sz="2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 rtlCol="0"/>
          <a:lstStyle>
            <a:lvl1pPr marL="0" indent="0">
              <a:buNone/>
              <a:defRPr lang="es-ES" sz="1600"/>
            </a:lvl1pPr>
            <a:lvl2pPr marL="457200" indent="0">
              <a:buNone/>
              <a:defRPr lang="es-ES" sz="1400"/>
            </a:lvl2pPr>
            <a:lvl3pPr marL="914400" indent="0">
              <a:buNone/>
              <a:defRPr lang="es-ES" sz="1200"/>
            </a:lvl3pPr>
            <a:lvl4pPr marL="1371600" indent="0">
              <a:buNone/>
              <a:defRPr lang="es-ES" sz="1000"/>
            </a:lvl4pPr>
            <a:lvl5pPr marL="1828800" indent="0">
              <a:buNone/>
              <a:defRPr lang="es-ES" sz="1000"/>
            </a:lvl5pPr>
            <a:lvl6pPr marL="2286000" indent="0">
              <a:buNone/>
              <a:defRPr lang="es-ES" sz="1000"/>
            </a:lvl6pPr>
            <a:lvl7pPr marL="2743200" indent="0">
              <a:buNone/>
              <a:defRPr lang="es-ES" sz="1000"/>
            </a:lvl7pPr>
            <a:lvl8pPr marL="3200400" indent="0">
              <a:buNone/>
              <a:defRPr lang="es-ES" sz="1000"/>
            </a:lvl8pPr>
            <a:lvl9pPr marL="3657600" indent="0">
              <a:buNone/>
              <a:defRPr lang="es-ES"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5DF2D63-3FF5-D547-96B9-BE9CCD1ABA58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rtlCol="0" anchor="b"/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 rtlCol="0"/>
          <a:lstStyle>
            <a:lvl1pPr marL="0" indent="0">
              <a:buNone/>
              <a:defRPr lang="es-ES" sz="3200"/>
            </a:lvl1pPr>
            <a:lvl2pPr marL="457200" indent="0">
              <a:buNone/>
              <a:defRPr lang="es-ES" sz="2800"/>
            </a:lvl2pPr>
            <a:lvl3pPr marL="914400" indent="0">
              <a:buNone/>
              <a:defRPr lang="es-ES" sz="2400"/>
            </a:lvl3pPr>
            <a:lvl4pPr marL="1371600" indent="0">
              <a:buNone/>
              <a:defRPr lang="es-ES" sz="2000"/>
            </a:lvl4pPr>
            <a:lvl5pPr marL="1828800" indent="0">
              <a:buNone/>
              <a:defRPr lang="es-ES" sz="2000"/>
            </a:lvl5pPr>
            <a:lvl6pPr marL="2286000" indent="0">
              <a:buNone/>
              <a:defRPr lang="es-ES" sz="2000"/>
            </a:lvl6pPr>
            <a:lvl7pPr marL="2743200" indent="0">
              <a:buNone/>
              <a:defRPr lang="es-ES" sz="2000"/>
            </a:lvl7pPr>
            <a:lvl8pPr marL="3200400" indent="0">
              <a:buNone/>
              <a:defRPr lang="es-ES" sz="2000"/>
            </a:lvl8pPr>
            <a:lvl9pPr marL="3657600" indent="0">
              <a:buNone/>
              <a:defRPr lang="es-ES" sz="2000"/>
            </a:lvl9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 rtlCol="0"/>
          <a:lstStyle>
            <a:lvl1pPr marL="0" indent="0">
              <a:buNone/>
              <a:defRPr lang="es-ES" sz="1600"/>
            </a:lvl1pPr>
            <a:lvl2pPr marL="457200" indent="0">
              <a:buNone/>
              <a:defRPr lang="es-ES" sz="1400"/>
            </a:lvl2pPr>
            <a:lvl3pPr marL="914400" indent="0">
              <a:buNone/>
              <a:defRPr lang="es-ES" sz="1200"/>
            </a:lvl3pPr>
            <a:lvl4pPr marL="1371600" indent="0">
              <a:buNone/>
              <a:defRPr lang="es-ES" sz="1000"/>
            </a:lvl4pPr>
            <a:lvl5pPr marL="1828800" indent="0">
              <a:buNone/>
              <a:defRPr lang="es-ES" sz="1000"/>
            </a:lvl5pPr>
            <a:lvl6pPr marL="2286000" indent="0">
              <a:buNone/>
              <a:defRPr lang="es-ES" sz="1000"/>
            </a:lvl6pPr>
            <a:lvl7pPr marL="2743200" indent="0">
              <a:buNone/>
              <a:defRPr lang="es-ES" sz="1000"/>
            </a:lvl7pPr>
            <a:lvl8pPr marL="3200400" indent="0">
              <a:buNone/>
              <a:defRPr lang="es-ES" sz="1000"/>
            </a:lvl8pPr>
            <a:lvl9pPr marL="3657600" indent="0">
              <a:buNone/>
              <a:defRPr lang="es-ES"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5DF2D63-3FF5-D547-96B9-BE9CCD1ABA58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derechos d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 rtlCol="0"/>
          <a:lstStyle>
            <a:lvl1pPr>
              <a:defRPr lang="es-ES" spc="300" baseline="0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lang="es-ES" sz="2000" cap="all" spc="0" baseline="0"/>
            </a:lvl1pPr>
            <a:lvl2pPr marL="228600">
              <a:defRPr lang="es-ES" spc="0" baseline="0"/>
            </a:lvl2pPr>
            <a:lvl3pPr marL="457200">
              <a:defRPr lang="es-ES" spc="0" baseline="0"/>
            </a:lvl3pPr>
            <a:lvl4pPr marL="685800">
              <a:defRPr lang="es-ES" spc="0" baseline="0"/>
            </a:lvl4pPr>
            <a:lvl5pPr marL="1143000">
              <a:defRPr lang="es-ES" spc="0" baseline="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Cuadro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5DF2D63-3FF5-D547-96B9-BE9CCD1ABA58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rtlCol="0" anchor="ctr"/>
          <a:lstStyle>
            <a:lvl1pPr marL="0" indent="0" algn="ctr">
              <a:buNone/>
              <a:defRPr lang="es-ES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 rtlCol="0"/>
          <a:lstStyle>
            <a:lvl1pPr>
              <a:defRPr lang="es-ES" spc="300" baseline="0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lang="es-ES" sz="2000" cap="none" spc="0" baseline="0"/>
            </a:lvl1pPr>
            <a:lvl2pPr marL="228600">
              <a:defRPr lang="es-ES" spc="0" baseline="0"/>
            </a:lvl2pPr>
            <a:lvl3pPr marL="457200">
              <a:defRPr lang="es-ES" spc="0" baseline="0"/>
            </a:lvl3pPr>
            <a:lvl4pPr marL="685800">
              <a:defRPr lang="es-ES" spc="0" baseline="0"/>
            </a:lvl4pPr>
            <a:lvl5pPr marL="1143000">
              <a:defRPr lang="es-ES" spc="0" baseline="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Cuadro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fld id="{75DF2D63-3FF5-D547-96B9-BE9CCD1ABA58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rtlCol="0" anchor="ctr"/>
          <a:lstStyle>
            <a:lvl1pPr marL="0" indent="0" algn="ctr">
              <a:buNone/>
              <a:defRPr lang="es-ES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3429000"/>
            <a:ext cx="0" cy="2362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ecit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rtlCol="0" anchor="ctr"/>
          <a:lstStyle>
            <a:lvl1pPr algn="ctr">
              <a:defRPr lang="es-ES" sz="4800" spc="300" baseline="0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 rtlCol="0"/>
          <a:lstStyle>
            <a:lvl1pPr marL="0" indent="0">
              <a:buNone/>
              <a:defRPr lang="es-ES"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 rtlCol="0"/>
          <a:lstStyle>
            <a:lvl1pPr>
              <a:defRPr lang="es-ES" spc="300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 rtlCol="0"/>
          <a:lstStyle>
            <a:lvl1pPr>
              <a:defRPr lang="es-ES" spc="0" baseline="0"/>
            </a:lvl1pPr>
            <a:lvl2pPr>
              <a:defRPr lang="es-ES" spc="0" baseline="0"/>
            </a:lvl2pPr>
            <a:lvl3pPr>
              <a:defRPr lang="es-ES" spc="0" baseline="0"/>
            </a:lvl3pPr>
            <a:lvl4pPr>
              <a:defRPr lang="es-ES" spc="0" baseline="0"/>
            </a:lvl4pPr>
            <a:lvl5pPr>
              <a:defRPr lang="es-ES" spc="0" baseline="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Cuadro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5DF2D63-3FF5-D547-96B9-BE9CCD1ABA58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 rtlCol="0"/>
          <a:lstStyle>
            <a:lvl1pPr algn="ctr">
              <a:defRPr lang="es-ES" spc="300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 rtlCol="0"/>
          <a:lstStyle>
            <a:lvl1pPr>
              <a:defRPr lang="es-ES" spc="0" baseline="0"/>
            </a:lvl1pPr>
            <a:lvl2pPr>
              <a:defRPr lang="es-ES" spc="0" baseline="0"/>
            </a:lvl2pPr>
            <a:lvl3pPr>
              <a:defRPr lang="es-ES" spc="0" baseline="0"/>
            </a:lvl3pPr>
            <a:lvl4pPr>
              <a:defRPr lang="es-ES" spc="0" baseline="0"/>
            </a:lvl4pPr>
            <a:lvl5pPr>
              <a:defRPr lang="es-ES" spc="0" baseline="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Cuadro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5DF2D63-3FF5-D547-96B9-BE9CCD1ABA58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5DF2D63-3FF5-D547-96B9-BE9CCD1ABA58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 rtlCol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ítulo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 rtlCol="0"/>
          <a:lstStyle>
            <a:lvl1pPr marL="0" indent="0" algn="l">
              <a:buNone/>
              <a:defRPr lang="es-ES" sz="2000" cap="all" spc="200" baseline="0">
                <a:latin typeface="+mj-lt"/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modificar el estilo de subtítulo del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rtlCol="0" anchor="b"/>
          <a:lstStyle>
            <a:lvl1pPr algn="l">
              <a:lnSpc>
                <a:spcPts val="5200"/>
              </a:lnSpc>
              <a:defRPr lang="es-ES" sz="3600" spc="0" baseline="0">
                <a:latin typeface="+mn-lt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 rtlCol="0"/>
          <a:lstStyle>
            <a:lvl1pPr algn="ctr">
              <a:defRPr lang="es-ES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5DF2D63-3FF5-D547-96B9-BE9CCD1ABA58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5" name="Marcador de posición de imagen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6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6" name="Marcador de posición de imagen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6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7" name="Marcador de posición de imagen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6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8" name="Marcador de posición de imagen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6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9" name="Marcador de tex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Marcador de tex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Marcador de tex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Marcador de tex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Marcador de tex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Marcador de tex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Marcador de tex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 rtlCol="0"/>
          <a:lstStyle>
            <a:lvl1pPr algn="ctr">
              <a:defRPr lang="es-ES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5DF2D63-3FF5-D547-96B9-BE9CCD1ABA58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5" name="Marcador de posición de imagen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6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6" name="Marcador de posición de imagen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6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7" name="Marcador de posición de imagen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6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8" name="Marcador de posición de imagen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6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9" name="Marcador de tex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Marcador de tex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Marcador de tex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Marcador de tex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Marcador de tex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Marcador de tex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Marcador de tex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posición de imagen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6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2" name="Marcador de posición de imagen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6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3" name="Marcador de posición de imagen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6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4" name="Marcador de posición de imagen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6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5" name="Marcador de texto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Marcador de texto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7" name="Marcador de texto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8" name="Marcador de texto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Marcador de texto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Marcador de texto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Marcador de texto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2" name="Marcador de texto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21" name="Marcador de número de diapositiva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es-ES"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pPr rtl="0"/>
            <a:fld id="{75DF2D63-3FF5-D547-96B9-BE9CCD1ABA58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25" name="Marcador de pie de página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s-ES"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3429000"/>
            <a:ext cx="0" cy="2362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Ade\EDA\Imagenes\factores1.html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9.png"/><Relationship Id="rId5" Type="http://schemas.openxmlformats.org/officeDocument/2006/relationships/hyperlink" Target="file:///C:\Users\Ade\EDA\Imagenes\factores_prov.html" TargetMode="Externa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file:///C:\Users\Ade\EDA\Imagenes\factores_edad.html" TargetMode="External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file:///C:\Users\Ade\EDA\Imagenes\factores_tama&#241;o.html" TargetMode="External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hyperlink" Target="file:///C:\Users\Ade\EDA\Imagenes\factores_habitat.html" TargetMode="External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hyperlink" Target="file:///C:\Users\Ade\EDA\Imagenes\ventas19_fig.html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file:///C:\Users\Ade\EDA\Imagenes\ventas21_fig.html" TargetMode="External"/><Relationship Id="rId5" Type="http://schemas.openxmlformats.org/officeDocument/2006/relationships/image" Target="../media/image7.png"/><Relationship Id="rId4" Type="http://schemas.openxmlformats.org/officeDocument/2006/relationships/hyperlink" Target="file:///C:\Users\Ade\EDA\Imagenes\ventas20_fig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961" y="614416"/>
            <a:ext cx="10515600" cy="205110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EXPLORATORIO DE DATOS</a:t>
            </a:r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ADELAIDA SUAREZ​</a:t>
            </a:r>
          </a:p>
        </p:txBody>
      </p:sp>
      <p:pic>
        <p:nvPicPr>
          <p:cNvPr id="16" name="Imagen 15" descr="Texto&#10;&#10;Descripción generada automáticamente">
            <a:extLst>
              <a:ext uri="{FF2B5EF4-FFF2-40B4-BE49-F238E27FC236}">
                <a16:creationId xmlns:a16="http://schemas.microsoft.com/office/drawing/2014/main" id="{96D1CCD5-6081-EAFD-F330-5BF38A3D67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68"/>
          <a:stretch/>
        </p:blipFill>
        <p:spPr>
          <a:xfrm>
            <a:off x="410834" y="257911"/>
            <a:ext cx="2226331" cy="54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618ABE88-714F-438B-1B05-5670012E4A4D}"/>
              </a:ext>
            </a:extLst>
          </p:cNvPr>
          <p:cNvSpPr txBox="1"/>
          <p:nvPr/>
        </p:nvSpPr>
        <p:spPr>
          <a:xfrm>
            <a:off x="3571291" y="2536377"/>
            <a:ext cx="504941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dirty="0"/>
              <a:t>Tortilla de patata envasada </a:t>
            </a:r>
          </a:p>
          <a:p>
            <a:pPr algn="ctr"/>
            <a:r>
              <a:rPr lang="es-ES" sz="3200" dirty="0"/>
              <a:t>junto con </a:t>
            </a:r>
          </a:p>
          <a:p>
            <a:pPr algn="ctr"/>
            <a:r>
              <a:rPr lang="es-ES" sz="3200" dirty="0"/>
              <a:t>pimientos verdes fritos 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48F84D78-DB37-355E-7D17-F5B8D358898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C966D2A-1488-5E52-F24F-31AF40FA8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919860"/>
            <a:ext cx="10021824" cy="1252728"/>
          </a:xfrm>
        </p:spPr>
        <p:txBody>
          <a:bodyPr/>
          <a:lstStyle/>
          <a:p>
            <a:r>
              <a:rPr lang="es-ES" dirty="0"/>
              <a:t>CONCLUSIONES </a:t>
            </a:r>
            <a:br>
              <a:rPr lang="es-ES" dirty="0"/>
            </a:br>
            <a:r>
              <a:rPr lang="es-ES" dirty="0"/>
              <a:t>nacional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755643-189E-AD69-22FB-F409EC0B6E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5DF2D63-3FF5-D547-96B9-BE9CCD1ABA58}" type="slidenum">
              <a:rPr lang="es-ES" smtClean="0"/>
              <a:pPr rtl="0"/>
              <a:t>10</a:t>
            </a:fld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F3F66E23-26F7-AE5D-B949-DC75945CEB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7" y="2441448"/>
            <a:ext cx="1883291" cy="758952"/>
          </a:xfrm>
        </p:spPr>
        <p:txBody>
          <a:bodyPr/>
          <a:lstStyle/>
          <a:p>
            <a:r>
              <a:rPr lang="es-ES" dirty="0" err="1"/>
              <a:t>dONDE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E71FE471-41E5-5177-7CE3-FD31C4561FD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7" y="3730752"/>
            <a:ext cx="1948606" cy="1143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Andalucía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Castilla León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Cantabria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Poblaciones intermedias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10000 a 100000 hab.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F1813502-1121-CB1A-ACA2-2447FFEFCD7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s-ES" dirty="0"/>
              <a:t>COMO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DFFF49AD-F197-B211-3E19-76FE6F7DAAF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739226" cy="1143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Supermercados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Grandes almacenes</a:t>
            </a:r>
          </a:p>
          <a:p>
            <a:endParaRPr lang="es-ES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0DD78D2A-856A-9453-94A9-B27A7968098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s-ES" dirty="0"/>
              <a:t>Perfil 1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72D97C1A-080F-4CBC-A8C4-CF934BA1FC4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58780" y="3730752"/>
            <a:ext cx="1865749" cy="1143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Pareja con hijos (&lt;3)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Clase media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Clase media- baja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Edad: 35-49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592FA0E7-D16E-9AEB-037F-662543B59EC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s-ES" dirty="0"/>
              <a:t>perfil2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43B4D962-C26A-53F5-D902-116C5E034C3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717578" cy="1143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Retirado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Clase media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Clase media- baja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Edad: &gt; 65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BAE5BBBE-77B7-87CB-82F3-731734BB223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s-ES" dirty="0"/>
              <a:t>Perfil 3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DFDEA8F5-1F94-97B5-DD43-B70FB577F96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5" y="3730752"/>
            <a:ext cx="1717579" cy="1143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Adulto sin cargas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Clase media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Clase media- baja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Edad: 35-49</a:t>
            </a:r>
          </a:p>
          <a:p>
            <a:endParaRPr lang="es-ES" dirty="0"/>
          </a:p>
        </p:txBody>
      </p:sp>
      <p:pic>
        <p:nvPicPr>
          <p:cNvPr id="16" name="Marcador de contenido 25" descr="Vista microscópica de un material en forma de burbuja en suspensión con agua dentro">
            <a:extLst>
              <a:ext uri="{FF2B5EF4-FFF2-40B4-BE49-F238E27FC236}">
                <a16:creationId xmlns:a16="http://schemas.microsoft.com/office/drawing/2014/main" id="{A079058B-F35E-F7FC-B8B3-816911BBBA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175250"/>
            <a:ext cx="12188825" cy="1682750"/>
          </a:xfrm>
          <a:custGeom>
            <a:avLst/>
            <a:gdLst>
              <a:gd name="connsiteX0" fmla="*/ 0 w 12192000"/>
              <a:gd name="connsiteY0" fmla="*/ 0 h 1588010"/>
              <a:gd name="connsiteX1" fmla="*/ 12192000 w 12192000"/>
              <a:gd name="connsiteY1" fmla="*/ 0 h 1588010"/>
              <a:gd name="connsiteX2" fmla="*/ 12192000 w 12192000"/>
              <a:gd name="connsiteY2" fmla="*/ 1588010 h 1588010"/>
              <a:gd name="connsiteX3" fmla="*/ 0 w 12192000"/>
              <a:gd name="connsiteY3" fmla="*/ 1588010 h 1588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588010">
                <a:moveTo>
                  <a:pt x="0" y="0"/>
                </a:moveTo>
                <a:lnTo>
                  <a:pt x="12192000" y="0"/>
                </a:lnTo>
                <a:lnTo>
                  <a:pt x="12192000" y="1588010"/>
                </a:lnTo>
                <a:lnTo>
                  <a:pt x="0" y="1588010"/>
                </a:lnTo>
                <a:close/>
              </a:path>
            </a:pathLst>
          </a:cu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1427751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1C1E158-CC77-1C34-CAA7-28E5158584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es-ES" smtClean="0"/>
              <a:t>11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C5497C-9662-FDD7-1D5D-7FD49AA29D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es-ES"/>
              <a:t>título de la presentación</a:t>
            </a:r>
          </a:p>
        </p:txBody>
      </p:sp>
      <p:pic>
        <p:nvPicPr>
          <p:cNvPr id="4" name="Marcador de posición de imagen 38" descr="Estructura de DNA blanco">
            <a:extLst>
              <a:ext uri="{FF2B5EF4-FFF2-40B4-BE49-F238E27FC236}">
                <a16:creationId xmlns:a16="http://schemas.microsoft.com/office/drawing/2014/main" id="{4F1DEFDE-6BAB-CE0A-5D60-C912B7953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52400" y="0"/>
            <a:ext cx="12344400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Título 2">
            <a:extLst>
              <a:ext uri="{FF2B5EF4-FFF2-40B4-BE49-F238E27FC236}">
                <a16:creationId xmlns:a16="http://schemas.microsoft.com/office/drawing/2014/main" id="{6FDA5434-F081-E909-EAF6-5E20C70D21E9}"/>
              </a:ext>
            </a:extLst>
          </p:cNvPr>
          <p:cNvSpPr txBox="1">
            <a:spLocks/>
          </p:cNvSpPr>
          <p:nvPr/>
        </p:nvSpPr>
        <p:spPr>
          <a:xfrm>
            <a:off x="4636566" y="416007"/>
            <a:ext cx="10021824" cy="12527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es-ES" dirty="0" err="1"/>
              <a:t>euskadi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9569116-D278-E6C8-6C4E-4CB3D2708D5A}"/>
              </a:ext>
            </a:extLst>
          </p:cNvPr>
          <p:cNvSpPr txBox="1"/>
          <p:nvPr/>
        </p:nvSpPr>
        <p:spPr>
          <a:xfrm>
            <a:off x="717269" y="1361893"/>
            <a:ext cx="396793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Búsqueda de factores de diferenciación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Valor añadido al producto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Análisis del consumidor frente al valor añadido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                 </a:t>
            </a:r>
            <a:r>
              <a:rPr lang="es-ES" sz="2000" b="1" dirty="0"/>
              <a:t>Estrategia Océano azul</a:t>
            </a:r>
            <a:endParaRPr lang="es-ES" b="1" dirty="0"/>
          </a:p>
        </p:txBody>
      </p:sp>
      <p:pic>
        <p:nvPicPr>
          <p:cNvPr id="8" name="Imagen 7" descr="Gráfico, Gráfico de barras&#10;&#10;Descripción generada automáticamente">
            <a:hlinkClick r:id="rId3" action="ppaction://hlinkfile"/>
            <a:extLst>
              <a:ext uri="{FF2B5EF4-FFF2-40B4-BE49-F238E27FC236}">
                <a16:creationId xmlns:a16="http://schemas.microsoft.com/office/drawing/2014/main" id="{C6077625-2FCA-7BEF-DBAD-8CE08F136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186" y="1312420"/>
            <a:ext cx="6117120" cy="2592000"/>
          </a:xfrm>
          <a:prstGeom prst="rect">
            <a:avLst/>
          </a:prstGeom>
        </p:spPr>
      </p:pic>
      <p:pic>
        <p:nvPicPr>
          <p:cNvPr id="9" name="Imagen 8" descr="Gráfico, Gráfico de barras&#10;&#10;Descripción generada automáticamente">
            <a:hlinkClick r:id="rId5" action="ppaction://hlinkfile"/>
            <a:extLst>
              <a:ext uri="{FF2B5EF4-FFF2-40B4-BE49-F238E27FC236}">
                <a16:creationId xmlns:a16="http://schemas.microsoft.com/office/drawing/2014/main" id="{65C53F0B-1573-A75E-DE28-2B382EE71E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6214" y="4105444"/>
            <a:ext cx="6032160" cy="2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81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Marcador de posición de imagen 38" descr="Estructura de DNA blanco">
            <a:extLst>
              <a:ext uri="{FF2B5EF4-FFF2-40B4-BE49-F238E27FC236}">
                <a16:creationId xmlns:a16="http://schemas.microsoft.com/office/drawing/2014/main" id="{F90B3248-E185-8C9D-93CE-A79DE50A6F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52400" y="53361"/>
            <a:ext cx="12344400" cy="6858000"/>
          </a:xfrm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2205EC8C-AC41-F14C-3C63-5BF0F54D1D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5DF2D63-3FF5-D547-96B9-BE9CCD1ABA58}" type="slidenum">
              <a:rPr lang="es-ES" smtClean="0"/>
              <a:pPr rtl="0"/>
              <a:t>12</a:t>
            </a:fld>
            <a:endParaRPr lang="es-ES" dirty="0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E4A534A3-16E3-79AB-9E75-F40D0FDB4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9224" y="3429000"/>
            <a:ext cx="0" cy="2362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agen 30" descr="Gráfico, Gráfico de barras&#10;&#10;Descripción generada automáticamente">
            <a:hlinkClick r:id="rId4" action="ppaction://hlinkfile"/>
            <a:extLst>
              <a:ext uri="{FF2B5EF4-FFF2-40B4-BE49-F238E27FC236}">
                <a16:creationId xmlns:a16="http://schemas.microsoft.com/office/drawing/2014/main" id="{F2B15027-4F5C-B834-9A4D-086B5558A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9321" y="405818"/>
            <a:ext cx="6117118" cy="2592000"/>
          </a:xfrm>
          <a:prstGeom prst="rect">
            <a:avLst/>
          </a:prstGeom>
        </p:spPr>
      </p:pic>
      <p:pic>
        <p:nvPicPr>
          <p:cNvPr id="33" name="Imagen 32" descr="Gráfico, Gráfico de barras&#10;&#10;Descripción generada automáticamente">
            <a:hlinkClick r:id="rId6" action="ppaction://hlinkfile"/>
            <a:extLst>
              <a:ext uri="{FF2B5EF4-FFF2-40B4-BE49-F238E27FC236}">
                <a16:creationId xmlns:a16="http://schemas.microsoft.com/office/drawing/2014/main" id="{05929F59-8FA1-0272-BDD5-F470EAA255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482361"/>
            <a:ext cx="5988358" cy="2537440"/>
          </a:xfrm>
          <a:prstGeom prst="rect">
            <a:avLst/>
          </a:prstGeom>
        </p:spPr>
      </p:pic>
      <p:pic>
        <p:nvPicPr>
          <p:cNvPr id="3" name="Imagen 2" descr="Gráfico, Gráfico de barras&#10;&#10;Descripción generada automáticamente">
            <a:hlinkClick r:id="rId8" action="ppaction://hlinkfile"/>
            <a:extLst>
              <a:ext uri="{FF2B5EF4-FFF2-40B4-BE49-F238E27FC236}">
                <a16:creationId xmlns:a16="http://schemas.microsoft.com/office/drawing/2014/main" id="{B25B3B17-E91F-5AC8-1F28-3711EB4D37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399566"/>
            <a:ext cx="6117118" cy="2592000"/>
          </a:xfrm>
          <a:prstGeom prst="rect">
            <a:avLst/>
          </a:prstGeom>
        </p:spPr>
      </p:pic>
      <p:pic>
        <p:nvPicPr>
          <p:cNvPr id="5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40A0B70B-5457-F5C4-F090-F22629F5DC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59321" y="3403635"/>
            <a:ext cx="6032160" cy="2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51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C966D2A-1488-5E52-F24F-31AF40FA8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919860"/>
            <a:ext cx="10021824" cy="1252728"/>
          </a:xfrm>
        </p:spPr>
        <p:txBody>
          <a:bodyPr/>
          <a:lstStyle/>
          <a:p>
            <a:r>
              <a:rPr lang="es-ES" dirty="0"/>
              <a:t>CONCLUSIONES </a:t>
            </a:r>
            <a:br>
              <a:rPr lang="es-ES" dirty="0"/>
            </a:br>
            <a:r>
              <a:rPr lang="es-ES" dirty="0" err="1"/>
              <a:t>euskadi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755643-189E-AD69-22FB-F409EC0B6E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5DF2D63-3FF5-D547-96B9-BE9CCD1ABA58}" type="slidenum">
              <a:rPr lang="es-ES" smtClean="0"/>
              <a:pPr rtl="0"/>
              <a:t>13</a:t>
            </a:fld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F3F66E23-26F7-AE5D-B949-DC75945CEB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7" y="2441448"/>
            <a:ext cx="2532513" cy="758952"/>
          </a:xfrm>
        </p:spPr>
        <p:txBody>
          <a:bodyPr/>
          <a:lstStyle/>
          <a:p>
            <a:r>
              <a:rPr lang="es-ES" sz="1800" dirty="0"/>
              <a:t>Valor añadido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E71FE471-41E5-5177-7CE3-FD31C4561FD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6376" y="3914788"/>
            <a:ext cx="3236231" cy="75895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/>
              <a:t>Etiqueta ecológica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/>
              <a:t>Producto local</a:t>
            </a:r>
          </a:p>
          <a:p>
            <a:pPr>
              <a:lnSpc>
                <a:spcPct val="150000"/>
              </a:lnSpc>
            </a:pPr>
            <a:endParaRPr lang="es-ES" sz="1800" dirty="0"/>
          </a:p>
          <a:p>
            <a:pPr>
              <a:lnSpc>
                <a:spcPct val="150000"/>
              </a:lnSpc>
            </a:pPr>
            <a:r>
              <a:rPr lang="es-ES" sz="1800" dirty="0"/>
              <a:t>Destaca más el atributo de proximidad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0DD78D2A-856A-9453-94A9-B27A7968098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1" y="2441448"/>
            <a:ext cx="2658851" cy="758952"/>
          </a:xfrm>
        </p:spPr>
        <p:txBody>
          <a:bodyPr/>
          <a:lstStyle/>
          <a:p>
            <a:r>
              <a:rPr lang="es-ES" sz="1800" dirty="0"/>
              <a:t>Datos obtenidos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72D97C1A-080F-4CBC-A8C4-CF934BA1FC4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66526" y="3730752"/>
            <a:ext cx="6792685" cy="114300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/>
              <a:t>Comportamiento similar en todas las provincias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/>
              <a:t>Cuanto menor es el municipio, mayor importancia a los atributos.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/>
              <a:t>Cuanto mas miembros en el hogar, mayor importancia a los atributos.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/>
              <a:t>El producto ecológico no se valora en mayorees de 65 años.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/>
              <a:t>A mayor nivel de estudios, mas se valora los atributos, especialmente la proximidad</a:t>
            </a:r>
            <a:r>
              <a:rPr lang="es-E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16" name="Marcador de contenido 25" descr="Vista microscópica de un material en forma de burbuja en suspensión con agua dentro">
            <a:extLst>
              <a:ext uri="{FF2B5EF4-FFF2-40B4-BE49-F238E27FC236}">
                <a16:creationId xmlns:a16="http://schemas.microsoft.com/office/drawing/2014/main" id="{A079058B-F35E-F7FC-B8B3-816911BBBA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03316"/>
            <a:ext cx="12188825" cy="654684"/>
          </a:xfrm>
          <a:custGeom>
            <a:avLst/>
            <a:gdLst>
              <a:gd name="connsiteX0" fmla="*/ 0 w 12192000"/>
              <a:gd name="connsiteY0" fmla="*/ 0 h 1588010"/>
              <a:gd name="connsiteX1" fmla="*/ 12192000 w 12192000"/>
              <a:gd name="connsiteY1" fmla="*/ 0 h 1588010"/>
              <a:gd name="connsiteX2" fmla="*/ 12192000 w 12192000"/>
              <a:gd name="connsiteY2" fmla="*/ 1588010 h 1588010"/>
              <a:gd name="connsiteX3" fmla="*/ 0 w 12192000"/>
              <a:gd name="connsiteY3" fmla="*/ 1588010 h 1588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588010">
                <a:moveTo>
                  <a:pt x="0" y="0"/>
                </a:moveTo>
                <a:lnTo>
                  <a:pt x="12192000" y="0"/>
                </a:lnTo>
                <a:lnTo>
                  <a:pt x="12192000" y="1588010"/>
                </a:lnTo>
                <a:lnTo>
                  <a:pt x="0" y="1588010"/>
                </a:lnTo>
                <a:close/>
              </a:path>
            </a:pathLst>
          </a:custGeom>
          <a:solidFill>
            <a:schemeClr val="accent2"/>
          </a:solidFill>
        </p:spPr>
      </p:pic>
      <p:sp>
        <p:nvSpPr>
          <p:cNvPr id="31" name="Rectángulo 30">
            <a:extLst>
              <a:ext uri="{FF2B5EF4-FFF2-40B4-BE49-F238E27FC236}">
                <a16:creationId xmlns:a16="http://schemas.microsoft.com/office/drawing/2014/main" id="{C9F9B7EA-6538-B936-857F-7D660746585D}"/>
              </a:ext>
            </a:extLst>
          </p:cNvPr>
          <p:cNvSpPr/>
          <p:nvPr/>
        </p:nvSpPr>
        <p:spPr>
          <a:xfrm>
            <a:off x="3181738" y="3283629"/>
            <a:ext cx="649222" cy="363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177EC9E-79B6-99B5-6112-83395A3CAE78}"/>
              </a:ext>
            </a:extLst>
          </p:cNvPr>
          <p:cNvSpPr/>
          <p:nvPr/>
        </p:nvSpPr>
        <p:spPr>
          <a:xfrm>
            <a:off x="7243664" y="3297626"/>
            <a:ext cx="649222" cy="363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ECD8D520-521D-E905-A221-04E78B483DF7}"/>
              </a:ext>
            </a:extLst>
          </p:cNvPr>
          <p:cNvSpPr/>
          <p:nvPr/>
        </p:nvSpPr>
        <p:spPr>
          <a:xfrm>
            <a:off x="9473681" y="3310025"/>
            <a:ext cx="649222" cy="363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0936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Marcador de posición de imagen 16" descr="Estructura de DNA blanco">
            <a:extLst>
              <a:ext uri="{FF2B5EF4-FFF2-40B4-BE49-F238E27FC236}">
                <a16:creationId xmlns:a16="http://schemas.microsoft.com/office/drawing/2014/main" id="{6D8705D1-EA1F-3113-ABE0-EC474D1F18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9" name="Título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609" y="1755648"/>
            <a:ext cx="9120570" cy="388739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Gracias </a:t>
            </a:r>
          </a:p>
        </p:txBody>
      </p:sp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BB8B6963-69FE-8A03-5E86-2BF855024B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marL="0" indent="0" algn="ctr" rtl="0">
              <a:lnSpc>
                <a:spcPts val="2660"/>
              </a:lnSpc>
              <a:spcBef>
                <a:spcPts val="0"/>
              </a:spcBef>
              <a:buNone/>
            </a:pPr>
            <a:r>
              <a:rPr lang="es-ES" sz="2000" cap="all" spc="0" dirty="0"/>
              <a:t>Adelaida suarez​</a:t>
            </a:r>
          </a:p>
        </p:txBody>
      </p:sp>
    </p:spTree>
    <p:extLst>
      <p:ext uri="{BB962C8B-B14F-4D97-AF65-F5344CB8AC3E}">
        <p14:creationId xmlns:p14="http://schemas.microsoft.com/office/powerpoint/2010/main" val="66259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665" y="1228932"/>
            <a:ext cx="5760720" cy="70408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Introducción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5DF2D63-3FF5-D547-96B9-BE9CCD1ABA58}" type="slidenum">
              <a:rPr lang="es-ES" smtClean="0"/>
              <a:pPr rtl="0"/>
              <a:t>2</a:t>
            </a:fld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355" y="2314016"/>
            <a:ext cx="9866190" cy="1380909"/>
          </a:xfrm>
        </p:spPr>
        <p:txBody>
          <a:bodyPr rtlCol="0"/>
          <a:lstStyle>
            <a:defPPr>
              <a:defRPr lang="es-ES"/>
            </a:defPPr>
          </a:lstStyle>
          <a:p>
            <a:pPr marL="0" indent="0" rtl="0">
              <a:lnSpc>
                <a:spcPts val="2400"/>
              </a:lnSpc>
              <a:buNone/>
            </a:pPr>
            <a:r>
              <a:rPr lang="es-ES" sz="2000" spc="0" dirty="0">
                <a:ea typeface="+mn-lt"/>
                <a:cs typeface="+mn-lt"/>
              </a:rPr>
              <a:t>Es habitual que las decisiones empresariales en empresas de tamaño medio y pequeño, se basen en intuiciones, experiencia de las personas, el ruido de los pajaritos cuando se levanta el jefe,... o creencias infundadas sobre el mercado, productos y otro sinfín de variables. Es lo que podríamos llamar la estrategia empresarial </a:t>
            </a:r>
            <a:r>
              <a:rPr lang="es-ES" sz="2000" b="1" spc="0" dirty="0">
                <a:ea typeface="+mn-lt"/>
                <a:cs typeface="+mn-lt"/>
              </a:rPr>
              <a:t>CPSC</a:t>
            </a:r>
            <a:r>
              <a:rPr lang="es-ES" sz="2000" spc="0" dirty="0">
                <a:ea typeface="+mn-lt"/>
                <a:cs typeface="+mn-lt"/>
              </a:rPr>
              <a:t>, o lo que es lo mismo, "Como Pollo Sin Cabeza".</a:t>
            </a:r>
          </a:p>
          <a:p>
            <a:pPr marL="0" indent="0" rtl="0">
              <a:lnSpc>
                <a:spcPts val="2400"/>
              </a:lnSpc>
              <a:buNone/>
            </a:pPr>
            <a:endParaRPr lang="es-ES" sz="2000" spc="0" dirty="0">
              <a:ea typeface="+mn-lt"/>
              <a:cs typeface="+mn-lt"/>
            </a:endParaRPr>
          </a:p>
          <a:p>
            <a:pPr marL="0" indent="0" rtl="0">
              <a:lnSpc>
                <a:spcPts val="2400"/>
              </a:lnSpc>
              <a:buNone/>
            </a:pPr>
            <a:endParaRPr lang="es-ES" sz="2000" spc="0" dirty="0"/>
          </a:p>
        </p:txBody>
      </p:sp>
      <p:pic>
        <p:nvPicPr>
          <p:cNvPr id="18" name="Marcador de posición de imagen 17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D09AA83-8875-290C-4012-B2856FB686D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>
            <a:fillRect/>
          </a:stretch>
        </p:blipFill>
        <p:spPr>
          <a:xfrm>
            <a:off x="1169127" y="3855804"/>
            <a:ext cx="2746993" cy="2746993"/>
          </a:xfrm>
        </p:spPr>
      </p:pic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206E38D5-EFE4-217F-0D2D-D2D9B4889429}"/>
              </a:ext>
            </a:extLst>
          </p:cNvPr>
          <p:cNvSpPr txBox="1">
            <a:spLocks/>
          </p:cNvSpPr>
          <p:nvPr/>
        </p:nvSpPr>
        <p:spPr>
          <a:xfrm>
            <a:off x="4207423" y="4428211"/>
            <a:ext cx="7399175" cy="13809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s-ES" sz="2000" b="0" i="0" kern="1200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6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es-ES" sz="2400" dirty="0">
                <a:ea typeface="+mn-lt"/>
                <a:cs typeface="+mn-lt"/>
              </a:rPr>
              <a:t>A lo largo de este proyecto vamos a tratar de ayudar a nuestro CEO, </a:t>
            </a:r>
            <a:r>
              <a:rPr lang="es-ES" sz="2400" b="1" dirty="0">
                <a:ea typeface="+mn-lt"/>
                <a:cs typeface="+mn-lt"/>
              </a:rPr>
              <a:t>Juan de la Tortilla </a:t>
            </a:r>
            <a:r>
              <a:rPr lang="es-ES" sz="2400" dirty="0">
                <a:ea typeface="+mn-lt"/>
                <a:cs typeface="+mn-lt"/>
              </a:rPr>
              <a:t>y su mujer, </a:t>
            </a:r>
            <a:r>
              <a:rPr lang="es-ES" sz="2400" b="1" dirty="0">
                <a:ea typeface="+mn-lt"/>
                <a:cs typeface="+mn-lt"/>
              </a:rPr>
              <a:t>Isabel Pimiento de Gernika</a:t>
            </a:r>
            <a:r>
              <a:rPr lang="es-ES" sz="2400" dirty="0">
                <a:ea typeface="+mn-lt"/>
                <a:cs typeface="+mn-lt"/>
              </a:rPr>
              <a:t> con su idea de lanzar al mercado un nuevo producto. </a:t>
            </a:r>
          </a:p>
        </p:txBody>
      </p:sp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ción de imagen 10" descr="Estructura de DNA blanco">
            <a:extLst>
              <a:ext uri="{FF2B5EF4-FFF2-40B4-BE49-F238E27FC236}">
                <a16:creationId xmlns:a16="http://schemas.microsoft.com/office/drawing/2014/main" id="{7F21F877-E428-8BB2-045F-D9FA57744C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8754" y="169164"/>
            <a:ext cx="9144000" cy="3886200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03924A06-2533-68FE-6815-A6208AD9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90" y="837705"/>
            <a:ext cx="8110728" cy="96054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Objetivos principales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8D3FE44-803A-0FCA-D29B-EB40225C3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2629" y="2224236"/>
            <a:ext cx="7240617" cy="960540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s-ES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HIPOTESIS 1: </a:t>
            </a:r>
          </a:p>
          <a:p>
            <a:r>
              <a:rPr lang="es-ES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Va a ser un triunfo. De esta nos retiramos!</a:t>
            </a:r>
          </a:p>
          <a:p>
            <a:pPr rtl="0"/>
            <a:endParaRPr lang="es-ES" dirty="0"/>
          </a:p>
        </p:txBody>
      </p:sp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8056C7FE-D1BE-1048-091D-36E3586C2FCF}"/>
              </a:ext>
            </a:extLst>
          </p:cNvPr>
          <p:cNvSpPr txBox="1">
            <a:spLocks/>
          </p:cNvSpPr>
          <p:nvPr/>
        </p:nvSpPr>
        <p:spPr>
          <a:xfrm>
            <a:off x="5554826" y="4404843"/>
            <a:ext cx="7240617" cy="9605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s-ES" sz="2400" b="0" i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2000" b="0" i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800" b="0" i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0" i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0" i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Hipótesis 2: por toda España</a:t>
            </a:r>
          </a:p>
          <a:p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HIPOTESIS 3: para todos</a:t>
            </a:r>
          </a:p>
          <a:p>
            <a:endParaRPr lang="es-ES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Imagen 6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074C375A-79D9-C3BB-4353-3711955C96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040"/>
          <a:stretch/>
        </p:blipFill>
        <p:spPr>
          <a:xfrm>
            <a:off x="500280" y="2543677"/>
            <a:ext cx="4202349" cy="329338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2441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Marcador de contenido 12" descr="Gráfico, Gráfico de barras, Gráfico en cascada&#10;&#10;Descripción generada automáticamente">
            <a:extLst>
              <a:ext uri="{FF2B5EF4-FFF2-40B4-BE49-F238E27FC236}">
                <a16:creationId xmlns:a16="http://schemas.microsoft.com/office/drawing/2014/main" id="{7B05038B-D3CF-B7F3-C47D-195666920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5375" y="1165224"/>
            <a:ext cx="9829800" cy="3170109"/>
          </a:xfrm>
          <a:noFill/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20624" y="6019801"/>
            <a:ext cx="457200" cy="184150"/>
          </a:xfrm>
        </p:spPr>
        <p:txBody>
          <a:bodyPr rtlCol="0" anchor="ctr">
            <a:normAutofit/>
          </a:bodyPr>
          <a:lstStyle>
            <a:defPPr>
              <a:defRPr lang="es-ES"/>
            </a:defPPr>
          </a:lstStyle>
          <a:p>
            <a:pPr rtl="0">
              <a:spcAft>
                <a:spcPts val="600"/>
              </a:spcAft>
            </a:pPr>
            <a:fld id="{75DF2D63-3FF5-D547-96B9-BE9CCD1ABA58}" type="slidenum">
              <a:rPr lang="es-ES" smtClean="0"/>
              <a:pPr rtl="0">
                <a:spcAft>
                  <a:spcPts val="600"/>
                </a:spcAft>
              </a:pPr>
              <a:t>4</a:t>
            </a:fld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61A0BF5-AE47-7096-F53B-E12181F032DF}"/>
              </a:ext>
            </a:extLst>
          </p:cNvPr>
          <p:cNvSpPr txBox="1"/>
          <p:nvPr/>
        </p:nvSpPr>
        <p:spPr>
          <a:xfrm>
            <a:off x="6267451" y="4679772"/>
            <a:ext cx="49434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Hipótesis 1: VALIDADA </a:t>
            </a:r>
          </a:p>
          <a:p>
            <a:r>
              <a:rPr lang="es-ES" sz="2000" dirty="0"/>
              <a:t>El mercado de tortillas de patatas refrigeradas está en crecimiento continuo. </a:t>
            </a:r>
          </a:p>
        </p:txBody>
      </p:sp>
    </p:spTree>
    <p:extLst>
      <p:ext uri="{BB962C8B-B14F-4D97-AF65-F5344CB8AC3E}">
        <p14:creationId xmlns:p14="http://schemas.microsoft.com/office/powerpoint/2010/main" val="126387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9660A67-7054-BDD4-D1E9-E39BEEE58C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es-ES" smtClean="0"/>
              <a:t>5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D2A932-25E4-737E-75F9-ED7D0EDBB2C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es-ES"/>
              <a:t>título de la presentación</a:t>
            </a:r>
          </a:p>
        </p:txBody>
      </p:sp>
      <p:pic>
        <p:nvPicPr>
          <p:cNvPr id="7" name="Imagen 6">
            <a:hlinkClick r:id="rId2" action="ppaction://hlinkfile"/>
            <a:extLst>
              <a:ext uri="{FF2B5EF4-FFF2-40B4-BE49-F238E27FC236}">
                <a16:creationId xmlns:a16="http://schemas.microsoft.com/office/drawing/2014/main" id="{C9D92541-0A6C-FAA7-DB9F-7B9CDE078C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47" t="20000" r="28672" b="16111"/>
          <a:stretch/>
        </p:blipFill>
        <p:spPr>
          <a:xfrm>
            <a:off x="28575" y="19052"/>
            <a:ext cx="4836520" cy="36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n 8">
            <a:hlinkClick r:id="rId4" action="ppaction://hlinkfile"/>
            <a:extLst>
              <a:ext uri="{FF2B5EF4-FFF2-40B4-BE49-F238E27FC236}">
                <a16:creationId xmlns:a16="http://schemas.microsoft.com/office/drawing/2014/main" id="{CEB31861-ADB3-C031-973D-8987B8EB0E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554" t="20555" r="27656" b="17083"/>
          <a:stretch/>
        </p:blipFill>
        <p:spPr>
          <a:xfrm>
            <a:off x="7479170" y="19051"/>
            <a:ext cx="4699312" cy="36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Imagen 10">
            <a:hlinkClick r:id="rId6"/>
            <a:extLst>
              <a:ext uri="{FF2B5EF4-FFF2-40B4-BE49-F238E27FC236}">
                <a16:creationId xmlns:a16="http://schemas.microsoft.com/office/drawing/2014/main" id="{BAC68BB8-1898-AEFC-FF81-35F1D1F4FB9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6866" t="22083" r="27344" b="17084"/>
          <a:stretch/>
        </p:blipFill>
        <p:spPr>
          <a:xfrm>
            <a:off x="3154301" y="3171827"/>
            <a:ext cx="4817339" cy="36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647471B-5FCC-D5EA-B646-F33CE3D2F7CD}"/>
              </a:ext>
            </a:extLst>
          </p:cNvPr>
          <p:cNvSpPr txBox="1"/>
          <p:nvPr/>
        </p:nvSpPr>
        <p:spPr>
          <a:xfrm>
            <a:off x="2177986" y="44896"/>
            <a:ext cx="1514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2019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D6D4456-38BA-3539-6BA8-9D2B7037B332}"/>
              </a:ext>
            </a:extLst>
          </p:cNvPr>
          <p:cNvSpPr txBox="1"/>
          <p:nvPr/>
        </p:nvSpPr>
        <p:spPr>
          <a:xfrm>
            <a:off x="9407461" y="19051"/>
            <a:ext cx="1514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2020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C85062C-FBBA-993F-CE6F-AD90DA8611B7}"/>
              </a:ext>
            </a:extLst>
          </p:cNvPr>
          <p:cNvSpPr txBox="1"/>
          <p:nvPr/>
        </p:nvSpPr>
        <p:spPr>
          <a:xfrm>
            <a:off x="5245036" y="3171827"/>
            <a:ext cx="1514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2021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41415A7-22D7-5788-5B85-9BAB0A81696D}"/>
              </a:ext>
            </a:extLst>
          </p:cNvPr>
          <p:cNvSpPr txBox="1"/>
          <p:nvPr/>
        </p:nvSpPr>
        <p:spPr>
          <a:xfrm>
            <a:off x="8210551" y="3834001"/>
            <a:ext cx="39679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Hipótesis 2:  </a:t>
            </a:r>
          </a:p>
          <a:p>
            <a:r>
              <a:rPr lang="es-ES" dirty="0"/>
              <a:t>Tres provincias que destacan en consumo: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Andalucía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Castilla León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Cantabria</a:t>
            </a:r>
          </a:p>
          <a:p>
            <a:r>
              <a:rPr lang="es-ES" dirty="0"/>
              <a:t>Se mantiene en el tiempo</a:t>
            </a:r>
          </a:p>
          <a:p>
            <a:endParaRPr lang="es-ES" dirty="0"/>
          </a:p>
          <a:p>
            <a:r>
              <a:rPr lang="es-ES" dirty="0"/>
              <a:t>                 Mercados objetivos</a:t>
            </a:r>
          </a:p>
        </p:txBody>
      </p:sp>
    </p:spTree>
    <p:extLst>
      <p:ext uri="{BB962C8B-B14F-4D97-AF65-F5344CB8AC3E}">
        <p14:creationId xmlns:p14="http://schemas.microsoft.com/office/powerpoint/2010/main" val="2410040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81F6E7E-2E1F-C3C8-3EFE-9BBFA99F34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es-ES" smtClean="0"/>
              <a:t>6</a:t>
            </a:fld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0C3E752-7E5F-78D9-EDD8-916B0957CDF4}"/>
              </a:ext>
            </a:extLst>
          </p:cNvPr>
          <p:cNvSpPr txBox="1"/>
          <p:nvPr/>
        </p:nvSpPr>
        <p:spPr>
          <a:xfrm>
            <a:off x="1603533" y="5471130"/>
            <a:ext cx="39679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Hipótesis 3:  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Vive en poblaciones intermedias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10000 a 100000 habitantes</a:t>
            </a:r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AC22374-A158-630E-08B8-2C88084F5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6" y="693318"/>
            <a:ext cx="5886450" cy="481012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D3A0BA2-9C25-37F1-F740-758A1CBD59C5}"/>
              </a:ext>
            </a:extLst>
          </p:cNvPr>
          <p:cNvSpPr txBox="1"/>
          <p:nvPr/>
        </p:nvSpPr>
        <p:spPr>
          <a:xfrm>
            <a:off x="7186379" y="5317190"/>
            <a:ext cx="39679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Hipótesis 3:  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Clase social media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Clase social media-baja</a:t>
            </a:r>
          </a:p>
          <a:p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6B2224B-C99A-5142-0721-B64A4CC92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93318"/>
            <a:ext cx="5916149" cy="4500000"/>
          </a:xfrm>
          <a:prstGeom prst="rect">
            <a:avLst/>
          </a:prstGeom>
        </p:spPr>
      </p:pic>
      <p:sp>
        <p:nvSpPr>
          <p:cNvPr id="15" name="Título 2">
            <a:extLst>
              <a:ext uri="{FF2B5EF4-FFF2-40B4-BE49-F238E27FC236}">
                <a16:creationId xmlns:a16="http://schemas.microsoft.com/office/drawing/2014/main" id="{72FE8E9A-B339-5674-490F-39A028177B0D}"/>
              </a:ext>
            </a:extLst>
          </p:cNvPr>
          <p:cNvSpPr txBox="1">
            <a:spLocks/>
          </p:cNvSpPr>
          <p:nvPr/>
        </p:nvSpPr>
        <p:spPr>
          <a:xfrm>
            <a:off x="3243135" y="82144"/>
            <a:ext cx="10021824" cy="12527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es-ES" sz="2800" dirty="0">
                <a:solidFill>
                  <a:schemeClr val="bg2">
                    <a:lumMod val="25000"/>
                  </a:schemeClr>
                </a:solidFill>
              </a:rPr>
              <a:t>Perfil del comprador        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datos 2021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92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81F6E7E-2E1F-C3C8-3EFE-9BBFA99F34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es-ES" smtClean="0"/>
              <a:t>7</a:t>
            </a:fld>
            <a:endParaRPr lang="es-E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0E500E3-D827-8786-3525-DD69E8508A88}"/>
              </a:ext>
            </a:extLst>
          </p:cNvPr>
          <p:cNvSpPr txBox="1"/>
          <p:nvPr/>
        </p:nvSpPr>
        <p:spPr>
          <a:xfrm>
            <a:off x="1272007" y="4931439"/>
            <a:ext cx="3967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Hipótesis 3:  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Edad: 35 a 49 años </a:t>
            </a:r>
          </a:p>
          <a:p>
            <a:endParaRPr lang="es-ES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3FE51255-64F6-1E2D-562A-3B5B89CD4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53" y="215412"/>
            <a:ext cx="5670030" cy="4572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15DB871-95A7-36D3-E876-7396FC7B1F17}"/>
              </a:ext>
            </a:extLst>
          </p:cNvPr>
          <p:cNvSpPr txBox="1"/>
          <p:nvPr/>
        </p:nvSpPr>
        <p:spPr>
          <a:xfrm>
            <a:off x="7153196" y="5215061"/>
            <a:ext cx="3967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Hipótesis 3:  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Parejas con hijos de mediana edad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 Retirados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0059177-FA1D-B3A0-7C1D-555608F84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504" y="215412"/>
            <a:ext cx="5532443" cy="4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99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81F6E7E-2E1F-C3C8-3EFE-9BBFA99F34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es-ES" smtClean="0"/>
              <a:t>8</a:t>
            </a:fld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6DCD391-307A-5F97-651E-E3ED4D04DF54}"/>
              </a:ext>
            </a:extLst>
          </p:cNvPr>
          <p:cNvSpPr txBox="1"/>
          <p:nvPr/>
        </p:nvSpPr>
        <p:spPr>
          <a:xfrm>
            <a:off x="811522" y="5384709"/>
            <a:ext cx="3967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Hipótesis 3:  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Eliminar hogares numerosos </a:t>
            </a:r>
          </a:p>
          <a:p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2BBCCF9-6EED-09BD-1CA6-F5786D6AC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1167"/>
            <a:ext cx="5867400" cy="460057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3DBD7A1-4CE5-EE0A-CE75-1E3248911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531463"/>
            <a:ext cx="5838825" cy="440055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7A193B5-6B2E-AEE9-B4AF-27103925B673}"/>
              </a:ext>
            </a:extLst>
          </p:cNvPr>
          <p:cNvSpPr txBox="1"/>
          <p:nvPr/>
        </p:nvSpPr>
        <p:spPr>
          <a:xfrm>
            <a:off x="7257886" y="5096471"/>
            <a:ext cx="3967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Hipótesis 3:  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Hogares sin niños</a:t>
            </a:r>
          </a:p>
        </p:txBody>
      </p:sp>
    </p:spTree>
    <p:extLst>
      <p:ext uri="{BB962C8B-B14F-4D97-AF65-F5344CB8AC3E}">
        <p14:creationId xmlns:p14="http://schemas.microsoft.com/office/powerpoint/2010/main" val="92769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81F6E7E-2E1F-C3C8-3EFE-9BBFA99F34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es-ES" smtClean="0"/>
              <a:t>9</a:t>
            </a:fld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0C3E752-7E5F-78D9-EDD8-916B0957CDF4}"/>
              </a:ext>
            </a:extLst>
          </p:cNvPr>
          <p:cNvSpPr txBox="1"/>
          <p:nvPr/>
        </p:nvSpPr>
        <p:spPr>
          <a:xfrm>
            <a:off x="8050016" y="1912399"/>
            <a:ext cx="39679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Hipótesis 3:  </a:t>
            </a:r>
          </a:p>
          <a:p>
            <a:r>
              <a:rPr lang="es-ES" dirty="0"/>
              <a:t>Canales principales: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Supermercados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Grandes almacenes</a:t>
            </a:r>
          </a:p>
          <a:p>
            <a:endParaRPr lang="es-ES" dirty="0"/>
          </a:p>
          <a:p>
            <a:r>
              <a:rPr lang="es-ES" dirty="0"/>
              <a:t>Destacable: mucho producto en tiendas </a:t>
            </a:r>
            <a:r>
              <a:rPr lang="es-ES" dirty="0" err="1"/>
              <a:t>discount</a:t>
            </a:r>
            <a:r>
              <a:rPr lang="es-ES" dirty="0"/>
              <a:t>-&gt; analizar la causa</a:t>
            </a:r>
          </a:p>
          <a:p>
            <a:endParaRPr lang="es-ES" dirty="0"/>
          </a:p>
          <a:p>
            <a:r>
              <a:rPr lang="es-ES" dirty="0"/>
              <a:t>                 Mercados objetivos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F7D5FD8-94E8-80AF-8933-9A94229D9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" y="0"/>
            <a:ext cx="65151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2041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924190_TF67061901_Win32" id="{E7D0C04D-82CD-42D9-8E9D-3987317C8B8E}" vid="{53BC3342-E162-4A4D-A729-5CFF73A4B5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{B061AA34-9325-4052-BE06-405F9571E9F5}tf67061901_win32</Template>
  <TotalTime>487</TotalTime>
  <Words>453</Words>
  <Application>Microsoft Office PowerPoint</Application>
  <PresentationFormat>Panorámica</PresentationFormat>
  <Paragraphs>116</Paragraphs>
  <Slides>14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Daytona Condensed Light</vt:lpstr>
      <vt:lpstr>Posterama</vt:lpstr>
      <vt:lpstr>Tema de Office</vt:lpstr>
      <vt:lpstr>EXPLORATORIO DE DATOS</vt:lpstr>
      <vt:lpstr>Introducción</vt:lpstr>
      <vt:lpstr>Objetivos principales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CONCLUSIONES  nacional</vt:lpstr>
      <vt:lpstr>Presentación de PowerPoint</vt:lpstr>
      <vt:lpstr>Presentación de PowerPoint</vt:lpstr>
      <vt:lpstr>CONCLUSIONES  euskadi</vt:lpstr>
      <vt:lpstr>Gracias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EXPLORATORIO DE DATOS</dc:title>
  <dc:creator>adelaida suarez</dc:creator>
  <cp:lastModifiedBy>adelaida suarez</cp:lastModifiedBy>
  <cp:revision>2</cp:revision>
  <dcterms:created xsi:type="dcterms:W3CDTF">2023-04-15T14:16:11Z</dcterms:created>
  <dcterms:modified xsi:type="dcterms:W3CDTF">2023-04-16T16:13:43Z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