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22"/>
  </p:notesMasterIdLst>
  <p:sldIdLst>
    <p:sldId id="256" r:id="rId2"/>
    <p:sldId id="257" r:id="rId3"/>
    <p:sldId id="273" r:id="rId4"/>
    <p:sldId id="272" r:id="rId5"/>
    <p:sldId id="259" r:id="rId6"/>
    <p:sldId id="276" r:id="rId7"/>
    <p:sldId id="281" r:id="rId8"/>
    <p:sldId id="260" r:id="rId9"/>
    <p:sldId id="279" r:id="rId10"/>
    <p:sldId id="280" r:id="rId11"/>
    <p:sldId id="275" r:id="rId12"/>
    <p:sldId id="274" r:id="rId13"/>
    <p:sldId id="270" r:id="rId14"/>
    <p:sldId id="268" r:id="rId15"/>
    <p:sldId id="269" r:id="rId16"/>
    <p:sldId id="262" r:id="rId17"/>
    <p:sldId id="263" r:id="rId18"/>
    <p:sldId id="264"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588C7-39C0-4112-8400-F0E717AF3B50}" v="904" dt="2022-08-17T21:45:48.290"/>
    <p1510:client id="{967E742D-D799-4FF5-86F6-7572BC18BDA1}" v="226" dt="2022-08-18T09:49:50.489"/>
    <p1510:client id="{9E959D2C-3401-4051-A72E-E35F093C9BBB}" v="16" dt="2022-08-18T08:13:54.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97"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3520F-DE30-46C7-A959-4CEAA769C2BE}" type="datetimeFigureOut">
              <a:rPr lang="en-GB" smtClean="0"/>
              <a:t>18/08/2022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0F3E6-25B6-40D2-BAED-F498D357E8D6}" type="slidenum">
              <a:rPr lang="en-GB" smtClean="0"/>
              <a:t>‹#›</a:t>
            </a:fld>
            <a:endParaRPr lang="en-GB"/>
          </a:p>
        </p:txBody>
      </p:sp>
    </p:spTree>
    <p:extLst>
      <p:ext uri="{BB962C8B-B14F-4D97-AF65-F5344CB8AC3E}">
        <p14:creationId xmlns:p14="http://schemas.microsoft.com/office/powerpoint/2010/main" val="222965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group is working in partnership with a charity organisation who wishes to assess the impact of gender on educational outcomes. The organisation is working to improve access and opportunities for females in the UK. In particular, they are looking to increase the number of females entering the technology industry, which has previously been male dominated.</a:t>
            </a:r>
          </a:p>
          <a:p>
            <a:endParaRPr lang="en-GB" dirty="0"/>
          </a:p>
        </p:txBody>
      </p:sp>
      <p:sp>
        <p:nvSpPr>
          <p:cNvPr id="4" name="Slide Number Placeholder 3"/>
          <p:cNvSpPr>
            <a:spLocks noGrp="1"/>
          </p:cNvSpPr>
          <p:nvPr>
            <p:ph type="sldNum" sz="quarter" idx="5"/>
          </p:nvPr>
        </p:nvSpPr>
        <p:spPr/>
        <p:txBody>
          <a:bodyPr/>
          <a:lstStyle/>
          <a:p>
            <a:fld id="{3530F3E6-25B6-40D2-BAED-F498D357E8D6}" type="slidenum">
              <a:rPr lang="en-GB" smtClean="0"/>
              <a:t>2</a:t>
            </a:fld>
            <a:endParaRPr lang="en-GB"/>
          </a:p>
        </p:txBody>
      </p:sp>
    </p:spTree>
    <p:extLst>
      <p:ext uri="{BB962C8B-B14F-4D97-AF65-F5344CB8AC3E}">
        <p14:creationId xmlns:p14="http://schemas.microsoft.com/office/powerpoint/2010/main" val="3350490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explore not just England</a:t>
            </a:r>
          </a:p>
          <a:p>
            <a:r>
              <a:rPr lang="en-US" dirty="0">
                <a:ea typeface="Calibri"/>
                <a:cs typeface="Calibri"/>
              </a:rPr>
              <a:t>- also ensure have a good spread over the </a:t>
            </a:r>
            <a:r>
              <a:rPr lang="en-US" dirty="0" err="1">
                <a:ea typeface="Calibri"/>
                <a:cs typeface="Calibri"/>
              </a:rPr>
              <a:t>uk</a:t>
            </a:r>
            <a:r>
              <a:rPr lang="en-US" dirty="0">
                <a:ea typeface="Calibri"/>
                <a:cs typeface="Calibri"/>
              </a:rPr>
              <a:t>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530F3E6-25B6-40D2-BAED-F498D357E8D6}" type="slidenum">
              <a:rPr lang="en-GB" smtClean="0"/>
              <a:t>20</a:t>
            </a:fld>
            <a:endParaRPr lang="en-GB"/>
          </a:p>
        </p:txBody>
      </p:sp>
    </p:spTree>
    <p:extLst>
      <p:ext uri="{BB962C8B-B14F-4D97-AF65-F5344CB8AC3E}">
        <p14:creationId xmlns:p14="http://schemas.microsoft.com/office/powerpoint/2010/main" val="94791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API: </a:t>
            </a:r>
          </a:p>
          <a:p>
            <a:r>
              <a:rPr lang="en-US" dirty="0">
                <a:ea typeface="Calibri"/>
                <a:cs typeface="Calibri"/>
              </a:rPr>
              <a:t>- no detailed documentation on the universities in the database </a:t>
            </a:r>
          </a:p>
          <a:p>
            <a:r>
              <a:rPr lang="en-US" dirty="0">
                <a:ea typeface="Calibri"/>
                <a:cs typeface="Calibri"/>
              </a:rPr>
              <a:t>- so we had to create methods to test against a list of universities to see which brought back valid results </a:t>
            </a:r>
          </a:p>
          <a:p>
            <a:r>
              <a:rPr lang="en-US" dirty="0">
                <a:ea typeface="Calibri"/>
                <a:cs typeface="Calibri"/>
              </a:rPr>
              <a:t>- similarly for degrees </a:t>
            </a:r>
          </a:p>
          <a:p>
            <a:endParaRPr lang="en-US" dirty="0">
              <a:ea typeface="Calibri"/>
              <a:cs typeface="Calibri"/>
            </a:endParaRPr>
          </a:p>
          <a:p>
            <a:r>
              <a:rPr lang="en-US" dirty="0">
                <a:ea typeface="Calibri"/>
                <a:cs typeface="Calibri"/>
              </a:rPr>
              <a:t>- this caused an unfortunate restriction on the degrees and universities </a:t>
            </a:r>
            <a:r>
              <a:rPr lang="en-US" dirty="0" err="1">
                <a:ea typeface="Calibri"/>
                <a:cs typeface="Calibri"/>
              </a:rPr>
              <a:t>analysed</a:t>
            </a:r>
            <a:r>
              <a:rPr lang="en-US" dirty="0">
                <a:ea typeface="Calibri"/>
                <a:cs typeface="Calibri"/>
              </a:rPr>
              <a:t>, and is not the most representative </a:t>
            </a:r>
          </a:p>
          <a:p>
            <a:endParaRPr lang="en-US" dirty="0">
              <a:ea typeface="Calibri"/>
              <a:cs typeface="Calibri"/>
            </a:endParaRPr>
          </a:p>
          <a:p>
            <a:r>
              <a:rPr lang="en-US" dirty="0">
                <a:ea typeface="Calibri"/>
                <a:cs typeface="Calibri"/>
              </a:rPr>
              <a:t>- additionally, we had to perform data cleansing </a:t>
            </a:r>
          </a:p>
          <a:p>
            <a:r>
              <a:rPr lang="en-US" dirty="0">
                <a:ea typeface="Calibri"/>
                <a:cs typeface="Calibri"/>
              </a:rPr>
              <a:t>- some of the successful unis or degrees still brought back 'none' as the result for the data we required, so we performed data cleansing using pandas and manually created methods </a:t>
            </a:r>
          </a:p>
        </p:txBody>
      </p:sp>
      <p:sp>
        <p:nvSpPr>
          <p:cNvPr id="4" name="Slide Number Placeholder 3"/>
          <p:cNvSpPr>
            <a:spLocks noGrp="1"/>
          </p:cNvSpPr>
          <p:nvPr>
            <p:ph type="sldNum" sz="quarter" idx="5"/>
          </p:nvPr>
        </p:nvSpPr>
        <p:spPr/>
        <p:txBody>
          <a:bodyPr/>
          <a:lstStyle/>
          <a:p>
            <a:fld id="{3530F3E6-25B6-40D2-BAED-F498D357E8D6}" type="slidenum">
              <a:rPr lang="en-GB" smtClean="0"/>
              <a:t>6</a:t>
            </a:fld>
            <a:endParaRPr lang="en-GB"/>
          </a:p>
        </p:txBody>
      </p:sp>
    </p:spTree>
    <p:extLst>
      <p:ext uri="{BB962C8B-B14F-4D97-AF65-F5344CB8AC3E}">
        <p14:creationId xmlns:p14="http://schemas.microsoft.com/office/powerpoint/2010/main" val="84854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percentage of female students as a percentage of all students was 55.18% in 2014/5. The percentage of female students as a percentage of all students was 56.28% in 2020/1. This is only an increase of 1.06% in 7 years.</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percentage change in the number of female students from 2014/5 to 2020/1 is +34.16%.</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Common Aggregation Category</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first year enrolments at Higher Education providers in 2020/1, the highest number of female students enrolled on courses assigned to the CAH subject ‘17- Business and management’, closely followed by ’02- Subjects allied to medicine’. The most popular subject area for male students that year was also ‘17- Business and management’, but there is then a considerable drop in numbers to the second most popular subject, ’10 - Engineering and technology’. The least popular subjects for female students were ’23 – Combined and general studies’, ’26 - Geography, earth and environmental studies (social sciences) and ’05 – Veterinary sciences’.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science-related subjects, more male students are enrolled on courses in subject areas ‘’10 - Engineering and technology’ and ’11 – Computing’, however, female enrolments are considerably higher in ’02- Subjects allied to medicine’ and higher than males for courses in ’01 – Medicine and dentistry’.</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 similar pattern can be seen in the subject enrolment for part-time students.</a:t>
            </a:r>
          </a:p>
          <a:p>
            <a:endParaRPr lang="en-GB" dirty="0"/>
          </a:p>
        </p:txBody>
      </p:sp>
      <p:sp>
        <p:nvSpPr>
          <p:cNvPr id="4" name="Slide Number Placeholder 3"/>
          <p:cNvSpPr>
            <a:spLocks noGrp="1"/>
          </p:cNvSpPr>
          <p:nvPr>
            <p:ph type="sldNum" sz="quarter" idx="5"/>
          </p:nvPr>
        </p:nvSpPr>
        <p:spPr/>
        <p:txBody>
          <a:bodyPr/>
          <a:lstStyle/>
          <a:p>
            <a:fld id="{3530F3E6-25B6-40D2-BAED-F498D357E8D6}" type="slidenum">
              <a:rPr lang="en-GB" smtClean="0"/>
              <a:t>8</a:t>
            </a:fld>
            <a:endParaRPr lang="en-GB"/>
          </a:p>
        </p:txBody>
      </p:sp>
    </p:spTree>
    <p:extLst>
      <p:ext uri="{BB962C8B-B14F-4D97-AF65-F5344CB8AC3E}">
        <p14:creationId xmlns:p14="http://schemas.microsoft.com/office/powerpoint/2010/main" val="210253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59935 female undergraduate graduates were in full-time employment 6 months after completing their courses. This is in comparison to 42040 males going into full-time employment. A higher number of females than males were also in employment or further study,  full-time further study and part-time further study. </a:t>
            </a:r>
          </a:p>
          <a:p>
            <a:endParaRPr lang="en-GB" dirty="0"/>
          </a:p>
        </p:txBody>
      </p:sp>
      <p:sp>
        <p:nvSpPr>
          <p:cNvPr id="4" name="Slide Number Placeholder 3"/>
          <p:cNvSpPr>
            <a:spLocks noGrp="1"/>
          </p:cNvSpPr>
          <p:nvPr>
            <p:ph type="sldNum" sz="quarter" idx="5"/>
          </p:nvPr>
        </p:nvSpPr>
        <p:spPr/>
        <p:txBody>
          <a:bodyPr/>
          <a:lstStyle/>
          <a:p>
            <a:fld id="{3530F3E6-25B6-40D2-BAED-F498D357E8D6}" type="slidenum">
              <a:rPr lang="en-GB" smtClean="0"/>
              <a:t>9</a:t>
            </a:fld>
            <a:endParaRPr lang="en-GB"/>
          </a:p>
        </p:txBody>
      </p:sp>
    </p:spTree>
    <p:extLst>
      <p:ext uri="{BB962C8B-B14F-4D97-AF65-F5344CB8AC3E}">
        <p14:creationId xmlns:p14="http://schemas.microsoft.com/office/powerpoint/2010/main" val="274361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have not been any significant changes in the salaries female graduates are earning from 2017/8 to 2019/0. There have been increases in the number of females earning the salary bands of £15,000 - £17,999 and £21,000 - £23,999.</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salary bands of £24,000 - £26,999 upwards, numbers have either remained consistent, or there has been a decrease in the number of female graduates earning higher salaries (such as ,</a:t>
            </a:r>
            <a:r>
              <a:rPr lang="en-GB"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£51,000+, £45,000 - £47,999 and £36,000 - £38,999).</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GB" dirty="0"/>
          </a:p>
        </p:txBody>
      </p:sp>
      <p:sp>
        <p:nvSpPr>
          <p:cNvPr id="4" name="Slide Number Placeholder 3"/>
          <p:cNvSpPr>
            <a:spLocks noGrp="1"/>
          </p:cNvSpPr>
          <p:nvPr>
            <p:ph type="sldNum" sz="quarter" idx="5"/>
          </p:nvPr>
        </p:nvSpPr>
        <p:spPr/>
        <p:txBody>
          <a:bodyPr/>
          <a:lstStyle/>
          <a:p>
            <a:fld id="{3530F3E6-25B6-40D2-BAED-F498D357E8D6}" type="slidenum">
              <a:rPr lang="en-GB" smtClean="0"/>
              <a:t>10</a:t>
            </a:fld>
            <a:endParaRPr lang="en-GB"/>
          </a:p>
        </p:txBody>
      </p:sp>
    </p:spTree>
    <p:extLst>
      <p:ext uri="{BB962C8B-B14F-4D97-AF65-F5344CB8AC3E}">
        <p14:creationId xmlns:p14="http://schemas.microsoft.com/office/powerpoint/2010/main" val="259512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sz="1800" dirty="0">
              <a:effectLst/>
              <a:latin typeface="Calibri" panose="020F0502020204030204" pitchFamily="34" charset="0"/>
              <a:ea typeface="Calibri" panose="020F0502020204030204" pitchFamily="34" charset="0"/>
              <a:cs typeface="Calibri"/>
            </a:endParaRPr>
          </a:p>
          <a:p>
            <a:endParaRPr lang="en-GB" dirty="0"/>
          </a:p>
        </p:txBody>
      </p:sp>
      <p:sp>
        <p:nvSpPr>
          <p:cNvPr id="4" name="Slide Number Placeholder 3"/>
          <p:cNvSpPr>
            <a:spLocks noGrp="1"/>
          </p:cNvSpPr>
          <p:nvPr>
            <p:ph type="sldNum" sz="quarter" idx="5"/>
          </p:nvPr>
        </p:nvSpPr>
        <p:spPr/>
        <p:txBody>
          <a:bodyPr/>
          <a:lstStyle/>
          <a:p>
            <a:fld id="{3530F3E6-25B6-40D2-BAED-F498D357E8D6}" type="slidenum">
              <a:rPr lang="en-GB" smtClean="0"/>
              <a:t>12</a:t>
            </a:fld>
            <a:endParaRPr lang="en-GB"/>
          </a:p>
        </p:txBody>
      </p:sp>
    </p:spTree>
    <p:extLst>
      <p:ext uri="{BB962C8B-B14F-4D97-AF65-F5344CB8AC3E}">
        <p14:creationId xmlns:p14="http://schemas.microsoft.com/office/powerpoint/2010/main" val="365038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000"/>
              </a:spcBef>
              <a:buFont typeface="'Wingdings 3',Sans-Serif"/>
              <a:buChar char="•"/>
            </a:pPr>
            <a:r>
              <a:rPr lang="en-US" dirty="0"/>
              <a:t>Is there an increase in the number of females studying computer science-based subjects and in females entering the technology industry?</a:t>
            </a:r>
          </a:p>
          <a:p>
            <a:pPr lvl="2">
              <a:spcBef>
                <a:spcPts val="1000"/>
              </a:spcBef>
              <a:buFont typeface="'Wingdings 3',Sans-Serif"/>
              <a:buChar char="•"/>
            </a:pPr>
            <a:r>
              <a:rPr lang="en-GB" dirty="0"/>
              <a:t>Fewer female students studying subjects in the subject areas of ‘Engineering and technology’ and ’Computing’. </a:t>
            </a:r>
            <a:endParaRPr lang="en-US" dirty="0"/>
          </a:p>
          <a:p>
            <a:pPr lvl="2">
              <a:spcBef>
                <a:spcPts val="1000"/>
              </a:spcBef>
              <a:buFont typeface="'Wingdings 3',Sans-Serif"/>
              <a:buChar char="•"/>
            </a:pPr>
            <a:r>
              <a:rPr lang="en-GB" dirty="0"/>
              <a:t>Female enrolments are considerably higher in ’Subjects allied to medicine’ and higher than males for courses in ’Medicine and dentistry’ 12  </a:t>
            </a:r>
            <a:endParaRPr lang="en-US" dirty="0"/>
          </a:p>
          <a:p>
            <a:pPr lvl="2">
              <a:spcBef>
                <a:spcPts val="1000"/>
              </a:spcBef>
              <a:buFont typeface="'Wingdings 3',Sans-Serif"/>
              <a:buChar char="•"/>
            </a:pPr>
            <a:r>
              <a:rPr lang="en-GB" dirty="0"/>
              <a:t>APIs - over a 4-year period, mathematics and computer science had more males than females. </a:t>
            </a:r>
            <a:endParaRPr lang="en-US" dirty="0"/>
          </a:p>
          <a:p>
            <a:pPr lvl="2">
              <a:spcBef>
                <a:spcPts val="1000"/>
              </a:spcBef>
              <a:buFont typeface="'Wingdings 3',Sans-Serif"/>
              <a:buChar char="•"/>
            </a:pPr>
            <a:r>
              <a:rPr lang="en-GB" dirty="0"/>
              <a:t>Steady increase for computer science - 1:1 ratio reached within 288 years at the current growth rate.</a:t>
            </a:r>
            <a:endParaRPr lang="en-US" dirty="0"/>
          </a:p>
          <a:p>
            <a:pPr>
              <a:spcBef>
                <a:spcPts val="1000"/>
              </a:spcBef>
              <a:buFont typeface="'Wingdings 3',Sans-Serif"/>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530F3E6-25B6-40D2-BAED-F498D357E8D6}" type="slidenum">
              <a:rPr lang="en-GB" smtClean="0"/>
              <a:t>17</a:t>
            </a:fld>
            <a:endParaRPr lang="en-GB"/>
          </a:p>
        </p:txBody>
      </p:sp>
    </p:spTree>
    <p:extLst>
      <p:ext uri="{BB962C8B-B14F-4D97-AF65-F5344CB8AC3E}">
        <p14:creationId xmlns:p14="http://schemas.microsoft.com/office/powerpoint/2010/main" val="368402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not enough data </a:t>
            </a:r>
          </a:p>
          <a:p>
            <a:r>
              <a:rPr lang="en-US" dirty="0">
                <a:ea typeface="Calibri"/>
                <a:cs typeface="Calibri"/>
              </a:rPr>
              <a:t>- top 10 providers between </a:t>
            </a:r>
            <a:r>
              <a:rPr lang="en-US" dirty="0" err="1">
                <a:ea typeface="Calibri"/>
                <a:cs typeface="Calibri"/>
              </a:rPr>
              <a:t>manchester</a:t>
            </a:r>
            <a:r>
              <a:rPr lang="en-US" dirty="0">
                <a:ea typeface="Calibri"/>
                <a:cs typeface="Calibri"/>
              </a:rPr>
              <a:t> &amp; </a:t>
            </a:r>
            <a:r>
              <a:rPr lang="en-US" dirty="0" err="1">
                <a:ea typeface="Calibri"/>
                <a:cs typeface="Calibri"/>
              </a:rPr>
              <a:t>london</a:t>
            </a:r>
            <a:r>
              <a:rPr lang="en-US" dirty="0">
                <a:ea typeface="Calibri"/>
                <a:cs typeface="Calibri"/>
              </a:rPr>
              <a:t> </a:t>
            </a:r>
          </a:p>
          <a:p>
            <a:r>
              <a:rPr lang="en-US" dirty="0">
                <a:ea typeface="Calibri"/>
                <a:cs typeface="Calibri"/>
              </a:rPr>
              <a:t>- API data shows not a good coverage </a:t>
            </a:r>
          </a:p>
        </p:txBody>
      </p:sp>
      <p:sp>
        <p:nvSpPr>
          <p:cNvPr id="4" name="Slide Number Placeholder 3"/>
          <p:cNvSpPr>
            <a:spLocks noGrp="1"/>
          </p:cNvSpPr>
          <p:nvPr>
            <p:ph type="sldNum" sz="quarter" idx="5"/>
          </p:nvPr>
        </p:nvSpPr>
        <p:spPr/>
        <p:txBody>
          <a:bodyPr/>
          <a:lstStyle/>
          <a:p>
            <a:fld id="{3530F3E6-25B6-40D2-BAED-F498D357E8D6}" type="slidenum">
              <a:rPr lang="en-GB" smtClean="0"/>
              <a:t>18</a:t>
            </a:fld>
            <a:endParaRPr lang="en-GB"/>
          </a:p>
        </p:txBody>
      </p:sp>
    </p:spTree>
    <p:extLst>
      <p:ext uri="{BB962C8B-B14F-4D97-AF65-F5344CB8AC3E}">
        <p14:creationId xmlns:p14="http://schemas.microsoft.com/office/powerpoint/2010/main" val="182888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r>
              <a:rPr lang="en-GB" dirty="0"/>
              <a:t>Target promotion of computing and science-based subjects to secondary level pupils </a:t>
            </a:r>
            <a:endParaRPr lang="en-US" dirty="0"/>
          </a:p>
          <a:p>
            <a:pPr marL="285750" indent="-285750">
              <a:spcBef>
                <a:spcPts val="1000"/>
              </a:spcBef>
              <a:buFont typeface="Arial"/>
              <a:buChar char="•"/>
            </a:pPr>
            <a:r>
              <a:rPr lang="en-GB" dirty="0"/>
              <a:t>Increase support and initiatives to encourage female pupils to apply for science-based programmes, working with companies to promote work experience and to drive sponsored places on degrees.</a:t>
            </a:r>
            <a:endParaRPr lang="en-US" dirty="0"/>
          </a:p>
          <a:p>
            <a:pPr marL="285750" indent="-285750">
              <a:spcBef>
                <a:spcPts val="1000"/>
              </a:spcBef>
              <a:buFont typeface="Arial"/>
              <a:buChar char="•"/>
            </a:pPr>
            <a:r>
              <a:rPr lang="en-GB" dirty="0"/>
              <a:t>Encourage and support female graduates to apply for jobs in the technology sector and for roles with higher salaries. </a:t>
            </a:r>
            <a:endParaRPr lang="en-US" dirty="0"/>
          </a:p>
          <a:p>
            <a:pPr marL="285750" indent="-285750">
              <a:spcBef>
                <a:spcPts val="1000"/>
              </a:spcBef>
              <a:buFont typeface="Arial"/>
              <a:buChar char="•"/>
            </a:pPr>
            <a:r>
              <a:rPr lang="en-GB" dirty="0"/>
              <a:t>Work with companies to identify and create opportunities for females to enter the technology sector. </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530F3E6-25B6-40D2-BAED-F498D357E8D6}" type="slidenum">
              <a:rPr lang="en-GB" smtClean="0"/>
              <a:t>19</a:t>
            </a:fld>
            <a:endParaRPr lang="en-GB"/>
          </a:p>
        </p:txBody>
      </p:sp>
    </p:spTree>
    <p:extLst>
      <p:ext uri="{BB962C8B-B14F-4D97-AF65-F5344CB8AC3E}">
        <p14:creationId xmlns:p14="http://schemas.microsoft.com/office/powerpoint/2010/main" val="211697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354145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C1CA4-7D03-44F8-AA8B-E7FFA1D63BC3}" type="datetimeFigureOut">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39876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204262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331558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379266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7C1CA4-7D03-44F8-AA8B-E7FFA1D63BC3}" type="datetimeFigureOut">
              <a:rPr lang="en-GB" smtClean="0"/>
              <a:t>18/08/2022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36670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7C1CA4-7D03-44F8-AA8B-E7FFA1D63BC3}" type="datetimeFigureOut">
              <a:rPr lang="en-GB" smtClean="0"/>
              <a:t>18/08/2022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2104329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15132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372653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212993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C1CA4-7D03-44F8-AA8B-E7FFA1D63BC3}" type="datetimeFigureOut">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94977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C1CA4-7D03-44F8-AA8B-E7FFA1D63BC3}" type="datetimeFigureOut">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5472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C1CA4-7D03-44F8-AA8B-E7FFA1D63BC3}" type="datetimeFigureOut">
              <a:rPr lang="en-GB" smtClean="0"/>
              <a:t>18/08/2022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408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C1CA4-7D03-44F8-AA8B-E7FFA1D63BC3}" type="datetimeFigureOut">
              <a:rPr lang="en-GB" smtClean="0"/>
              <a:t>18/08/2022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81021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C1CA4-7D03-44F8-AA8B-E7FFA1D63BC3}" type="datetimeFigureOut">
              <a:rPr lang="en-GB" smtClean="0"/>
              <a:t>18/08/2022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239448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C1CA4-7D03-44F8-AA8B-E7FFA1D63BC3}" type="datetimeFigureOut">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425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C1CA4-7D03-44F8-AA8B-E7FFA1D63BC3}" type="datetimeFigureOut">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35ACC-0A77-4E7A-A6AE-799FFFAE8BAB}" type="slidenum">
              <a:rPr lang="en-GB" smtClean="0"/>
              <a:t>‹#›</a:t>
            </a:fld>
            <a:endParaRPr lang="en-GB"/>
          </a:p>
        </p:txBody>
      </p:sp>
    </p:spTree>
    <p:extLst>
      <p:ext uri="{BB962C8B-B14F-4D97-AF65-F5344CB8AC3E}">
        <p14:creationId xmlns:p14="http://schemas.microsoft.com/office/powerpoint/2010/main" val="195497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A7C1CA4-7D03-44F8-AA8B-E7FFA1D63BC3}" type="datetimeFigureOut">
              <a:rPr lang="en-GB" smtClean="0"/>
              <a:t>18/08/2022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3635ACC-0A77-4E7A-A6AE-799FFFAE8BAB}" type="slidenum">
              <a:rPr lang="en-GB" smtClean="0"/>
              <a:t>‹#›</a:t>
            </a:fld>
            <a:endParaRPr lang="en-GB"/>
          </a:p>
        </p:txBody>
      </p:sp>
    </p:spTree>
    <p:extLst>
      <p:ext uri="{BB962C8B-B14F-4D97-AF65-F5344CB8AC3E}">
        <p14:creationId xmlns:p14="http://schemas.microsoft.com/office/powerpoint/2010/main" val="115538279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hyperlink" Target="https://www.hesa.ac.uk/data-and-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5.tmp"/><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6289-3920-DDF4-1E0D-901BC59C94DE}"/>
              </a:ext>
            </a:extLst>
          </p:cNvPr>
          <p:cNvSpPr>
            <a:spLocks noGrp="1"/>
          </p:cNvSpPr>
          <p:nvPr>
            <p:ph type="ctrTitle"/>
          </p:nvPr>
        </p:nvSpPr>
        <p:spPr/>
        <p:txBody>
          <a:bodyPr/>
          <a:lstStyle/>
          <a:p>
            <a:r>
              <a:rPr lang="en-GB" dirty="0"/>
              <a:t>Impact of Gender on Educational Outcomes at Secondary and Higher Education level in the UK</a:t>
            </a:r>
          </a:p>
        </p:txBody>
      </p:sp>
      <p:sp>
        <p:nvSpPr>
          <p:cNvPr id="3" name="Subtitle 2">
            <a:extLst>
              <a:ext uri="{FF2B5EF4-FFF2-40B4-BE49-F238E27FC236}">
                <a16:creationId xmlns:a16="http://schemas.microsoft.com/office/drawing/2014/main" id="{B0272D40-1F9B-0942-A123-2123C0A1475B}"/>
              </a:ext>
            </a:extLst>
          </p:cNvPr>
          <p:cNvSpPr>
            <a:spLocks noGrp="1"/>
          </p:cNvSpPr>
          <p:nvPr>
            <p:ph type="subTitle" idx="1"/>
          </p:nvPr>
        </p:nvSpPr>
        <p:spPr/>
        <p:txBody>
          <a:bodyPr/>
          <a:lstStyle/>
          <a:p>
            <a:r>
              <a:rPr lang="en-GB" dirty="0"/>
              <a:t>Adelaide Baron, Claire Evans, &amp; Sian Steen</a:t>
            </a:r>
          </a:p>
        </p:txBody>
      </p:sp>
      <p:sp>
        <p:nvSpPr>
          <p:cNvPr id="5" name="TextBox 4">
            <a:extLst>
              <a:ext uri="{FF2B5EF4-FFF2-40B4-BE49-F238E27FC236}">
                <a16:creationId xmlns:a16="http://schemas.microsoft.com/office/drawing/2014/main" id="{54729A09-A1AB-D3E1-6C8D-A07B2CD25B43}"/>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endParaRPr lang="en-US" dirty="0">
              <a:solidFill>
                <a:srgbClr val="F9C5E0"/>
              </a:solidFill>
            </a:endParaRPr>
          </a:p>
        </p:txBody>
      </p:sp>
    </p:spTree>
    <p:extLst>
      <p:ext uri="{BB962C8B-B14F-4D97-AF65-F5344CB8AC3E}">
        <p14:creationId xmlns:p14="http://schemas.microsoft.com/office/powerpoint/2010/main" val="166839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5E4A-DF2B-F7F9-FC1C-9C0DC9C11FAF}"/>
              </a:ext>
            </a:extLst>
          </p:cNvPr>
          <p:cNvSpPr>
            <a:spLocks noGrp="1"/>
          </p:cNvSpPr>
          <p:nvPr>
            <p:ph type="title"/>
          </p:nvPr>
        </p:nvSpPr>
        <p:spPr/>
        <p:txBody>
          <a:bodyPr/>
          <a:lstStyle/>
          <a:p>
            <a:r>
              <a:rPr lang="en-GB" dirty="0"/>
              <a:t>Graduate Salaries</a:t>
            </a:r>
          </a:p>
        </p:txBody>
      </p:sp>
      <p:pic>
        <p:nvPicPr>
          <p:cNvPr id="3" name="Picture 2" descr="Chart, bar chart&#10;&#10;Description automatically generated">
            <a:extLst>
              <a:ext uri="{FF2B5EF4-FFF2-40B4-BE49-F238E27FC236}">
                <a16:creationId xmlns:a16="http://schemas.microsoft.com/office/drawing/2014/main" id="{B9BBD875-020F-3406-0053-6D52AF955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6007"/>
            <a:ext cx="6032604" cy="4398279"/>
          </a:xfrm>
          <a:prstGeom prst="rect">
            <a:avLst/>
          </a:prstGeom>
        </p:spPr>
      </p:pic>
      <p:pic>
        <p:nvPicPr>
          <p:cNvPr id="4" name="Picture 3" descr="Chart, bar chart&#10;&#10;Description automatically generated">
            <a:extLst>
              <a:ext uri="{FF2B5EF4-FFF2-40B4-BE49-F238E27FC236}">
                <a16:creationId xmlns:a16="http://schemas.microsoft.com/office/drawing/2014/main" id="{A8DCDDD6-A6DB-8A92-F673-A1409F13D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490" y="2336008"/>
            <a:ext cx="6240510" cy="4095715"/>
          </a:xfrm>
          <a:prstGeom prst="rect">
            <a:avLst/>
          </a:prstGeom>
        </p:spPr>
      </p:pic>
      <p:sp>
        <p:nvSpPr>
          <p:cNvPr id="6" name="TextBox 5">
            <a:extLst>
              <a:ext uri="{FF2B5EF4-FFF2-40B4-BE49-F238E27FC236}">
                <a16:creationId xmlns:a16="http://schemas.microsoft.com/office/drawing/2014/main" id="{957983BC-BDC9-45C8-C28B-B78459924E6D}"/>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endParaRPr lang="en-US" dirty="0">
              <a:solidFill>
                <a:srgbClr val="F9C5E0"/>
              </a:solidFill>
            </a:endParaRPr>
          </a:p>
        </p:txBody>
      </p:sp>
    </p:spTree>
    <p:extLst>
      <p:ext uri="{BB962C8B-B14F-4D97-AF65-F5344CB8AC3E}">
        <p14:creationId xmlns:p14="http://schemas.microsoft.com/office/powerpoint/2010/main" val="92502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5E4A-DF2B-F7F9-FC1C-9C0DC9C11FAF}"/>
              </a:ext>
            </a:extLst>
          </p:cNvPr>
          <p:cNvSpPr>
            <a:spLocks noGrp="1"/>
          </p:cNvSpPr>
          <p:nvPr>
            <p:ph type="title"/>
          </p:nvPr>
        </p:nvSpPr>
        <p:spPr/>
        <p:txBody>
          <a:bodyPr/>
          <a:lstStyle/>
          <a:p>
            <a:r>
              <a:rPr lang="en-GB" dirty="0"/>
              <a:t>Gender split across degrees</a:t>
            </a:r>
          </a:p>
        </p:txBody>
      </p:sp>
      <p:pic>
        <p:nvPicPr>
          <p:cNvPr id="5" name="Picture 5" descr="Chart, bar chart&#10;&#10;Description automatically generated">
            <a:extLst>
              <a:ext uri="{FF2B5EF4-FFF2-40B4-BE49-F238E27FC236}">
                <a16:creationId xmlns:a16="http://schemas.microsoft.com/office/drawing/2014/main" id="{24D7AEE5-3AD7-D2CB-EA84-AA7C5B1FE8DE}"/>
              </a:ext>
            </a:extLst>
          </p:cNvPr>
          <p:cNvPicPr>
            <a:picLocks noGrp="1" noChangeAspect="1"/>
          </p:cNvPicPr>
          <p:nvPr>
            <p:ph sz="half" idx="1"/>
          </p:nvPr>
        </p:nvPicPr>
        <p:blipFill>
          <a:blip r:embed="rId2"/>
          <a:stretch>
            <a:fillRect/>
          </a:stretch>
        </p:blipFill>
        <p:spPr>
          <a:xfrm>
            <a:off x="627316" y="2785896"/>
            <a:ext cx="5268828" cy="3272088"/>
          </a:xfrm>
        </p:spPr>
      </p:pic>
      <p:pic>
        <p:nvPicPr>
          <p:cNvPr id="6" name="Picture 6" descr="Chart, line chart&#10;&#10;Description automatically generated">
            <a:extLst>
              <a:ext uri="{FF2B5EF4-FFF2-40B4-BE49-F238E27FC236}">
                <a16:creationId xmlns:a16="http://schemas.microsoft.com/office/drawing/2014/main" id="{0CE895C7-F043-EAE5-97F2-D1B9F4E32D7B}"/>
              </a:ext>
            </a:extLst>
          </p:cNvPr>
          <p:cNvPicPr>
            <a:picLocks noChangeAspect="1"/>
          </p:cNvPicPr>
          <p:nvPr/>
        </p:nvPicPr>
        <p:blipFill>
          <a:blip r:embed="rId3"/>
          <a:stretch>
            <a:fillRect/>
          </a:stretch>
        </p:blipFill>
        <p:spPr>
          <a:xfrm>
            <a:off x="6461459" y="2721143"/>
            <a:ext cx="5134476" cy="3320715"/>
          </a:xfrm>
          <a:prstGeom prst="rect">
            <a:avLst/>
          </a:prstGeom>
        </p:spPr>
      </p:pic>
      <p:sp>
        <p:nvSpPr>
          <p:cNvPr id="8" name="TextBox 7">
            <a:extLst>
              <a:ext uri="{FF2B5EF4-FFF2-40B4-BE49-F238E27FC236}">
                <a16:creationId xmlns:a16="http://schemas.microsoft.com/office/drawing/2014/main" id="{8A38FCE7-2079-0138-DBEC-F8D9292EE61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spTree>
    <p:extLst>
      <p:ext uri="{BB962C8B-B14F-4D97-AF65-F5344CB8AC3E}">
        <p14:creationId xmlns:p14="http://schemas.microsoft.com/office/powerpoint/2010/main" val="180293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196A3-D1A2-158A-EC31-38D1995CCBB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dirty="0"/>
              <a:t>Females by University</a:t>
            </a:r>
            <a:endParaRPr lang="en-US" sz="4600" b="0" i="0" kern="1200" dirty="0">
              <a:latin typeface="+mj-lt"/>
            </a:endParaRPr>
          </a:p>
        </p:txBody>
      </p:sp>
      <p:grpSp>
        <p:nvGrpSpPr>
          <p:cNvPr id="17" name="Group 16">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8" name="TextBox 7">
            <a:extLst>
              <a:ext uri="{FF2B5EF4-FFF2-40B4-BE49-F238E27FC236}">
                <a16:creationId xmlns:a16="http://schemas.microsoft.com/office/drawing/2014/main" id="{048C019D-0FB5-1C2F-ED3A-EA7EEA43E13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pic>
        <p:nvPicPr>
          <p:cNvPr id="21" name="Picture 21" descr="Chart, bar chart&#10;&#10;Description automatically generated">
            <a:extLst>
              <a:ext uri="{FF2B5EF4-FFF2-40B4-BE49-F238E27FC236}">
                <a16:creationId xmlns:a16="http://schemas.microsoft.com/office/drawing/2014/main" id="{241F8B0E-9329-456F-F804-F9E2ED33F095}"/>
              </a:ext>
            </a:extLst>
          </p:cNvPr>
          <p:cNvPicPr>
            <a:picLocks noChangeAspect="1"/>
          </p:cNvPicPr>
          <p:nvPr/>
        </p:nvPicPr>
        <p:blipFill>
          <a:blip r:embed="rId4"/>
          <a:stretch>
            <a:fillRect/>
          </a:stretch>
        </p:blipFill>
        <p:spPr>
          <a:xfrm>
            <a:off x="4794066" y="1610526"/>
            <a:ext cx="3224254" cy="3522310"/>
          </a:xfrm>
          <a:prstGeom prst="rect">
            <a:avLst/>
          </a:prstGeom>
        </p:spPr>
      </p:pic>
      <p:pic>
        <p:nvPicPr>
          <p:cNvPr id="22" name="Picture 22" descr="Chart, histogram&#10;&#10;Description automatically generated">
            <a:extLst>
              <a:ext uri="{FF2B5EF4-FFF2-40B4-BE49-F238E27FC236}">
                <a16:creationId xmlns:a16="http://schemas.microsoft.com/office/drawing/2014/main" id="{18CA25B2-78BA-1B90-4913-1C83B8CA4B96}"/>
              </a:ext>
            </a:extLst>
          </p:cNvPr>
          <p:cNvPicPr>
            <a:picLocks noChangeAspect="1"/>
          </p:cNvPicPr>
          <p:nvPr/>
        </p:nvPicPr>
        <p:blipFill>
          <a:blip r:embed="rId5"/>
          <a:stretch>
            <a:fillRect/>
          </a:stretch>
        </p:blipFill>
        <p:spPr>
          <a:xfrm>
            <a:off x="337" y="852866"/>
            <a:ext cx="4793856" cy="5408514"/>
          </a:xfrm>
          <a:prstGeom prst="rect">
            <a:avLst/>
          </a:prstGeom>
        </p:spPr>
      </p:pic>
    </p:spTree>
    <p:extLst>
      <p:ext uri="{BB962C8B-B14F-4D97-AF65-F5344CB8AC3E}">
        <p14:creationId xmlns:p14="http://schemas.microsoft.com/office/powerpoint/2010/main" val="206969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Logo&#10;&#10;Description automatically generated">
            <a:extLst>
              <a:ext uri="{FF2B5EF4-FFF2-40B4-BE49-F238E27FC236}">
                <a16:creationId xmlns:a16="http://schemas.microsoft.com/office/drawing/2014/main" id="{2E130B2A-69A2-4836-3BA2-B39B341AF4D7}"/>
              </a:ext>
            </a:extLst>
          </p:cNvPr>
          <p:cNvPicPr>
            <a:picLocks noGrp="1" noChangeAspect="1"/>
          </p:cNvPicPr>
          <p:nvPr>
            <p:ph idx="1"/>
          </p:nvPr>
        </p:nvPicPr>
        <p:blipFill>
          <a:blip r:embed="rId3"/>
          <a:stretch>
            <a:fillRect/>
          </a:stretch>
        </p:blipFill>
        <p:spPr>
          <a:xfrm>
            <a:off x="1109763" y="2044286"/>
            <a:ext cx="6470907" cy="2766312"/>
          </a:xfrm>
          <a:prstGeom prst="roundRect">
            <a:avLst>
              <a:gd name="adj" fmla="val 1858"/>
            </a:avLst>
          </a:prstGeom>
          <a:effectLst>
            <a:outerShdw blurRad="50800" dist="50800" dir="5400000" algn="tl" rotWithShape="0">
              <a:srgbClr val="000000">
                <a:alpha val="43000"/>
              </a:srgbClr>
            </a:outerShdw>
          </a:effectLst>
        </p:spPr>
      </p:pic>
      <p:sp>
        <p:nvSpPr>
          <p:cNvPr id="4" name="Text Placeholder 3">
            <a:extLst>
              <a:ext uri="{FF2B5EF4-FFF2-40B4-BE49-F238E27FC236}">
                <a16:creationId xmlns:a16="http://schemas.microsoft.com/office/drawing/2014/main" id="{EF5CCC8E-197E-F496-7034-3DECE56CA17A}"/>
              </a:ext>
            </a:extLst>
          </p:cNvPr>
          <p:cNvSpPr>
            <a:spLocks noGrp="1"/>
          </p:cNvSpPr>
          <p:nvPr>
            <p:ph type="body" sz="half" idx="2"/>
          </p:nvPr>
        </p:nvSpPr>
        <p:spPr>
          <a:xfrm>
            <a:off x="1154954" y="5575205"/>
            <a:ext cx="2793158" cy="449674"/>
          </a:xfrm>
        </p:spPr>
        <p:txBody>
          <a:bodyPr/>
          <a:lstStyle/>
          <a:p>
            <a:endParaRPr lang="en-GB"/>
          </a:p>
        </p:txBody>
      </p:sp>
      <p:sp>
        <p:nvSpPr>
          <p:cNvPr id="7" name="TextBox 6">
            <a:extLst>
              <a:ext uri="{FF2B5EF4-FFF2-40B4-BE49-F238E27FC236}">
                <a16:creationId xmlns:a16="http://schemas.microsoft.com/office/drawing/2014/main" id="{8B2E72C4-C4C4-5B37-FF39-7AC2B756C799}"/>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spTree>
    <p:extLst>
      <p:ext uri="{BB962C8B-B14F-4D97-AF65-F5344CB8AC3E}">
        <p14:creationId xmlns:p14="http://schemas.microsoft.com/office/powerpoint/2010/main" val="152403987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ACD9-BDF2-CF25-B41A-8203B47B4947}"/>
              </a:ext>
            </a:extLst>
          </p:cNvPr>
          <p:cNvSpPr>
            <a:spLocks noGrp="1"/>
          </p:cNvSpPr>
          <p:nvPr>
            <p:ph type="title"/>
          </p:nvPr>
        </p:nvSpPr>
        <p:spPr>
          <a:xfrm>
            <a:off x="1208901" y="1108535"/>
            <a:ext cx="8761413" cy="1205972"/>
          </a:xfrm>
        </p:spPr>
        <p:txBody>
          <a:bodyPr/>
          <a:lstStyle/>
          <a:p>
            <a:r>
              <a:rPr lang="en-GB" dirty="0"/>
              <a:t>Location</a:t>
            </a:r>
            <a:br>
              <a:rPr lang="en-GB" dirty="0"/>
            </a:br>
            <a:r>
              <a:rPr lang="en-GB" sz="1800" dirty="0">
                <a:ea typeface="+mj-lt"/>
                <a:cs typeface="+mj-lt"/>
              </a:rPr>
              <a:t>Top Ten Higher Education Providers by Number of First-year Enrolled Female Students  </a:t>
            </a:r>
            <a:endParaRPr lang="en-GB" sz="1800"/>
          </a:p>
          <a:p>
            <a:endParaRPr lang="en-GB"/>
          </a:p>
          <a:p>
            <a:endParaRPr lang="en-GB" dirty="0"/>
          </a:p>
        </p:txBody>
      </p:sp>
      <p:sp>
        <p:nvSpPr>
          <p:cNvPr id="8" name="TextBox 7">
            <a:extLst>
              <a:ext uri="{FF2B5EF4-FFF2-40B4-BE49-F238E27FC236}">
                <a16:creationId xmlns:a16="http://schemas.microsoft.com/office/drawing/2014/main" id="{047836C4-A343-BCC2-0C38-25C3CDF784A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pic>
        <p:nvPicPr>
          <p:cNvPr id="10" name="Picture 10" descr="Chart&#10;&#10;Description automatically generated">
            <a:extLst>
              <a:ext uri="{FF2B5EF4-FFF2-40B4-BE49-F238E27FC236}">
                <a16:creationId xmlns:a16="http://schemas.microsoft.com/office/drawing/2014/main" id="{E60507C6-2E30-B35E-8585-2D4E4FA1D79B}"/>
              </a:ext>
            </a:extLst>
          </p:cNvPr>
          <p:cNvPicPr>
            <a:picLocks noChangeAspect="1"/>
          </p:cNvPicPr>
          <p:nvPr/>
        </p:nvPicPr>
        <p:blipFill>
          <a:blip r:embed="rId2"/>
          <a:stretch>
            <a:fillRect/>
          </a:stretch>
        </p:blipFill>
        <p:spPr>
          <a:xfrm>
            <a:off x="1338262" y="2315207"/>
            <a:ext cx="4653510" cy="3872966"/>
          </a:xfrm>
          <a:prstGeom prst="rect">
            <a:avLst/>
          </a:prstGeom>
        </p:spPr>
      </p:pic>
      <p:pic>
        <p:nvPicPr>
          <p:cNvPr id="11" name="Picture 11" descr="Chart&#10;&#10;Description automatically generated">
            <a:extLst>
              <a:ext uri="{FF2B5EF4-FFF2-40B4-BE49-F238E27FC236}">
                <a16:creationId xmlns:a16="http://schemas.microsoft.com/office/drawing/2014/main" id="{E159C51A-59F7-7638-3C3F-CEA5C1FE25A3}"/>
              </a:ext>
            </a:extLst>
          </p:cNvPr>
          <p:cNvPicPr>
            <a:picLocks noChangeAspect="1"/>
          </p:cNvPicPr>
          <p:nvPr/>
        </p:nvPicPr>
        <p:blipFill>
          <a:blip r:embed="rId3"/>
          <a:stretch>
            <a:fillRect/>
          </a:stretch>
        </p:blipFill>
        <p:spPr>
          <a:xfrm>
            <a:off x="5999528" y="2317188"/>
            <a:ext cx="4582873" cy="3882491"/>
          </a:xfrm>
          <a:prstGeom prst="rect">
            <a:avLst/>
          </a:prstGeom>
        </p:spPr>
      </p:pic>
    </p:spTree>
    <p:extLst>
      <p:ext uri="{BB962C8B-B14F-4D97-AF65-F5344CB8AC3E}">
        <p14:creationId xmlns:p14="http://schemas.microsoft.com/office/powerpoint/2010/main" val="1683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7836C4-A343-BCC2-0C38-25C3CDF784A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pic>
        <p:nvPicPr>
          <p:cNvPr id="3" name="Picture 3" descr="Chart, scatter chart&#10;&#10;Description automatically generated">
            <a:extLst>
              <a:ext uri="{FF2B5EF4-FFF2-40B4-BE49-F238E27FC236}">
                <a16:creationId xmlns:a16="http://schemas.microsoft.com/office/drawing/2014/main" id="{8C607B05-2073-7A2B-DF3C-8FFB91263019}"/>
              </a:ext>
            </a:extLst>
          </p:cNvPr>
          <p:cNvPicPr>
            <a:picLocks noChangeAspect="1"/>
          </p:cNvPicPr>
          <p:nvPr/>
        </p:nvPicPr>
        <p:blipFill>
          <a:blip r:embed="rId2"/>
          <a:stretch>
            <a:fillRect/>
          </a:stretch>
        </p:blipFill>
        <p:spPr>
          <a:xfrm>
            <a:off x="1450161" y="2558010"/>
            <a:ext cx="4382511" cy="3596403"/>
          </a:xfrm>
          <a:prstGeom prst="rect">
            <a:avLst/>
          </a:prstGeom>
        </p:spPr>
      </p:pic>
      <p:pic>
        <p:nvPicPr>
          <p:cNvPr id="4" name="Picture 4" descr="Chart, bubble chart&#10;&#10;Description automatically generated">
            <a:extLst>
              <a:ext uri="{FF2B5EF4-FFF2-40B4-BE49-F238E27FC236}">
                <a16:creationId xmlns:a16="http://schemas.microsoft.com/office/drawing/2014/main" id="{918D00C2-D582-DDFF-37FB-858028B48AF2}"/>
              </a:ext>
            </a:extLst>
          </p:cNvPr>
          <p:cNvPicPr>
            <a:picLocks noChangeAspect="1"/>
          </p:cNvPicPr>
          <p:nvPr/>
        </p:nvPicPr>
        <p:blipFill>
          <a:blip r:embed="rId3"/>
          <a:stretch>
            <a:fillRect/>
          </a:stretch>
        </p:blipFill>
        <p:spPr>
          <a:xfrm>
            <a:off x="6093555" y="2369153"/>
            <a:ext cx="4442021" cy="3825762"/>
          </a:xfrm>
          <a:prstGeom prst="rect">
            <a:avLst/>
          </a:prstGeom>
        </p:spPr>
      </p:pic>
      <p:sp>
        <p:nvSpPr>
          <p:cNvPr id="9" name="Title 1">
            <a:extLst>
              <a:ext uri="{FF2B5EF4-FFF2-40B4-BE49-F238E27FC236}">
                <a16:creationId xmlns:a16="http://schemas.microsoft.com/office/drawing/2014/main" id="{192C2B2B-5303-603C-56E0-F2EB779F4DD5}"/>
              </a:ext>
            </a:extLst>
          </p:cNvPr>
          <p:cNvSpPr txBox="1">
            <a:spLocks/>
          </p:cNvSpPr>
          <p:nvPr/>
        </p:nvSpPr>
        <p:spPr bwMode="gray">
          <a:xfrm>
            <a:off x="1451662" y="1270377"/>
            <a:ext cx="8761413" cy="12059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Location</a:t>
            </a:r>
            <a:endParaRPr lang="en-GB" sz="1800" dirty="0"/>
          </a:p>
          <a:p>
            <a:r>
              <a:rPr lang="en-GB" sz="2400" dirty="0"/>
              <a:t>API data</a:t>
            </a:r>
            <a:r>
              <a:rPr lang="en-GB" dirty="0"/>
              <a:t> </a:t>
            </a:r>
            <a:br>
              <a:rPr lang="en-GB" dirty="0"/>
            </a:br>
            <a:endParaRPr lang="en-GB" sz="1800"/>
          </a:p>
          <a:p>
            <a:endParaRPr lang="en-GB"/>
          </a:p>
          <a:p>
            <a:endParaRPr lang="en-GB" dirty="0"/>
          </a:p>
        </p:txBody>
      </p:sp>
    </p:spTree>
    <p:extLst>
      <p:ext uri="{BB962C8B-B14F-4D97-AF65-F5344CB8AC3E}">
        <p14:creationId xmlns:p14="http://schemas.microsoft.com/office/powerpoint/2010/main" val="192870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D4B6-6FE2-EC20-3633-E272859AB9B2}"/>
              </a:ext>
            </a:extLst>
          </p:cNvPr>
          <p:cNvSpPr>
            <a:spLocks noGrp="1"/>
          </p:cNvSpPr>
          <p:nvPr>
            <p:ph type="title"/>
          </p:nvPr>
        </p:nvSpPr>
        <p:spPr/>
        <p:txBody>
          <a:bodyPr vert="horz" lIns="91440" tIns="45720" rIns="91440" bIns="45720" rtlCol="0" anchor="ctr">
            <a:normAutofit/>
          </a:bodyPr>
          <a:lstStyle/>
          <a:p>
            <a:r>
              <a:rPr lang="en-US" sz="3200" dirty="0">
                <a:solidFill>
                  <a:srgbClr val="EBEBEB"/>
                </a:solidFill>
              </a:rPr>
              <a:t>Conclusions</a:t>
            </a:r>
          </a:p>
        </p:txBody>
      </p:sp>
      <p:sp>
        <p:nvSpPr>
          <p:cNvPr id="3" name="Content Placeholder 2">
            <a:extLst>
              <a:ext uri="{FF2B5EF4-FFF2-40B4-BE49-F238E27FC236}">
                <a16:creationId xmlns:a16="http://schemas.microsoft.com/office/drawing/2014/main" id="{37928430-EC6C-153D-5F39-D73744B935EC}"/>
              </a:ext>
            </a:extLst>
          </p:cNvPr>
          <p:cNvSpPr>
            <a:spLocks noGrp="1"/>
          </p:cNvSpPr>
          <p:nvPr>
            <p:ph idx="1"/>
          </p:nvPr>
        </p:nvSpPr>
        <p:spPr>
          <a:xfrm>
            <a:off x="4841077" y="1169042"/>
            <a:ext cx="6374792" cy="5468425"/>
          </a:xfrm>
        </p:spPr>
        <p:txBody>
          <a:bodyPr vert="horz" lIns="91440" tIns="45720" rIns="91440" bIns="45720" rtlCol="0" anchor="ctr">
            <a:normAutofit fontScale="77500" lnSpcReduction="20000"/>
          </a:bodyPr>
          <a:lstStyle/>
          <a:p>
            <a:pPr lvl="1"/>
            <a:r>
              <a:rPr lang="en-US" sz="2400" dirty="0"/>
              <a:t>What outcomes are being achieved by females at secondary and higher education levels and how does this differ from outcomes for males?</a:t>
            </a:r>
          </a:p>
          <a:p>
            <a:pPr lvl="2"/>
            <a:r>
              <a:rPr lang="en-GB" sz="2100" dirty="0"/>
              <a:t>Data for </a:t>
            </a:r>
            <a:r>
              <a:rPr lang="en-US" sz="2100" dirty="0"/>
              <a:t>Secondary level pupils </a:t>
            </a:r>
            <a:r>
              <a:rPr lang="en-GB" sz="2100" dirty="0"/>
              <a:t>2017/2018 is almost identical to 2019/2020.</a:t>
            </a:r>
          </a:p>
          <a:p>
            <a:pPr lvl="2"/>
            <a:r>
              <a:rPr lang="en-GB" sz="2100" dirty="0"/>
              <a:t>At this stage in the education journey, gender appears to have zero impact on the destination.</a:t>
            </a:r>
            <a:endParaRPr lang="en-US" dirty="0"/>
          </a:p>
          <a:p>
            <a:pPr lvl="2"/>
            <a:r>
              <a:rPr lang="en-GB" sz="2100" dirty="0"/>
              <a:t>Female students &gt;50% the student population in England (56.28% in 2020/2021). </a:t>
            </a:r>
          </a:p>
          <a:p>
            <a:pPr lvl="2"/>
            <a:r>
              <a:rPr lang="en-GB" sz="2100" dirty="0"/>
              <a:t>Numbers are increasing (percentage change in female student numbers from 2014/5 to 2020/1 is +34.16%). </a:t>
            </a:r>
          </a:p>
          <a:p>
            <a:pPr lvl="2"/>
            <a:r>
              <a:rPr lang="en-GB" sz="2100" dirty="0"/>
              <a:t>Female UG graduates predominantly in full-time employment.</a:t>
            </a:r>
          </a:p>
          <a:p>
            <a:pPr lvl="2"/>
            <a:r>
              <a:rPr lang="en-GB" sz="2100" dirty="0"/>
              <a:t>More female than male graduates in full, or part-time, employment or study. </a:t>
            </a:r>
          </a:p>
          <a:p>
            <a:pPr lvl="2"/>
            <a:r>
              <a:rPr lang="en-GB" sz="2100" dirty="0"/>
              <a:t>Female graduates are earning less than male graduates. </a:t>
            </a:r>
          </a:p>
          <a:p>
            <a:pPr lvl="2"/>
            <a:r>
              <a:rPr lang="en-GB" sz="2100" dirty="0"/>
              <a:t>Female salaries have not experienced significant change between 2017/2018 and 2019/2020.</a:t>
            </a:r>
            <a:endParaRPr lang="en-US" sz="1600" dirty="0"/>
          </a:p>
          <a:p>
            <a:pPr marL="0" indent="0"/>
            <a:endParaRPr lang="en-US" sz="2000" dirty="0"/>
          </a:p>
        </p:txBody>
      </p:sp>
      <p:sp>
        <p:nvSpPr>
          <p:cNvPr id="18" name="Text Placeholder 17">
            <a:extLst>
              <a:ext uri="{FF2B5EF4-FFF2-40B4-BE49-F238E27FC236}">
                <a16:creationId xmlns:a16="http://schemas.microsoft.com/office/drawing/2014/main" id="{DDC25DB8-AE76-F1B1-12A4-91274081F840}"/>
              </a:ext>
            </a:extLst>
          </p:cNvPr>
          <p:cNvSpPr>
            <a:spLocks noGrp="1"/>
          </p:cNvSpPr>
          <p:nvPr>
            <p:ph type="body" sz="half" idx="2"/>
          </p:nvPr>
        </p:nvSpPr>
        <p:spPr/>
        <p:txBody>
          <a:bodyPr/>
          <a:lstStyle/>
          <a:p>
            <a:endParaRPr lang="en-GB"/>
          </a:p>
        </p:txBody>
      </p:sp>
      <p:sp>
        <p:nvSpPr>
          <p:cNvPr id="14" name="TextBox 13">
            <a:extLst>
              <a:ext uri="{FF2B5EF4-FFF2-40B4-BE49-F238E27FC236}">
                <a16:creationId xmlns:a16="http://schemas.microsoft.com/office/drawing/2014/main" id="{5D52A6D2-0E61-74E7-94B4-E59418D64751}"/>
              </a:ext>
            </a:extLst>
          </p:cNvPr>
          <p:cNvSpPr txBox="1"/>
          <p:nvPr/>
        </p:nvSpPr>
        <p:spPr>
          <a:xfrm>
            <a:off x="11800885" y="6439910"/>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C</a:t>
            </a:r>
            <a:endParaRPr lang="en-US" dirty="0">
              <a:solidFill>
                <a:srgbClr val="F9C5E0"/>
              </a:solidFill>
            </a:endParaRPr>
          </a:p>
        </p:txBody>
      </p:sp>
    </p:spTree>
    <p:extLst>
      <p:ext uri="{BB962C8B-B14F-4D97-AF65-F5344CB8AC3E}">
        <p14:creationId xmlns:p14="http://schemas.microsoft.com/office/powerpoint/2010/main" val="231913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D61D4B6-6FE2-EC20-3633-E272859AB9B2}"/>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Conclusions</a:t>
            </a:r>
          </a:p>
        </p:txBody>
      </p:sp>
      <p:sp>
        <p:nvSpPr>
          <p:cNvPr id="3" name="Content Placeholder 2">
            <a:extLst>
              <a:ext uri="{FF2B5EF4-FFF2-40B4-BE49-F238E27FC236}">
                <a16:creationId xmlns:a16="http://schemas.microsoft.com/office/drawing/2014/main" id="{37928430-EC6C-153D-5F39-D73744B935EC}"/>
              </a:ext>
            </a:extLst>
          </p:cNvPr>
          <p:cNvSpPr>
            <a:spLocks noGrp="1"/>
          </p:cNvSpPr>
          <p:nvPr>
            <p:ph type="body" sz="half" idx="2"/>
          </p:nvPr>
        </p:nvSpPr>
        <p:spPr>
          <a:xfrm>
            <a:off x="5290077" y="437513"/>
            <a:ext cx="5502614" cy="5954325"/>
          </a:xfrm>
        </p:spPr>
        <p:txBody>
          <a:bodyPr vert="horz" lIns="91440" tIns="45720" rIns="91440" bIns="45720" rtlCol="0" anchor="ctr">
            <a:normAutofit fontScale="62500" lnSpcReduction="20000"/>
          </a:bodyPr>
          <a:lstStyle/>
          <a:p>
            <a:pPr lvl="1">
              <a:buFont typeface="Wingdings 3" charset="2"/>
              <a:buChar char=""/>
            </a:pPr>
            <a:r>
              <a:rPr lang="en-US" sz="3800" dirty="0"/>
              <a:t>Is there an increase in the number of females studying computer science-based subjects and in females entering the technology industry?</a:t>
            </a:r>
          </a:p>
          <a:p>
            <a:pPr lvl="2">
              <a:buFont typeface="Wingdings 3" charset="2"/>
              <a:buChar char=""/>
            </a:pPr>
            <a:r>
              <a:rPr lang="en-GB" sz="3000" dirty="0"/>
              <a:t>Less females studying ‘Engineering and technology’ and ’Computing’. </a:t>
            </a:r>
          </a:p>
          <a:p>
            <a:pPr lvl="2">
              <a:buFont typeface="Wingdings 3" charset="2"/>
              <a:buChar char=""/>
            </a:pPr>
            <a:r>
              <a:rPr lang="en-GB" sz="3000" dirty="0"/>
              <a:t>Female enrolments: </a:t>
            </a:r>
          </a:p>
          <a:p>
            <a:pPr lvl="3">
              <a:buFont typeface="Wingdings 3" charset="2"/>
              <a:buChar char=""/>
            </a:pPr>
            <a:r>
              <a:rPr lang="en-GB" sz="2900" dirty="0"/>
              <a:t> Considerably higher in ’Subjects allied to medicine’ </a:t>
            </a:r>
            <a:endParaRPr lang="en-GB" sz="2900"/>
          </a:p>
          <a:p>
            <a:pPr lvl="3">
              <a:buFont typeface="Wingdings 3" charset="2"/>
              <a:buChar char=""/>
            </a:pPr>
            <a:r>
              <a:rPr lang="en-GB" sz="2900" dirty="0"/>
              <a:t> Higher than males for courses in ’Medicine and dentistry’ 12  </a:t>
            </a:r>
          </a:p>
          <a:p>
            <a:pPr lvl="2">
              <a:buFont typeface="Wingdings 3" charset="2"/>
              <a:buChar char=""/>
            </a:pPr>
            <a:r>
              <a:rPr lang="en-GB" sz="3000" dirty="0"/>
              <a:t>APIs - over a 4-year period: </a:t>
            </a:r>
          </a:p>
          <a:p>
            <a:pPr lvl="3">
              <a:buFont typeface="Wingdings 3" charset="2"/>
              <a:buChar char=""/>
            </a:pPr>
            <a:r>
              <a:rPr lang="en-GB" sz="2900" dirty="0"/>
              <a:t> Maths &amp; computer science had more males than females. </a:t>
            </a:r>
            <a:endParaRPr lang="en-GB" sz="2900"/>
          </a:p>
          <a:p>
            <a:pPr lvl="2">
              <a:buFont typeface="Wingdings 3" charset="2"/>
              <a:buChar char=""/>
            </a:pPr>
            <a:r>
              <a:rPr lang="en-GB" sz="3000" dirty="0"/>
              <a:t>Computer Science: </a:t>
            </a:r>
            <a:endParaRPr lang="en-US" sz="1800" dirty="0"/>
          </a:p>
          <a:p>
            <a:pPr lvl="3">
              <a:buFont typeface="Wingdings 3" charset="2"/>
              <a:buChar char=""/>
            </a:pPr>
            <a:r>
              <a:rPr lang="en-GB" sz="2900" dirty="0"/>
              <a:t>1:1 ratio reached within 288 years at the current growth rate.</a:t>
            </a:r>
            <a:endParaRPr lang="en-US" sz="2900"/>
          </a:p>
          <a:p>
            <a:pPr marL="0" indent="0">
              <a:buFont typeface="Wingdings 3" charset="2"/>
              <a:buChar char=""/>
            </a:pPr>
            <a:endParaRPr lang="en-US" sz="2000" dirty="0">
              <a:solidFill>
                <a:schemeClr val="tx1">
                  <a:lumMod val="75000"/>
                  <a:lumOff val="25000"/>
                </a:schemeClr>
              </a:solidFill>
            </a:endParaRPr>
          </a:p>
        </p:txBody>
      </p:sp>
      <p:sp>
        <p:nvSpPr>
          <p:cNvPr id="5" name="TextBox 4">
            <a:extLst>
              <a:ext uri="{FF2B5EF4-FFF2-40B4-BE49-F238E27FC236}">
                <a16:creationId xmlns:a16="http://schemas.microsoft.com/office/drawing/2014/main" id="{7936B57C-F8E6-CEE9-D3CD-70069D24965C}"/>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p>
        </p:txBody>
      </p:sp>
    </p:spTree>
    <p:extLst>
      <p:ext uri="{BB962C8B-B14F-4D97-AF65-F5344CB8AC3E}">
        <p14:creationId xmlns:p14="http://schemas.microsoft.com/office/powerpoint/2010/main" val="93679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4"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D61D4B6-6FE2-EC20-3633-E272859AB9B2}"/>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Conclusions</a:t>
            </a:r>
          </a:p>
        </p:txBody>
      </p:sp>
      <p:sp>
        <p:nvSpPr>
          <p:cNvPr id="3" name="Content Placeholder 2">
            <a:extLst>
              <a:ext uri="{FF2B5EF4-FFF2-40B4-BE49-F238E27FC236}">
                <a16:creationId xmlns:a16="http://schemas.microsoft.com/office/drawing/2014/main" id="{37928430-EC6C-153D-5F39-D73744B935EC}"/>
              </a:ext>
            </a:extLst>
          </p:cNvPr>
          <p:cNvSpPr>
            <a:spLocks noGrp="1"/>
          </p:cNvSpPr>
          <p:nvPr>
            <p:ph idx="4294967295"/>
          </p:nvPr>
        </p:nvSpPr>
        <p:spPr>
          <a:xfrm>
            <a:off x="5290077" y="437513"/>
            <a:ext cx="5502614" cy="5954325"/>
          </a:xfrm>
        </p:spPr>
        <p:txBody>
          <a:bodyPr vert="horz" lIns="91440" tIns="45720" rIns="91440" bIns="45720" rtlCol="0" anchor="ctr">
            <a:normAutofit/>
          </a:bodyPr>
          <a:lstStyle/>
          <a:p>
            <a:pPr lvl="1"/>
            <a:r>
              <a:rPr lang="en-US" sz="2400" dirty="0"/>
              <a:t>Is there a link between geographical location and the educational outcomes for females?</a:t>
            </a:r>
          </a:p>
          <a:p>
            <a:pPr lvl="2"/>
            <a:r>
              <a:rPr lang="en-GB" sz="1800" dirty="0"/>
              <a:t>Appears that universities around London have more females than males </a:t>
            </a:r>
          </a:p>
          <a:p>
            <a:pPr lvl="2"/>
            <a:r>
              <a:rPr lang="en-GB" sz="1800" dirty="0"/>
              <a:t>Lowest female population is in Newcastle.</a:t>
            </a:r>
            <a:endParaRPr lang="en-GB"/>
          </a:p>
          <a:p>
            <a:pPr lvl="2"/>
            <a:r>
              <a:rPr lang="en-GB" sz="1800" dirty="0"/>
              <a:t>Locations for HE are not student domicile. </a:t>
            </a:r>
          </a:p>
          <a:p>
            <a:pPr lvl="2"/>
            <a:r>
              <a:rPr lang="en-GB" sz="1800" dirty="0"/>
              <a:t>Further analysis required.</a:t>
            </a:r>
            <a:endParaRPr lang="en-US" dirty="0"/>
          </a:p>
        </p:txBody>
      </p:sp>
      <p:sp>
        <p:nvSpPr>
          <p:cNvPr id="5" name="TextBox 4">
            <a:extLst>
              <a:ext uri="{FF2B5EF4-FFF2-40B4-BE49-F238E27FC236}">
                <a16:creationId xmlns:a16="http://schemas.microsoft.com/office/drawing/2014/main" id="{BF4FD50B-1F40-242C-DEC3-7B69D6D84FE3}"/>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spTree>
    <p:extLst>
      <p:ext uri="{BB962C8B-B14F-4D97-AF65-F5344CB8AC3E}">
        <p14:creationId xmlns:p14="http://schemas.microsoft.com/office/powerpoint/2010/main" val="140319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BDE3-3804-A847-E47A-1D3D2D085A4F}"/>
              </a:ext>
            </a:extLst>
          </p:cNvPr>
          <p:cNvSpPr>
            <a:spLocks noGrp="1"/>
          </p:cNvSpPr>
          <p:nvPr>
            <p:ph type="title"/>
          </p:nvPr>
        </p:nvSpPr>
        <p:spPr>
          <a:xfrm>
            <a:off x="1154955" y="1295400"/>
            <a:ext cx="3134052" cy="1600200"/>
          </a:xfrm>
        </p:spPr>
        <p:txBody>
          <a:bodyPr/>
          <a:lstStyle/>
          <a:p>
            <a:r>
              <a:rPr lang="en-GB" dirty="0"/>
              <a:t>Recommendations</a:t>
            </a:r>
          </a:p>
        </p:txBody>
      </p:sp>
      <p:sp>
        <p:nvSpPr>
          <p:cNvPr id="3" name="Content Placeholder 2">
            <a:extLst>
              <a:ext uri="{FF2B5EF4-FFF2-40B4-BE49-F238E27FC236}">
                <a16:creationId xmlns:a16="http://schemas.microsoft.com/office/drawing/2014/main" id="{D57BFE66-80E8-EFC0-BB4B-8FCAFA0E7DFB}"/>
              </a:ext>
            </a:extLst>
          </p:cNvPr>
          <p:cNvSpPr>
            <a:spLocks noGrp="1"/>
          </p:cNvSpPr>
          <p:nvPr>
            <p:ph idx="1"/>
          </p:nvPr>
        </p:nvSpPr>
        <p:spPr/>
        <p:txBody>
          <a:bodyPr>
            <a:normAutofit/>
          </a:bodyPr>
          <a:lstStyle/>
          <a:p>
            <a:r>
              <a:rPr lang="en-GB" dirty="0"/>
              <a:t>Promote science &amp; tech in secondary schools </a:t>
            </a:r>
          </a:p>
          <a:p>
            <a:r>
              <a:rPr lang="en-GB" dirty="0"/>
              <a:t>Encourage/support female pupils to apply for science-based programmes</a:t>
            </a:r>
          </a:p>
          <a:p>
            <a:pPr lvl="1"/>
            <a:r>
              <a:rPr lang="en-GB" dirty="0"/>
              <a:t>Work experience and to drive sponsored places on degrees.</a:t>
            </a:r>
          </a:p>
          <a:p>
            <a:r>
              <a:rPr lang="en-GB" dirty="0"/>
              <a:t>Encourage female graduates to apply for: </a:t>
            </a:r>
          </a:p>
          <a:p>
            <a:pPr lvl="1"/>
            <a:r>
              <a:rPr lang="en-GB" dirty="0"/>
              <a:t>Tech/academic sector</a:t>
            </a:r>
          </a:p>
          <a:p>
            <a:pPr lvl="1"/>
            <a:r>
              <a:rPr lang="en-GB" dirty="0"/>
              <a:t>Higher salaries </a:t>
            </a:r>
          </a:p>
          <a:p>
            <a:r>
              <a:rPr lang="en-GB" dirty="0"/>
              <a:t>Work with companies to identify and create opportunities for females to enter the technology sector. </a:t>
            </a:r>
          </a:p>
        </p:txBody>
      </p:sp>
      <p:sp>
        <p:nvSpPr>
          <p:cNvPr id="4" name="Text Placeholder 3">
            <a:extLst>
              <a:ext uri="{FF2B5EF4-FFF2-40B4-BE49-F238E27FC236}">
                <a16:creationId xmlns:a16="http://schemas.microsoft.com/office/drawing/2014/main" id="{2DFD18DB-B755-B4EB-04FB-94A76880243A}"/>
              </a:ext>
            </a:extLst>
          </p:cNvPr>
          <p:cNvSpPr>
            <a:spLocks noGrp="1"/>
          </p:cNvSpPr>
          <p:nvPr>
            <p:ph type="body" sz="half" idx="2"/>
          </p:nvPr>
        </p:nvSpPr>
        <p:spPr/>
        <p:txBody>
          <a:bodyPr/>
          <a:lstStyle/>
          <a:p>
            <a:endParaRPr lang="en-GB"/>
          </a:p>
        </p:txBody>
      </p:sp>
      <p:sp>
        <p:nvSpPr>
          <p:cNvPr id="8" name="TextBox 7">
            <a:extLst>
              <a:ext uri="{FF2B5EF4-FFF2-40B4-BE49-F238E27FC236}">
                <a16:creationId xmlns:a16="http://schemas.microsoft.com/office/drawing/2014/main" id="{4F1E72D7-ACEA-87FD-2078-5AE15E6C1D9F}"/>
              </a:ext>
            </a:extLst>
          </p:cNvPr>
          <p:cNvSpPr txBox="1"/>
          <p:nvPr/>
        </p:nvSpPr>
        <p:spPr>
          <a:xfrm>
            <a:off x="11800885" y="6439910"/>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C</a:t>
            </a:r>
            <a:endParaRPr lang="en-US" dirty="0">
              <a:solidFill>
                <a:srgbClr val="F9C5E0"/>
              </a:solidFill>
            </a:endParaRPr>
          </a:p>
        </p:txBody>
      </p:sp>
    </p:spTree>
    <p:extLst>
      <p:ext uri="{BB962C8B-B14F-4D97-AF65-F5344CB8AC3E}">
        <p14:creationId xmlns:p14="http://schemas.microsoft.com/office/powerpoint/2010/main" val="404480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4853CCDB-28FC-52F0-7EBF-8F05C44ABDD6}"/>
              </a:ext>
            </a:extLst>
          </p:cNvPr>
          <p:cNvSpPr>
            <a:spLocks noGrp="1"/>
          </p:cNvSpPr>
          <p:nvPr>
            <p:ph type="title"/>
          </p:nvPr>
        </p:nvSpPr>
        <p:spPr>
          <a:xfrm>
            <a:off x="836247" y="1085549"/>
            <a:ext cx="3430947" cy="4686903"/>
          </a:xfrm>
        </p:spPr>
        <p:txBody>
          <a:bodyPr anchor="ctr">
            <a:normAutofit/>
          </a:bodyPr>
          <a:lstStyle/>
          <a:p>
            <a:pPr algn="r"/>
            <a:r>
              <a:rPr lang="en-GB">
                <a:solidFill>
                  <a:schemeClr val="tx1"/>
                </a:solidFill>
              </a:rPr>
              <a:t>Project Aim</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67CB32-1005-DB52-2AAA-73CBABADBF6E}"/>
              </a:ext>
            </a:extLst>
          </p:cNvPr>
          <p:cNvSpPr>
            <a:spLocks noGrp="1"/>
          </p:cNvSpPr>
          <p:nvPr>
            <p:ph idx="1"/>
          </p:nvPr>
        </p:nvSpPr>
        <p:spPr>
          <a:xfrm>
            <a:off x="5041399" y="1085549"/>
            <a:ext cx="5579707" cy="4686903"/>
          </a:xfrm>
        </p:spPr>
        <p:txBody>
          <a:bodyPr anchor="ctr">
            <a:normAutofit/>
          </a:bodyPr>
          <a:lstStyle/>
          <a:p>
            <a:r>
              <a:rPr lang="en-GB" dirty="0">
                <a:solidFill>
                  <a:schemeClr val="tx1"/>
                </a:solidFill>
              </a:rPr>
              <a:t>Working in partnership with a charity who wishes to assess the impact of gender on educational outcomes. </a:t>
            </a:r>
          </a:p>
          <a:p>
            <a:pPr lvl="1"/>
            <a:r>
              <a:rPr lang="en-GB" dirty="0">
                <a:solidFill>
                  <a:schemeClr val="tx1"/>
                </a:solidFill>
              </a:rPr>
              <a:t>What outcomes are being achieved by females at secondary and higher education levels and how does this differ from outcomes for males?</a:t>
            </a:r>
          </a:p>
          <a:p>
            <a:pPr lvl="1"/>
            <a:r>
              <a:rPr lang="en-GB" dirty="0">
                <a:solidFill>
                  <a:schemeClr val="tx1"/>
                </a:solidFill>
              </a:rPr>
              <a:t>Is there an increase in the number of females studying computer science-based subjects and in females entering the technology industry?</a:t>
            </a:r>
          </a:p>
          <a:p>
            <a:pPr lvl="1"/>
            <a:r>
              <a:rPr lang="en-GB" dirty="0">
                <a:solidFill>
                  <a:schemeClr val="tx1"/>
                </a:solidFill>
              </a:rPr>
              <a:t>Is there a link between geographical location and the educational outcomes for females?</a:t>
            </a:r>
          </a:p>
          <a:p>
            <a:endParaRPr lang="en-GB" dirty="0">
              <a:solidFill>
                <a:schemeClr val="tx1"/>
              </a:solidFill>
            </a:endParaRPr>
          </a:p>
        </p:txBody>
      </p:sp>
      <p:sp>
        <p:nvSpPr>
          <p:cNvPr id="5" name="TextBox 4">
            <a:extLst>
              <a:ext uri="{FF2B5EF4-FFF2-40B4-BE49-F238E27FC236}">
                <a16:creationId xmlns:a16="http://schemas.microsoft.com/office/drawing/2014/main" id="{0304A1AB-09C1-0DA4-B773-560E5E9325B6}"/>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endParaRPr lang="en-US" dirty="0">
              <a:solidFill>
                <a:srgbClr val="F9C5E0"/>
              </a:solidFill>
            </a:endParaRPr>
          </a:p>
        </p:txBody>
      </p:sp>
    </p:spTree>
    <p:extLst>
      <p:ext uri="{BB962C8B-B14F-4D97-AF65-F5344CB8AC3E}">
        <p14:creationId xmlns:p14="http://schemas.microsoft.com/office/powerpoint/2010/main" val="262552544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2AC0-C7A5-43CF-1056-E13EA47A1517}"/>
              </a:ext>
            </a:extLst>
          </p:cNvPr>
          <p:cNvSpPr>
            <a:spLocks noGrp="1"/>
          </p:cNvSpPr>
          <p:nvPr>
            <p:ph type="title"/>
          </p:nvPr>
        </p:nvSpPr>
        <p:spPr/>
        <p:txBody>
          <a:bodyPr/>
          <a:lstStyle/>
          <a:p>
            <a:r>
              <a:rPr lang="en-GB" dirty="0"/>
              <a:t>Future Studies </a:t>
            </a:r>
          </a:p>
        </p:txBody>
      </p:sp>
      <p:sp>
        <p:nvSpPr>
          <p:cNvPr id="3" name="Content Placeholder 2">
            <a:extLst>
              <a:ext uri="{FF2B5EF4-FFF2-40B4-BE49-F238E27FC236}">
                <a16:creationId xmlns:a16="http://schemas.microsoft.com/office/drawing/2014/main" id="{FAD4C1D8-95D3-DE6B-ED0A-78DB49F35D50}"/>
              </a:ext>
            </a:extLst>
          </p:cNvPr>
          <p:cNvSpPr>
            <a:spLocks noGrp="1"/>
          </p:cNvSpPr>
          <p:nvPr>
            <p:ph idx="1"/>
          </p:nvPr>
        </p:nvSpPr>
        <p:spPr/>
        <p:txBody>
          <a:bodyPr/>
          <a:lstStyle/>
          <a:p>
            <a:r>
              <a:rPr lang="en-GB" dirty="0"/>
              <a:t>Consider other variables i.e., widening participation </a:t>
            </a:r>
          </a:p>
          <a:p>
            <a:r>
              <a:rPr lang="en-GB" dirty="0"/>
              <a:t>Expand geographically</a:t>
            </a:r>
            <a:endParaRPr lang="en-US" dirty="0"/>
          </a:p>
          <a:p>
            <a:r>
              <a:rPr lang="en-GB" dirty="0"/>
              <a:t>Access further datasets to conduct time series analysis and linear regression to make predictions.</a:t>
            </a:r>
          </a:p>
        </p:txBody>
      </p:sp>
      <p:sp>
        <p:nvSpPr>
          <p:cNvPr id="8" name="Text Placeholder 7">
            <a:extLst>
              <a:ext uri="{FF2B5EF4-FFF2-40B4-BE49-F238E27FC236}">
                <a16:creationId xmlns:a16="http://schemas.microsoft.com/office/drawing/2014/main" id="{D82E76D9-8540-4120-40B3-0CC26B5C21B5}"/>
              </a:ext>
            </a:extLst>
          </p:cNvPr>
          <p:cNvSpPr>
            <a:spLocks noGrp="1"/>
          </p:cNvSpPr>
          <p:nvPr>
            <p:ph type="body" sz="half" idx="2"/>
          </p:nvPr>
        </p:nvSpPr>
        <p:spPr/>
        <p:txBody>
          <a:bodyPr/>
          <a:lstStyle/>
          <a:p>
            <a:endParaRPr lang="en-GB"/>
          </a:p>
        </p:txBody>
      </p:sp>
      <p:sp>
        <p:nvSpPr>
          <p:cNvPr id="6" name="TextBox 5">
            <a:extLst>
              <a:ext uri="{FF2B5EF4-FFF2-40B4-BE49-F238E27FC236}">
                <a16:creationId xmlns:a16="http://schemas.microsoft.com/office/drawing/2014/main" id="{B3F358B9-830D-7C10-2AA7-0C95D367CE8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endParaRPr lang="en-US" dirty="0">
              <a:solidFill>
                <a:srgbClr val="F9C5E0"/>
              </a:solidFill>
            </a:endParaRPr>
          </a:p>
        </p:txBody>
      </p:sp>
    </p:spTree>
    <p:extLst>
      <p:ext uri="{BB962C8B-B14F-4D97-AF65-F5344CB8AC3E}">
        <p14:creationId xmlns:p14="http://schemas.microsoft.com/office/powerpoint/2010/main" val="396910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4EE7-12A6-2414-11C4-276C83230B6E}"/>
              </a:ext>
            </a:extLst>
          </p:cNvPr>
          <p:cNvSpPr>
            <a:spLocks noGrp="1"/>
          </p:cNvSpPr>
          <p:nvPr>
            <p:ph type="title"/>
          </p:nvPr>
        </p:nvSpPr>
        <p:spPr/>
        <p:txBody>
          <a:bodyPr/>
          <a:lstStyle/>
          <a:p>
            <a:r>
              <a:rPr lang="en-GB" dirty="0"/>
              <a:t>Group Approach</a:t>
            </a:r>
          </a:p>
        </p:txBody>
      </p:sp>
      <p:sp>
        <p:nvSpPr>
          <p:cNvPr id="3" name="Content Placeholder 2">
            <a:extLst>
              <a:ext uri="{FF2B5EF4-FFF2-40B4-BE49-F238E27FC236}">
                <a16:creationId xmlns:a16="http://schemas.microsoft.com/office/drawing/2014/main" id="{853A4804-2A0C-7AE9-57FB-BFB2809DADF1}"/>
              </a:ext>
            </a:extLst>
          </p:cNvPr>
          <p:cNvSpPr>
            <a:spLocks noGrp="1"/>
          </p:cNvSpPr>
          <p:nvPr>
            <p:ph idx="1"/>
          </p:nvPr>
        </p:nvSpPr>
        <p:spPr/>
        <p:txBody>
          <a:bodyPr/>
          <a:lstStyle/>
          <a:p>
            <a:r>
              <a:rPr lang="en-GB" dirty="0"/>
              <a:t>Agile working </a:t>
            </a:r>
          </a:p>
          <a:p>
            <a:pPr lvl="1"/>
            <a:r>
              <a:rPr lang="en-GB" dirty="0"/>
              <a:t>Scrum master </a:t>
            </a:r>
          </a:p>
          <a:p>
            <a:pPr lvl="1"/>
            <a:r>
              <a:rPr lang="en-GB" dirty="0"/>
              <a:t>Stand ups </a:t>
            </a:r>
          </a:p>
          <a:p>
            <a:pPr lvl="1"/>
            <a:r>
              <a:rPr lang="en-GB" dirty="0"/>
              <a:t>Sprints </a:t>
            </a:r>
          </a:p>
          <a:p>
            <a:r>
              <a:rPr lang="en-GB" dirty="0"/>
              <a:t>Separated areas of focus: </a:t>
            </a:r>
          </a:p>
          <a:p>
            <a:pPr lvl="1"/>
            <a:r>
              <a:rPr lang="en-GB" dirty="0"/>
              <a:t>Secondary data – Claire </a:t>
            </a:r>
          </a:p>
          <a:p>
            <a:pPr lvl="1"/>
            <a:r>
              <a:rPr lang="en-GB" dirty="0"/>
              <a:t>Higher Education – Sian </a:t>
            </a:r>
          </a:p>
          <a:p>
            <a:pPr lvl="1"/>
            <a:r>
              <a:rPr lang="en-GB" dirty="0"/>
              <a:t>APIs and geography – Adelaide </a:t>
            </a:r>
          </a:p>
          <a:p>
            <a:pPr lvl="1"/>
            <a:endParaRPr lang="en-GB" dirty="0"/>
          </a:p>
        </p:txBody>
      </p:sp>
      <p:sp>
        <p:nvSpPr>
          <p:cNvPr id="4" name="Text Placeholder 3">
            <a:extLst>
              <a:ext uri="{FF2B5EF4-FFF2-40B4-BE49-F238E27FC236}">
                <a16:creationId xmlns:a16="http://schemas.microsoft.com/office/drawing/2014/main" id="{2D930308-DB01-7862-27E1-667296271F6B}"/>
              </a:ext>
            </a:extLst>
          </p:cNvPr>
          <p:cNvSpPr>
            <a:spLocks noGrp="1"/>
          </p:cNvSpPr>
          <p:nvPr>
            <p:ph type="body" sz="half" idx="2"/>
          </p:nvPr>
        </p:nvSpPr>
        <p:spPr/>
        <p:txBody>
          <a:bodyPr/>
          <a:lstStyle/>
          <a:p>
            <a:endParaRPr lang="en-GB"/>
          </a:p>
        </p:txBody>
      </p:sp>
      <p:sp>
        <p:nvSpPr>
          <p:cNvPr id="6" name="TextBox 5">
            <a:extLst>
              <a:ext uri="{FF2B5EF4-FFF2-40B4-BE49-F238E27FC236}">
                <a16:creationId xmlns:a16="http://schemas.microsoft.com/office/drawing/2014/main" id="{677C2825-B3D1-5DD0-D569-E4F97BCF2627}"/>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p>
        </p:txBody>
      </p:sp>
    </p:spTree>
    <p:extLst>
      <p:ext uri="{BB962C8B-B14F-4D97-AF65-F5344CB8AC3E}">
        <p14:creationId xmlns:p14="http://schemas.microsoft.com/office/powerpoint/2010/main" val="268157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Logo&#10;&#10;Description automatically generated">
            <a:extLst>
              <a:ext uri="{FF2B5EF4-FFF2-40B4-BE49-F238E27FC236}">
                <a16:creationId xmlns:a16="http://schemas.microsoft.com/office/drawing/2014/main" id="{90795AE3-C1C3-B6EC-E437-1267B1C78B98}"/>
              </a:ext>
            </a:extLst>
          </p:cNvPr>
          <p:cNvPicPr>
            <a:picLocks noChangeAspect="1"/>
          </p:cNvPicPr>
          <p:nvPr/>
        </p:nvPicPr>
        <p:blipFill>
          <a:blip r:embed="rId2"/>
          <a:stretch>
            <a:fillRect/>
          </a:stretch>
        </p:blipFill>
        <p:spPr>
          <a:xfrm>
            <a:off x="4246204" y="754335"/>
            <a:ext cx="4159306" cy="2195435"/>
          </a:xfrm>
          <a:prstGeom prst="rect">
            <a:avLst/>
          </a:prstGeom>
        </p:spPr>
      </p:pic>
      <p:pic>
        <p:nvPicPr>
          <p:cNvPr id="5" name="Picture 7" descr="Icon&#10;&#10;Description automatically generated">
            <a:extLst>
              <a:ext uri="{FF2B5EF4-FFF2-40B4-BE49-F238E27FC236}">
                <a16:creationId xmlns:a16="http://schemas.microsoft.com/office/drawing/2014/main" id="{4C9CBDBC-B201-4EA1-EF9D-4D82CCE4481E}"/>
              </a:ext>
            </a:extLst>
          </p:cNvPr>
          <p:cNvPicPr>
            <a:picLocks noChangeAspect="1"/>
          </p:cNvPicPr>
          <p:nvPr/>
        </p:nvPicPr>
        <p:blipFill>
          <a:blip r:embed="rId3"/>
          <a:stretch>
            <a:fillRect/>
          </a:stretch>
        </p:blipFill>
        <p:spPr>
          <a:xfrm>
            <a:off x="5384748" y="3843224"/>
            <a:ext cx="1880050" cy="1873307"/>
          </a:xfrm>
          <a:prstGeom prst="rect">
            <a:avLst/>
          </a:prstGeom>
        </p:spPr>
      </p:pic>
      <p:pic>
        <p:nvPicPr>
          <p:cNvPr id="7" name="Picture 8" descr="Logo, company name&#10;&#10;Description automatically generated">
            <a:extLst>
              <a:ext uri="{FF2B5EF4-FFF2-40B4-BE49-F238E27FC236}">
                <a16:creationId xmlns:a16="http://schemas.microsoft.com/office/drawing/2014/main" id="{7242A114-65E6-C1AF-7894-A6472B35D60E}"/>
              </a:ext>
            </a:extLst>
          </p:cNvPr>
          <p:cNvPicPr>
            <a:picLocks noChangeAspect="1"/>
          </p:cNvPicPr>
          <p:nvPr/>
        </p:nvPicPr>
        <p:blipFill>
          <a:blip r:embed="rId4"/>
          <a:stretch>
            <a:fillRect/>
          </a:stretch>
        </p:blipFill>
        <p:spPr>
          <a:xfrm>
            <a:off x="691620" y="5112891"/>
            <a:ext cx="3343359" cy="1880218"/>
          </a:xfrm>
          <a:prstGeom prst="rect">
            <a:avLst/>
          </a:prstGeom>
        </p:spPr>
      </p:pic>
      <p:pic>
        <p:nvPicPr>
          <p:cNvPr id="9" name="Picture 9" descr="Icon&#10;&#10;Description automatically generated">
            <a:extLst>
              <a:ext uri="{FF2B5EF4-FFF2-40B4-BE49-F238E27FC236}">
                <a16:creationId xmlns:a16="http://schemas.microsoft.com/office/drawing/2014/main" id="{AE0C7384-C562-A7D6-0DEA-EFF8EBE3E366}"/>
              </a:ext>
            </a:extLst>
          </p:cNvPr>
          <p:cNvPicPr>
            <a:picLocks noChangeAspect="1"/>
          </p:cNvPicPr>
          <p:nvPr/>
        </p:nvPicPr>
        <p:blipFill>
          <a:blip r:embed="rId5"/>
          <a:stretch>
            <a:fillRect/>
          </a:stretch>
        </p:blipFill>
        <p:spPr>
          <a:xfrm>
            <a:off x="8614405" y="5301238"/>
            <a:ext cx="2743200" cy="1228299"/>
          </a:xfrm>
          <a:prstGeom prst="rect">
            <a:avLst/>
          </a:prstGeom>
        </p:spPr>
      </p:pic>
      <p:pic>
        <p:nvPicPr>
          <p:cNvPr id="11" name="Picture 10" descr="Logo, company name&#10;&#10;Description automatically generated">
            <a:extLst>
              <a:ext uri="{FF2B5EF4-FFF2-40B4-BE49-F238E27FC236}">
                <a16:creationId xmlns:a16="http://schemas.microsoft.com/office/drawing/2014/main" id="{E71E39E6-C8B5-E015-5027-58023D75793F}"/>
              </a:ext>
            </a:extLst>
          </p:cNvPr>
          <p:cNvPicPr>
            <a:picLocks noChangeAspect="1"/>
          </p:cNvPicPr>
          <p:nvPr/>
        </p:nvPicPr>
        <p:blipFill>
          <a:blip r:embed="rId6"/>
          <a:stretch>
            <a:fillRect/>
          </a:stretch>
        </p:blipFill>
        <p:spPr>
          <a:xfrm>
            <a:off x="8616819" y="1164162"/>
            <a:ext cx="2743200" cy="1108710"/>
          </a:xfrm>
          <a:prstGeom prst="rect">
            <a:avLst/>
          </a:prstGeom>
        </p:spPr>
      </p:pic>
      <p:pic>
        <p:nvPicPr>
          <p:cNvPr id="13" name="Picture 11">
            <a:extLst>
              <a:ext uri="{FF2B5EF4-FFF2-40B4-BE49-F238E27FC236}">
                <a16:creationId xmlns:a16="http://schemas.microsoft.com/office/drawing/2014/main" id="{8DD109F3-0F16-4406-BB5B-7DD88CB43EF2}"/>
              </a:ext>
            </a:extLst>
          </p:cNvPr>
          <p:cNvPicPr>
            <a:picLocks noChangeAspect="1"/>
          </p:cNvPicPr>
          <p:nvPr/>
        </p:nvPicPr>
        <p:blipFill>
          <a:blip r:embed="rId7"/>
          <a:stretch>
            <a:fillRect/>
          </a:stretch>
        </p:blipFill>
        <p:spPr>
          <a:xfrm>
            <a:off x="1184800" y="634881"/>
            <a:ext cx="2743200" cy="1543050"/>
          </a:xfrm>
          <a:prstGeom prst="rect">
            <a:avLst/>
          </a:prstGeom>
        </p:spPr>
      </p:pic>
      <p:pic>
        <p:nvPicPr>
          <p:cNvPr id="15" name="Picture 12" descr="Logo&#10;&#10;Description automatically generated">
            <a:extLst>
              <a:ext uri="{FF2B5EF4-FFF2-40B4-BE49-F238E27FC236}">
                <a16:creationId xmlns:a16="http://schemas.microsoft.com/office/drawing/2014/main" id="{F3EFD48B-4302-7515-B6B6-60FA8E218CA8}"/>
              </a:ext>
            </a:extLst>
          </p:cNvPr>
          <p:cNvPicPr>
            <a:picLocks noChangeAspect="1"/>
          </p:cNvPicPr>
          <p:nvPr/>
        </p:nvPicPr>
        <p:blipFill>
          <a:blip r:embed="rId8"/>
          <a:stretch>
            <a:fillRect/>
          </a:stretch>
        </p:blipFill>
        <p:spPr>
          <a:xfrm>
            <a:off x="1605053" y="2892578"/>
            <a:ext cx="1896534" cy="1896534"/>
          </a:xfrm>
          <a:prstGeom prst="rect">
            <a:avLst/>
          </a:prstGeom>
        </p:spPr>
      </p:pic>
      <p:pic>
        <p:nvPicPr>
          <p:cNvPr id="16" name="Picture 16" descr="Logo&#10;&#10;Description automatically generated">
            <a:extLst>
              <a:ext uri="{FF2B5EF4-FFF2-40B4-BE49-F238E27FC236}">
                <a16:creationId xmlns:a16="http://schemas.microsoft.com/office/drawing/2014/main" id="{B53130CF-FCF9-94E4-FD73-25E666CF92E2}"/>
              </a:ext>
            </a:extLst>
          </p:cNvPr>
          <p:cNvPicPr>
            <a:picLocks noChangeAspect="1"/>
          </p:cNvPicPr>
          <p:nvPr/>
        </p:nvPicPr>
        <p:blipFill>
          <a:blip r:embed="rId9"/>
          <a:stretch>
            <a:fillRect/>
          </a:stretch>
        </p:blipFill>
        <p:spPr>
          <a:xfrm>
            <a:off x="8622064" y="3234683"/>
            <a:ext cx="2743200" cy="658368"/>
          </a:xfrm>
          <a:prstGeom prst="rect">
            <a:avLst/>
          </a:prstGeom>
        </p:spPr>
      </p:pic>
      <p:sp>
        <p:nvSpPr>
          <p:cNvPr id="18" name="TextBox 17">
            <a:extLst>
              <a:ext uri="{FF2B5EF4-FFF2-40B4-BE49-F238E27FC236}">
                <a16:creationId xmlns:a16="http://schemas.microsoft.com/office/drawing/2014/main" id="{B8305E49-74FB-26B5-DCD5-CC00B408E5D3}"/>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A</a:t>
            </a:r>
          </a:p>
        </p:txBody>
      </p:sp>
    </p:spTree>
    <p:extLst>
      <p:ext uri="{BB962C8B-B14F-4D97-AF65-F5344CB8AC3E}">
        <p14:creationId xmlns:p14="http://schemas.microsoft.com/office/powerpoint/2010/main" val="107056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0271-391B-A1FE-CBB0-68A3735F9CD6}"/>
              </a:ext>
            </a:extLst>
          </p:cNvPr>
          <p:cNvSpPr>
            <a:spLocks noGrp="1"/>
          </p:cNvSpPr>
          <p:nvPr>
            <p:ph type="title"/>
          </p:nvPr>
        </p:nvSpPr>
        <p:spPr/>
        <p:txBody>
          <a:bodyPr/>
          <a:lstStyle/>
          <a:p>
            <a:r>
              <a:rPr lang="en-GB" dirty="0"/>
              <a:t>Data Sources</a:t>
            </a:r>
          </a:p>
        </p:txBody>
      </p:sp>
      <p:sp>
        <p:nvSpPr>
          <p:cNvPr id="3" name="Content Placeholder 2">
            <a:extLst>
              <a:ext uri="{FF2B5EF4-FFF2-40B4-BE49-F238E27FC236}">
                <a16:creationId xmlns:a16="http://schemas.microsoft.com/office/drawing/2014/main" id="{9987DECD-3363-586C-EA77-E2CB9DFA9E68}"/>
              </a:ext>
            </a:extLst>
          </p:cNvPr>
          <p:cNvSpPr>
            <a:spLocks noGrp="1"/>
          </p:cNvSpPr>
          <p:nvPr>
            <p:ph idx="1"/>
          </p:nvPr>
        </p:nvSpPr>
        <p:spPr/>
        <p:txBody>
          <a:bodyPr vert="horz" lIns="91440" tIns="45720" rIns="91440" bIns="45720" rtlCol="0" anchor="t">
            <a:normAutofit lnSpcReduction="10000"/>
          </a:bodyPr>
          <a:lstStyle/>
          <a:p>
            <a:r>
              <a:rPr lang="en-GB" sz="1800" dirty="0">
                <a:solidFill>
                  <a:srgbClr val="000000"/>
                </a:solidFill>
                <a:effectLst/>
                <a:latin typeface="Calibri" panose="020F0502020204030204" pitchFamily="34" charset="0"/>
                <a:ea typeface="Times New Roman" panose="02020603050405020304" pitchFamily="18" charset="0"/>
              </a:rPr>
              <a:t>Higher Education Statistics Agency (HESA) data – </a:t>
            </a:r>
            <a:r>
              <a:rPr lang="en-GB" sz="1800" dirty="0">
                <a:solidFill>
                  <a:srgbClr val="000000"/>
                </a:solidFill>
                <a:effectLst/>
                <a:latin typeface="Calibri" panose="020F0502020204030204" pitchFamily="34" charset="0"/>
                <a:ea typeface="Times New Roman" panose="02020603050405020304" pitchFamily="18" charset="0"/>
                <a:hlinkClick r:id="rId2"/>
              </a:rPr>
              <a:t>open data sets available</a:t>
            </a:r>
            <a:endParaRPr lang="en-GB" sz="1800" dirty="0">
              <a:solidFill>
                <a:srgbClr val="000000"/>
              </a:solidFill>
              <a:effectLst/>
              <a:latin typeface="Calibri" panose="020F0502020204030204" pitchFamily="34" charset="0"/>
              <a:ea typeface="Times New Roman" panose="02020603050405020304" pitchFamily="18" charset="0"/>
            </a:endParaRPr>
          </a:p>
          <a:p>
            <a:pPr lvl="1"/>
            <a:r>
              <a:rPr lang="en-GB" sz="1800" dirty="0">
                <a:solidFill>
                  <a:srgbClr val="000000"/>
                </a:solidFill>
                <a:effectLst/>
                <a:latin typeface="Calibri"/>
                <a:ea typeface="Times New Roman" panose="02020603050405020304" pitchFamily="18" charset="0"/>
                <a:cs typeface="Calibri"/>
              </a:rPr>
              <a:t>used to inform funding allocations for higher education providers and in other publications, such as league tables.</a:t>
            </a:r>
            <a:r>
              <a:rPr lang="en-GB" sz="1800" dirty="0">
                <a:solidFill>
                  <a:srgbClr val="000000"/>
                </a:solidFill>
                <a:latin typeface="Calibri"/>
                <a:ea typeface="Times New Roman" panose="02020603050405020304" pitchFamily="18" charset="0"/>
                <a:cs typeface="Calibri"/>
              </a:rPr>
              <a:t> </a:t>
            </a:r>
            <a:endParaRPr lang="en-GB" sz="1800" dirty="0">
              <a:solidFill>
                <a:srgbClr val="000000"/>
              </a:solidFill>
              <a:effectLst/>
              <a:latin typeface="Calibri" panose="020F0502020204030204" pitchFamily="34" charset="0"/>
              <a:ea typeface="Times New Roman" panose="02020603050405020304" pitchFamily="18" charset="0"/>
              <a:cs typeface="Calibri"/>
            </a:endParaRPr>
          </a:p>
          <a:p>
            <a:pPr lvl="1"/>
            <a:r>
              <a:rPr lang="en-GB" sz="1800" dirty="0">
                <a:solidFill>
                  <a:srgbClr val="000000"/>
                </a:solidFill>
                <a:latin typeface="Calibri"/>
                <a:ea typeface="Times New Roman" panose="02020603050405020304" pitchFamily="18" charset="0"/>
                <a:cs typeface="Calibri"/>
              </a:rPr>
              <a:t>Data available for student enrolment and graduate outcomes</a:t>
            </a:r>
          </a:p>
          <a:p>
            <a:r>
              <a:rPr lang="en-GB" sz="2000" dirty="0">
                <a:solidFill>
                  <a:srgbClr val="000000"/>
                </a:solidFill>
                <a:latin typeface="Calibri"/>
                <a:ea typeface="Times New Roman" panose="02020603050405020304" pitchFamily="18" charset="0"/>
                <a:cs typeface="Calibri"/>
              </a:rPr>
              <a:t>APIs</a:t>
            </a:r>
            <a:endParaRPr lang="en-GB" sz="2000" dirty="0">
              <a:solidFill>
                <a:srgbClr val="000000"/>
              </a:solidFill>
              <a:effectLst/>
              <a:latin typeface="Calibri" panose="020F0502020204030204" pitchFamily="34" charset="0"/>
              <a:ea typeface="Times New Roman" panose="02020603050405020304" pitchFamily="18" charset="0"/>
              <a:cs typeface="Calibri"/>
            </a:endParaRPr>
          </a:p>
          <a:p>
            <a:pPr lvl="1"/>
            <a:r>
              <a:rPr lang="en-GB" sz="1800" dirty="0" err="1">
                <a:solidFill>
                  <a:srgbClr val="000000"/>
                </a:solidFill>
                <a:latin typeface="Calibri"/>
                <a:ea typeface="Times New Roman" panose="02020603050405020304" pitchFamily="18" charset="0"/>
                <a:cs typeface="Calibri"/>
              </a:rPr>
              <a:t>UniDB</a:t>
            </a:r>
            <a:r>
              <a:rPr lang="en-GB" sz="1800" dirty="0">
                <a:solidFill>
                  <a:srgbClr val="000000"/>
                </a:solidFill>
                <a:latin typeface="Calibri"/>
                <a:ea typeface="Times New Roman" panose="02020603050405020304" pitchFamily="18" charset="0"/>
                <a:cs typeface="Calibri"/>
              </a:rPr>
              <a:t> API – University &amp; Degree demographics </a:t>
            </a:r>
          </a:p>
          <a:p>
            <a:pPr lvl="1"/>
            <a:r>
              <a:rPr lang="en-GB" sz="1800" dirty="0">
                <a:solidFill>
                  <a:srgbClr val="000000"/>
                </a:solidFill>
                <a:latin typeface="Calibri"/>
                <a:ea typeface="Times New Roman" panose="02020603050405020304" pitchFamily="18" charset="0"/>
                <a:cs typeface="Calibri"/>
              </a:rPr>
              <a:t>Open Weather API – used for finding location &amp; mapping </a:t>
            </a:r>
          </a:p>
          <a:p>
            <a:r>
              <a:rPr lang="en-GB" sz="2000" dirty="0">
                <a:solidFill>
                  <a:srgbClr val="000000"/>
                </a:solidFill>
                <a:latin typeface="Calibri"/>
                <a:ea typeface="Times New Roman" panose="02020603050405020304" pitchFamily="18" charset="0"/>
                <a:cs typeface="Calibri"/>
              </a:rPr>
              <a:t>Gov.uk </a:t>
            </a:r>
          </a:p>
          <a:p>
            <a:pPr lvl="1"/>
            <a:r>
              <a:rPr lang="en-GB" sz="1800" dirty="0">
                <a:solidFill>
                  <a:srgbClr val="000000"/>
                </a:solidFill>
                <a:latin typeface="Calibri"/>
                <a:ea typeface="Times New Roman" panose="02020603050405020304" pitchFamily="18" charset="0"/>
                <a:cs typeface="Calibri"/>
              </a:rPr>
              <a:t>16 – 18 Destinations</a:t>
            </a:r>
            <a:endParaRPr lang="en-GB" sz="1800" dirty="0">
              <a:solidFill>
                <a:srgbClr val="000000"/>
              </a:solidFill>
              <a:effectLst/>
              <a:latin typeface="Calibri" panose="020F0502020204030204" pitchFamily="34" charset="0"/>
              <a:ea typeface="Times New Roman" panose="02020603050405020304" pitchFamily="18" charset="0"/>
              <a:cs typeface="Calibri"/>
            </a:endParaRPr>
          </a:p>
        </p:txBody>
      </p:sp>
      <p:sp>
        <p:nvSpPr>
          <p:cNvPr id="5" name="TextBox 4">
            <a:extLst>
              <a:ext uri="{FF2B5EF4-FFF2-40B4-BE49-F238E27FC236}">
                <a16:creationId xmlns:a16="http://schemas.microsoft.com/office/drawing/2014/main" id="{F74F0B2F-551F-A854-38A6-9F2AC6F8E5CF}"/>
              </a:ext>
            </a:extLst>
          </p:cNvPr>
          <p:cNvSpPr txBox="1"/>
          <p:nvPr/>
        </p:nvSpPr>
        <p:spPr>
          <a:xfrm>
            <a:off x="11800885" y="6439910"/>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C</a:t>
            </a:r>
            <a:endParaRPr lang="en-US" dirty="0">
              <a:solidFill>
                <a:srgbClr val="F9C5E0"/>
              </a:solidFill>
            </a:endParaRPr>
          </a:p>
        </p:txBody>
      </p:sp>
    </p:spTree>
    <p:extLst>
      <p:ext uri="{BB962C8B-B14F-4D97-AF65-F5344CB8AC3E}">
        <p14:creationId xmlns:p14="http://schemas.microsoft.com/office/powerpoint/2010/main" val="58704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EE5D-AC5E-584A-489B-B9BCD934875C}"/>
              </a:ext>
            </a:extLst>
          </p:cNvPr>
          <p:cNvSpPr>
            <a:spLocks noGrp="1"/>
          </p:cNvSpPr>
          <p:nvPr>
            <p:ph type="title"/>
          </p:nvPr>
        </p:nvSpPr>
        <p:spPr/>
        <p:txBody>
          <a:bodyPr/>
          <a:lstStyle/>
          <a:p>
            <a:r>
              <a:rPr lang="en-GB" dirty="0"/>
              <a:t>Restrictions </a:t>
            </a:r>
          </a:p>
        </p:txBody>
      </p:sp>
      <p:sp>
        <p:nvSpPr>
          <p:cNvPr id="3" name="Content Placeholder 2">
            <a:extLst>
              <a:ext uri="{FF2B5EF4-FFF2-40B4-BE49-F238E27FC236}">
                <a16:creationId xmlns:a16="http://schemas.microsoft.com/office/drawing/2014/main" id="{100296D3-E2DE-24AB-C07E-74D3346FE76C}"/>
              </a:ext>
            </a:extLst>
          </p:cNvPr>
          <p:cNvSpPr>
            <a:spLocks noGrp="1"/>
          </p:cNvSpPr>
          <p:nvPr>
            <p:ph idx="1"/>
          </p:nvPr>
        </p:nvSpPr>
        <p:spPr/>
        <p:txBody>
          <a:bodyPr/>
          <a:lstStyle/>
          <a:p>
            <a:r>
              <a:rPr lang="en-GB" dirty="0"/>
              <a:t>England only </a:t>
            </a:r>
          </a:p>
          <a:p>
            <a:r>
              <a:rPr lang="en-GB" dirty="0"/>
              <a:t>Female or Male </a:t>
            </a:r>
          </a:p>
          <a:p>
            <a:r>
              <a:rPr lang="en-GB" dirty="0"/>
              <a:t>Data cleansing </a:t>
            </a:r>
          </a:p>
          <a:p>
            <a:pPr lvl="1"/>
            <a:r>
              <a:rPr lang="en-GB" dirty="0"/>
              <a:t>API data</a:t>
            </a:r>
          </a:p>
          <a:p>
            <a:pPr lvl="2"/>
            <a:r>
              <a:rPr lang="en-GB" dirty="0"/>
              <a:t>No detailed documentation </a:t>
            </a:r>
          </a:p>
          <a:p>
            <a:pPr lvl="2"/>
            <a:r>
              <a:rPr lang="en-GB" dirty="0"/>
              <a:t>Unknown accepted Universities &amp; degrees</a:t>
            </a:r>
          </a:p>
          <a:p>
            <a:pPr lvl="2"/>
            <a:r>
              <a:rPr lang="en-GB" dirty="0"/>
              <a:t>'None' results </a:t>
            </a:r>
          </a:p>
        </p:txBody>
      </p:sp>
      <p:sp>
        <p:nvSpPr>
          <p:cNvPr id="4" name="Text Placeholder 3">
            <a:extLst>
              <a:ext uri="{FF2B5EF4-FFF2-40B4-BE49-F238E27FC236}">
                <a16:creationId xmlns:a16="http://schemas.microsoft.com/office/drawing/2014/main" id="{2172E640-B5C6-131F-F460-64893C121A42}"/>
              </a:ext>
            </a:extLst>
          </p:cNvPr>
          <p:cNvSpPr>
            <a:spLocks noGrp="1"/>
          </p:cNvSpPr>
          <p:nvPr>
            <p:ph type="body" sz="half" idx="2"/>
          </p:nvPr>
        </p:nvSpPr>
        <p:spPr/>
        <p:txBody>
          <a:bodyPr/>
          <a:lstStyle/>
          <a:p>
            <a:endParaRPr lang="en-GB"/>
          </a:p>
        </p:txBody>
      </p:sp>
      <p:sp>
        <p:nvSpPr>
          <p:cNvPr id="10" name="TextBox 9">
            <a:extLst>
              <a:ext uri="{FF2B5EF4-FFF2-40B4-BE49-F238E27FC236}">
                <a16:creationId xmlns:a16="http://schemas.microsoft.com/office/drawing/2014/main" id="{C1FC2E4C-FC9F-BE94-08C0-EF6B720250F8}"/>
              </a:ext>
            </a:extLst>
          </p:cNvPr>
          <p:cNvSpPr txBox="1"/>
          <p:nvPr/>
        </p:nvSpPr>
        <p:spPr>
          <a:xfrm>
            <a:off x="11800885" y="6439910"/>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C</a:t>
            </a:r>
            <a:endParaRPr lang="en-US" dirty="0">
              <a:solidFill>
                <a:srgbClr val="F9C5E0"/>
              </a:solidFill>
            </a:endParaRPr>
          </a:p>
        </p:txBody>
      </p:sp>
    </p:spTree>
    <p:extLst>
      <p:ext uri="{BB962C8B-B14F-4D97-AF65-F5344CB8AC3E}">
        <p14:creationId xmlns:p14="http://schemas.microsoft.com/office/powerpoint/2010/main" val="289500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332875-2F92-E664-25C1-AAFC245385D8}"/>
              </a:ext>
            </a:extLst>
          </p:cNvPr>
          <p:cNvSpPr txBox="1">
            <a:spLocks/>
          </p:cNvSpPr>
          <p:nvPr/>
        </p:nvSpPr>
        <p:spPr>
          <a:xfrm>
            <a:off x="309827" y="225523"/>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70186D"/>
                </a:solidFill>
              </a:rPr>
              <a:t>Destinations after KS5</a:t>
            </a:r>
          </a:p>
        </p:txBody>
      </p:sp>
      <p:pic>
        <p:nvPicPr>
          <p:cNvPr id="5" name="Picture 4" descr="Chart, bar chart&#10;&#10;Description automatically generated">
            <a:extLst>
              <a:ext uri="{FF2B5EF4-FFF2-40B4-BE49-F238E27FC236}">
                <a16:creationId xmlns:a16="http://schemas.microsoft.com/office/drawing/2014/main" id="{B4F61713-9F54-E475-FF11-422F7E82C4A5}"/>
              </a:ext>
            </a:extLst>
          </p:cNvPr>
          <p:cNvPicPr>
            <a:picLocks noChangeAspect="1"/>
          </p:cNvPicPr>
          <p:nvPr/>
        </p:nvPicPr>
        <p:blipFill>
          <a:blip r:embed="rId2"/>
          <a:stretch>
            <a:fillRect/>
          </a:stretch>
        </p:blipFill>
        <p:spPr>
          <a:xfrm>
            <a:off x="558754" y="1301827"/>
            <a:ext cx="4552965" cy="2460337"/>
          </a:xfrm>
          <a:prstGeom prst="rect">
            <a:avLst/>
          </a:prstGeom>
        </p:spPr>
      </p:pic>
      <p:pic>
        <p:nvPicPr>
          <p:cNvPr id="7" name="Picture 5" descr="Chart, bar chart&#10;&#10;Description automatically generated">
            <a:extLst>
              <a:ext uri="{FF2B5EF4-FFF2-40B4-BE49-F238E27FC236}">
                <a16:creationId xmlns:a16="http://schemas.microsoft.com/office/drawing/2014/main" id="{FE4E91D6-9A1B-9FD0-6C26-F0455F1F3C56}"/>
              </a:ext>
            </a:extLst>
          </p:cNvPr>
          <p:cNvPicPr>
            <a:picLocks noChangeAspect="1"/>
          </p:cNvPicPr>
          <p:nvPr/>
        </p:nvPicPr>
        <p:blipFill>
          <a:blip r:embed="rId3"/>
          <a:stretch>
            <a:fillRect/>
          </a:stretch>
        </p:blipFill>
        <p:spPr>
          <a:xfrm>
            <a:off x="5174934" y="1299535"/>
            <a:ext cx="4570823" cy="2461632"/>
          </a:xfrm>
          <a:prstGeom prst="rect">
            <a:avLst/>
          </a:prstGeom>
        </p:spPr>
      </p:pic>
      <p:pic>
        <p:nvPicPr>
          <p:cNvPr id="9" name="Picture 6" descr="Chart, bar chart&#10;&#10;Description automatically generated">
            <a:extLst>
              <a:ext uri="{FF2B5EF4-FFF2-40B4-BE49-F238E27FC236}">
                <a16:creationId xmlns:a16="http://schemas.microsoft.com/office/drawing/2014/main" id="{8CEF1D86-624C-0E61-C4D0-2A52A0823DEE}"/>
              </a:ext>
            </a:extLst>
          </p:cNvPr>
          <p:cNvPicPr>
            <a:picLocks noChangeAspect="1"/>
          </p:cNvPicPr>
          <p:nvPr/>
        </p:nvPicPr>
        <p:blipFill rotWithShape="1">
          <a:blip r:embed="rId4"/>
          <a:srcRect r="-646"/>
          <a:stretch/>
        </p:blipFill>
        <p:spPr>
          <a:xfrm>
            <a:off x="602542" y="4246953"/>
            <a:ext cx="4389658" cy="2392628"/>
          </a:xfrm>
          <a:prstGeom prst="rect">
            <a:avLst/>
          </a:prstGeom>
        </p:spPr>
      </p:pic>
      <p:pic>
        <p:nvPicPr>
          <p:cNvPr id="11" name="Picture 7" descr="Chart, bar chart&#10;&#10;Description automatically generated">
            <a:extLst>
              <a:ext uri="{FF2B5EF4-FFF2-40B4-BE49-F238E27FC236}">
                <a16:creationId xmlns:a16="http://schemas.microsoft.com/office/drawing/2014/main" id="{4D806B5B-027F-09DD-3C5D-8D0F74D6A612}"/>
              </a:ext>
            </a:extLst>
          </p:cNvPr>
          <p:cNvPicPr>
            <a:picLocks noChangeAspect="1"/>
          </p:cNvPicPr>
          <p:nvPr/>
        </p:nvPicPr>
        <p:blipFill rotWithShape="1">
          <a:blip r:embed="rId5"/>
          <a:srcRect r="594" b="-370"/>
          <a:stretch/>
        </p:blipFill>
        <p:spPr>
          <a:xfrm>
            <a:off x="5174934" y="4249345"/>
            <a:ext cx="4466882" cy="2385773"/>
          </a:xfrm>
          <a:prstGeom prst="rect">
            <a:avLst/>
          </a:prstGeom>
        </p:spPr>
      </p:pic>
      <p:sp>
        <p:nvSpPr>
          <p:cNvPr id="13" name="TextBox 12">
            <a:extLst>
              <a:ext uri="{FF2B5EF4-FFF2-40B4-BE49-F238E27FC236}">
                <a16:creationId xmlns:a16="http://schemas.microsoft.com/office/drawing/2014/main" id="{0873FEB4-525D-43A8-80C5-994F28CC3585}"/>
              </a:ext>
            </a:extLst>
          </p:cNvPr>
          <p:cNvSpPr txBox="1"/>
          <p:nvPr/>
        </p:nvSpPr>
        <p:spPr>
          <a:xfrm>
            <a:off x="310738" y="932543"/>
            <a:ext cx="1161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2019/20</a:t>
            </a:r>
          </a:p>
        </p:txBody>
      </p:sp>
      <p:sp>
        <p:nvSpPr>
          <p:cNvPr id="15" name="TextBox 14">
            <a:extLst>
              <a:ext uri="{FF2B5EF4-FFF2-40B4-BE49-F238E27FC236}">
                <a16:creationId xmlns:a16="http://schemas.microsoft.com/office/drawing/2014/main" id="{B6D1E801-93DD-EDDF-52F9-07CA0930879E}"/>
              </a:ext>
            </a:extLst>
          </p:cNvPr>
          <p:cNvSpPr txBox="1"/>
          <p:nvPr/>
        </p:nvSpPr>
        <p:spPr>
          <a:xfrm>
            <a:off x="61355" y="3820227"/>
            <a:ext cx="1088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2017/18</a:t>
            </a:r>
            <a:endParaRPr lang="en-US" dirty="0"/>
          </a:p>
        </p:txBody>
      </p:sp>
      <p:sp>
        <p:nvSpPr>
          <p:cNvPr id="17" name="TextBox 16">
            <a:extLst>
              <a:ext uri="{FF2B5EF4-FFF2-40B4-BE49-F238E27FC236}">
                <a16:creationId xmlns:a16="http://schemas.microsoft.com/office/drawing/2014/main" id="{608AC10C-69A9-6F84-33E1-5AA0E7C5D4D0}"/>
              </a:ext>
            </a:extLst>
          </p:cNvPr>
          <p:cNvSpPr txBox="1"/>
          <p:nvPr/>
        </p:nvSpPr>
        <p:spPr>
          <a:xfrm>
            <a:off x="10007599" y="1855849"/>
            <a:ext cx="21837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Most students progress into Sustained Education</a:t>
            </a:r>
          </a:p>
          <a:p>
            <a:endParaRPr lang="en-US" dirty="0"/>
          </a:p>
          <a:p>
            <a:r>
              <a:rPr lang="en-US" dirty="0"/>
              <a:t>Pattern remains constant over time</a:t>
            </a:r>
          </a:p>
          <a:p>
            <a:endParaRPr lang="en-US" dirty="0"/>
          </a:p>
          <a:p>
            <a:r>
              <a:rPr lang="en-US" dirty="0"/>
              <a:t>Gender doesn't appear to influence destination</a:t>
            </a:r>
          </a:p>
        </p:txBody>
      </p:sp>
      <p:sp>
        <p:nvSpPr>
          <p:cNvPr id="21" name="TextBox 20">
            <a:extLst>
              <a:ext uri="{FF2B5EF4-FFF2-40B4-BE49-F238E27FC236}">
                <a16:creationId xmlns:a16="http://schemas.microsoft.com/office/drawing/2014/main" id="{B238A4F6-5079-F9CF-5BAE-585E42ED2C56}"/>
              </a:ext>
            </a:extLst>
          </p:cNvPr>
          <p:cNvSpPr txBox="1"/>
          <p:nvPr/>
        </p:nvSpPr>
        <p:spPr>
          <a:xfrm>
            <a:off x="11800885" y="6439910"/>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accent1">
                    <a:lumMod val="20000"/>
                    <a:lumOff val="80000"/>
                  </a:schemeClr>
                </a:solidFill>
              </a:rPr>
              <a:t>C</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1592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196A3-D1A2-158A-EC31-38D1995CCBB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Enrolment by Subject Area</a:t>
            </a:r>
          </a:p>
        </p:txBody>
      </p:sp>
      <p:sp>
        <p:nvSpPr>
          <p:cNvPr id="6" name="Text Placeholder 5">
            <a:extLst>
              <a:ext uri="{FF2B5EF4-FFF2-40B4-BE49-F238E27FC236}">
                <a16:creationId xmlns:a16="http://schemas.microsoft.com/office/drawing/2014/main" id="{7424AC8F-092F-0CB2-D4A8-C46EF6F1174B}"/>
              </a:ext>
            </a:extLst>
          </p:cNvPr>
          <p:cNvSpPr>
            <a:spLocks noGrp="1"/>
          </p:cNvSpPr>
          <p:nvPr>
            <p:ph type="body" idx="1"/>
          </p:nvPr>
        </p:nvSpPr>
        <p:spPr>
          <a:xfrm>
            <a:off x="8382055" y="4591665"/>
            <a:ext cx="3161016" cy="1113804"/>
          </a:xfrm>
        </p:spPr>
        <p:txBody>
          <a:bodyPr vert="horz" lIns="91440" tIns="45720" rIns="91440" bIns="45720" rtlCol="0" anchor="t">
            <a:normAutofit/>
          </a:bodyPr>
          <a:lstStyle/>
          <a:p>
            <a:pPr marL="285750" indent="-285750">
              <a:buFont typeface="Arial" panose="020B0604020202020204" pitchFamily="34" charset="0"/>
              <a:buChar char="•"/>
            </a:pPr>
            <a:r>
              <a:rPr lang="en-US" sz="1800" b="0" i="0" kern="1200" cap="all" dirty="0" err="1">
                <a:solidFill>
                  <a:schemeClr val="accent1">
                    <a:lumMod val="60000"/>
                    <a:lumOff val="40000"/>
                  </a:schemeClr>
                </a:solidFill>
                <a:latin typeface="+mn-lt"/>
                <a:ea typeface="+mn-ea"/>
                <a:cs typeface="+mn-cs"/>
              </a:rPr>
              <a:t>Cah</a:t>
            </a:r>
            <a:r>
              <a:rPr lang="en-US" sz="1800" b="0" i="0" kern="1200" cap="all" dirty="0">
                <a:solidFill>
                  <a:schemeClr val="accent1">
                    <a:lumMod val="60000"/>
                    <a:lumOff val="40000"/>
                  </a:schemeClr>
                </a:solidFill>
                <a:latin typeface="+mn-lt"/>
                <a:ea typeface="+mn-ea"/>
                <a:cs typeface="+mn-cs"/>
              </a:rPr>
              <a:t> - common aggregation category</a:t>
            </a:r>
          </a:p>
        </p:txBody>
      </p:sp>
      <p:grpSp>
        <p:nvGrpSpPr>
          <p:cNvPr id="17" name="Group 16">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Chart&#10;&#10;Description automatically generated with low confidence">
            <a:extLst>
              <a:ext uri="{FF2B5EF4-FFF2-40B4-BE49-F238E27FC236}">
                <a16:creationId xmlns:a16="http://schemas.microsoft.com/office/drawing/2014/main" id="{74F259E4-645B-2F3A-F296-06C93B764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 y="40738"/>
            <a:ext cx="3979918" cy="5566318"/>
          </a:xfrm>
          <a:prstGeom prst="rect">
            <a:avLst/>
          </a:prstGeom>
        </p:spPr>
      </p:pic>
      <p:pic>
        <p:nvPicPr>
          <p:cNvPr id="5" name="Picture 4" descr="Chart, bar chart&#10;&#10;Description automatically generated">
            <a:extLst>
              <a:ext uri="{FF2B5EF4-FFF2-40B4-BE49-F238E27FC236}">
                <a16:creationId xmlns:a16="http://schemas.microsoft.com/office/drawing/2014/main" id="{2B77A90E-A344-A8C9-FA17-80EC44830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507" y="0"/>
            <a:ext cx="4112307" cy="5375564"/>
          </a:xfrm>
          <a:prstGeom prst="rect">
            <a:avLst/>
          </a:prstGeom>
        </p:spPr>
      </p:pic>
      <p:sp>
        <p:nvSpPr>
          <p:cNvPr id="7" name="Rectangle 6">
            <a:extLst>
              <a:ext uri="{FF2B5EF4-FFF2-40B4-BE49-F238E27FC236}">
                <a16:creationId xmlns:a16="http://schemas.microsoft.com/office/drawing/2014/main" id="{84040F1E-CBC2-125E-2271-54844A95A2A5}"/>
              </a:ext>
            </a:extLst>
          </p:cNvPr>
          <p:cNvSpPr/>
          <p:nvPr/>
        </p:nvSpPr>
        <p:spPr>
          <a:xfrm>
            <a:off x="858982" y="2179782"/>
            <a:ext cx="184727" cy="152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4EB85E4-6EDC-1A6F-3BEA-F3BCFA8EC2ED}"/>
              </a:ext>
            </a:extLst>
          </p:cNvPr>
          <p:cNvSpPr/>
          <p:nvPr/>
        </p:nvSpPr>
        <p:spPr>
          <a:xfrm>
            <a:off x="2660904" y="2179782"/>
            <a:ext cx="184727" cy="152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EF1E752-F266-3B25-AABE-B1D035B6FA1A}"/>
              </a:ext>
            </a:extLst>
          </p:cNvPr>
          <p:cNvSpPr/>
          <p:nvPr/>
        </p:nvSpPr>
        <p:spPr>
          <a:xfrm>
            <a:off x="1811852" y="2179781"/>
            <a:ext cx="282761" cy="15288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7E1B5A1-3AFE-1478-CD49-B7447AD45DBD}"/>
              </a:ext>
            </a:extLst>
          </p:cNvPr>
          <p:cNvSpPr/>
          <p:nvPr/>
        </p:nvSpPr>
        <p:spPr>
          <a:xfrm>
            <a:off x="5760720" y="2179781"/>
            <a:ext cx="309163" cy="1432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D9D83B8-EEF3-6AFE-5D1E-D30EC97D103C}"/>
              </a:ext>
            </a:extLst>
          </p:cNvPr>
          <p:cNvSpPr txBox="1"/>
          <p:nvPr/>
        </p:nvSpPr>
        <p:spPr>
          <a:xfrm>
            <a:off x="155448" y="5607056"/>
            <a:ext cx="7461504" cy="1200329"/>
          </a:xfrm>
          <a:prstGeom prst="rect">
            <a:avLst/>
          </a:prstGeom>
          <a:noFill/>
        </p:spPr>
        <p:txBody>
          <a:bodyPr wrap="square" rtlCol="0">
            <a:spAutoFit/>
          </a:bodyPr>
          <a:lstStyle/>
          <a:p>
            <a:pPr marL="285750" indent="-285750">
              <a:buFont typeface="Arial" panose="020B0604020202020204" pitchFamily="34" charset="0"/>
              <a:buChar char="•"/>
            </a:pPr>
            <a:r>
              <a:rPr lang="en-GB" dirty="0"/>
              <a:t>Females are studying subjects predominantly in Subjects allied to medicine and Business and management</a:t>
            </a:r>
          </a:p>
          <a:p>
            <a:pPr marL="285750" indent="-285750">
              <a:buFont typeface="Arial" panose="020B0604020202020204" pitchFamily="34" charset="0"/>
              <a:buChar char="•"/>
            </a:pPr>
            <a:r>
              <a:rPr lang="en-GB" dirty="0"/>
              <a:t>More males studying subjects in Engineering  and technology and computing. </a:t>
            </a:r>
          </a:p>
        </p:txBody>
      </p:sp>
      <p:sp>
        <p:nvSpPr>
          <p:cNvPr id="3" name="TextBox 2">
            <a:extLst>
              <a:ext uri="{FF2B5EF4-FFF2-40B4-BE49-F238E27FC236}">
                <a16:creationId xmlns:a16="http://schemas.microsoft.com/office/drawing/2014/main" id="{42D9A788-1466-B94F-106A-01CF699D78C6}"/>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endParaRPr lang="en-US" dirty="0">
              <a:solidFill>
                <a:srgbClr val="F9C5E0"/>
              </a:solidFill>
            </a:endParaRPr>
          </a:p>
        </p:txBody>
      </p:sp>
    </p:spTree>
    <p:extLst>
      <p:ext uri="{BB962C8B-B14F-4D97-AF65-F5344CB8AC3E}">
        <p14:creationId xmlns:p14="http://schemas.microsoft.com/office/powerpoint/2010/main" val="190838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waterfall chart&#10;&#10;Description automatically generated">
            <a:extLst>
              <a:ext uri="{FF2B5EF4-FFF2-40B4-BE49-F238E27FC236}">
                <a16:creationId xmlns:a16="http://schemas.microsoft.com/office/drawing/2014/main" id="{D12B0B18-E712-B7B1-5B84-D8C410C1A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206" y="1428876"/>
            <a:ext cx="4461510" cy="5242904"/>
          </a:xfrm>
          <a:prstGeom prst="rect">
            <a:avLst/>
          </a:prstGeom>
        </p:spPr>
      </p:pic>
      <p:sp>
        <p:nvSpPr>
          <p:cNvPr id="2" name="Title 1">
            <a:extLst>
              <a:ext uri="{FF2B5EF4-FFF2-40B4-BE49-F238E27FC236}">
                <a16:creationId xmlns:a16="http://schemas.microsoft.com/office/drawing/2014/main" id="{4A3C5E4A-DF2B-F7F9-FC1C-9C0DC9C11FAF}"/>
              </a:ext>
            </a:extLst>
          </p:cNvPr>
          <p:cNvSpPr>
            <a:spLocks noGrp="1"/>
          </p:cNvSpPr>
          <p:nvPr>
            <p:ph type="title"/>
          </p:nvPr>
        </p:nvSpPr>
        <p:spPr/>
        <p:txBody>
          <a:bodyPr/>
          <a:lstStyle/>
          <a:p>
            <a:r>
              <a:rPr lang="en-GB" dirty="0"/>
              <a:t>Graduate Outcomes</a:t>
            </a:r>
          </a:p>
        </p:txBody>
      </p:sp>
      <p:sp>
        <p:nvSpPr>
          <p:cNvPr id="8" name="TextBox 7">
            <a:extLst>
              <a:ext uri="{FF2B5EF4-FFF2-40B4-BE49-F238E27FC236}">
                <a16:creationId xmlns:a16="http://schemas.microsoft.com/office/drawing/2014/main" id="{8A38FCE7-2079-0138-DBEC-F8D9292EE61B}"/>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solidFill>
                <a:srgbClr val="F9C5E0"/>
              </a:solidFill>
            </a:endParaRPr>
          </a:p>
        </p:txBody>
      </p:sp>
      <p:pic>
        <p:nvPicPr>
          <p:cNvPr id="7" name="Picture 6" descr="Chart, bar chart&#10;&#10;Description automatically generated">
            <a:extLst>
              <a:ext uri="{FF2B5EF4-FFF2-40B4-BE49-F238E27FC236}">
                <a16:creationId xmlns:a16="http://schemas.microsoft.com/office/drawing/2014/main" id="{3E2499D8-8E03-753C-BA2E-148166E86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72377"/>
            <a:ext cx="7433187" cy="3043300"/>
          </a:xfrm>
          <a:prstGeom prst="rect">
            <a:avLst/>
          </a:prstGeom>
        </p:spPr>
      </p:pic>
      <p:sp>
        <p:nvSpPr>
          <p:cNvPr id="6" name="TextBox 5">
            <a:extLst>
              <a:ext uri="{FF2B5EF4-FFF2-40B4-BE49-F238E27FC236}">
                <a16:creationId xmlns:a16="http://schemas.microsoft.com/office/drawing/2014/main" id="{9E76FC79-B5DD-AC9C-C45C-DC04D2519CF5}"/>
              </a:ext>
            </a:extLst>
          </p:cNvPr>
          <p:cNvSpPr txBox="1"/>
          <p:nvPr/>
        </p:nvSpPr>
        <p:spPr>
          <a:xfrm>
            <a:off x="11881805" y="6487114"/>
            <a:ext cx="310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9C5E0"/>
                </a:solidFill>
              </a:rPr>
              <a:t>S</a:t>
            </a:r>
            <a:endParaRPr lang="en-US" dirty="0">
              <a:solidFill>
                <a:srgbClr val="F9C5E0"/>
              </a:solidFill>
            </a:endParaRPr>
          </a:p>
        </p:txBody>
      </p:sp>
    </p:spTree>
    <p:extLst>
      <p:ext uri="{BB962C8B-B14F-4D97-AF65-F5344CB8AC3E}">
        <p14:creationId xmlns:p14="http://schemas.microsoft.com/office/powerpoint/2010/main" val="2141241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1321</Words>
  <Application>Microsoft Office PowerPoint</Application>
  <PresentationFormat>Widescreen</PresentationFormat>
  <Paragraphs>139</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Impact of Gender on Educational Outcomes at Secondary and Higher Education level in the UK</vt:lpstr>
      <vt:lpstr>Project Aim</vt:lpstr>
      <vt:lpstr>Group Approach</vt:lpstr>
      <vt:lpstr>PowerPoint Presentation</vt:lpstr>
      <vt:lpstr>Data Sources</vt:lpstr>
      <vt:lpstr>Restrictions </vt:lpstr>
      <vt:lpstr>PowerPoint Presentation</vt:lpstr>
      <vt:lpstr>Enrolment by Subject Area</vt:lpstr>
      <vt:lpstr>Graduate Outcomes</vt:lpstr>
      <vt:lpstr>Graduate Salaries</vt:lpstr>
      <vt:lpstr>Gender split across degrees</vt:lpstr>
      <vt:lpstr>Females by University</vt:lpstr>
      <vt:lpstr>PowerPoint Presentation</vt:lpstr>
      <vt:lpstr>Location Top Ten Higher Education Providers by Number of First-year Enrolled Female Students    </vt:lpstr>
      <vt:lpstr>PowerPoint Presentation</vt:lpstr>
      <vt:lpstr>Conclusions</vt:lpstr>
      <vt:lpstr>Conclusions</vt:lpstr>
      <vt:lpstr>Conclusions</vt:lpstr>
      <vt:lpstr>Recommendations</vt:lpstr>
      <vt:lpstr>Future Studies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Gender on Educational Outcomes at Secondary and Higher Education level in the UK.</dc:title>
  <dc:creator>Sian Steen</dc:creator>
  <cp:lastModifiedBy>Sian Steen</cp:lastModifiedBy>
  <cp:revision>376</cp:revision>
  <dcterms:created xsi:type="dcterms:W3CDTF">2022-08-10T07:50:36Z</dcterms:created>
  <dcterms:modified xsi:type="dcterms:W3CDTF">2022-08-18T12:49:50Z</dcterms:modified>
</cp:coreProperties>
</file>