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C5F4-D394-4F5C-BA32-12AC54098B4F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0194-ADA0-4356-96EB-CD5B931DA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biLevel thresh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23B8ECA-0BF5-4C94-8ABD-57C4742E494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57A5EC-3AB2-402C-88D9-4C700809A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25258" TargetMode="External"/><Relationship Id="rId3" Type="http://schemas.openxmlformats.org/officeDocument/2006/relationships/hyperlink" Target="https://bugs.scoalainformala.ro/view.php?id=25265" TargetMode="External"/><Relationship Id="rId7" Type="http://schemas.openxmlformats.org/officeDocument/2006/relationships/hyperlink" Target="https://bugs.scoalainformala.ro/view.php?id=25257" TargetMode="External"/><Relationship Id="rId2" Type="http://schemas.openxmlformats.org/officeDocument/2006/relationships/hyperlink" Target="https://bugs.scoalainformala.ro/view.php?id=252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25251" TargetMode="External"/><Relationship Id="rId5" Type="http://schemas.openxmlformats.org/officeDocument/2006/relationships/hyperlink" Target="https://bugs.scoalainformala.ro/view.php?id=25247" TargetMode="External"/><Relationship Id="rId4" Type="http://schemas.openxmlformats.org/officeDocument/2006/relationships/hyperlink" Target="https://bugs.scoalainformala.ro/view.php?id=2527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45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BIKENET.RO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562600"/>
            <a:ext cx="9144000" cy="762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Ioana Adela Borbely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CONCLUSION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676400"/>
            <a:ext cx="550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bugs were founded using exploratory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8194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were a total of 6.80% errors, the average response time is not high, but we can see that the most important features have the highest error percentage response time: Registration, Main menu with 8% and Home category page with 10%.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724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the product is stable and shippable, but the defects that were found may affect the client’s / users confidence and trust of the overall image of the company.</a:t>
            </a:r>
          </a:p>
          <a:p>
            <a:endParaRPr lang="en-US" dirty="0"/>
          </a:p>
        </p:txBody>
      </p:sp>
      <p:sp>
        <p:nvSpPr>
          <p:cNvPr id="7" name="Lightning Bolt 6"/>
          <p:cNvSpPr/>
          <p:nvPr/>
        </p:nvSpPr>
        <p:spPr>
          <a:xfrm>
            <a:off x="1524000" y="1295400"/>
            <a:ext cx="609600" cy="609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1143000" y="2438400"/>
            <a:ext cx="609600" cy="609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1752600" y="4419600"/>
            <a:ext cx="4572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3962400" y="2057400"/>
            <a:ext cx="609600" cy="6096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724400" y="4038600"/>
            <a:ext cx="762000" cy="533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7772400" y="5562600"/>
            <a:ext cx="914400" cy="7620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239000" cy="1600200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+mn-lt"/>
                <a:ea typeface="Open Sans" pitchFamily="34" charset="0"/>
                <a:cs typeface="Helvetica" panose="020B0604020202020204" pitchFamily="34" charset="0"/>
              </a:rPr>
              <a:t>Thank you for your attention !</a:t>
            </a:r>
            <a:r>
              <a:rPr lang="en-US" sz="4000" cap="none" dirty="0" smtClean="0">
                <a:ln>
                  <a:noFill/>
                </a:ln>
                <a:solidFill>
                  <a:prstClr val="white"/>
                </a:solidFill>
                <a:latin typeface="Helvetica" panose="020B0604020202020204" pitchFamily="34" charset="0"/>
                <a:ea typeface="Open Sans" pitchFamily="34" charset="0"/>
                <a:cs typeface="Helvetica" panose="020B0604020202020204" pitchFamily="34" charset="0"/>
              </a:rPr>
              <a:t/>
            </a:r>
            <a:br>
              <a:rPr lang="en-US" sz="4000" cap="none" dirty="0" smtClean="0">
                <a:ln>
                  <a:noFill/>
                </a:ln>
                <a:solidFill>
                  <a:prstClr val="white"/>
                </a:solidFill>
                <a:latin typeface="Helvetica" panose="020B0604020202020204" pitchFamily="34" charset="0"/>
                <a:ea typeface="Open Sans" pitchFamily="34" charset="0"/>
                <a:cs typeface="Helvetica" panose="020B0604020202020204" pitchFamily="34" charset="0"/>
              </a:rPr>
            </a:br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762000" y="762000"/>
            <a:ext cx="914400" cy="7620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7239000" y="990600"/>
            <a:ext cx="762000" cy="6858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685800" y="4648200"/>
            <a:ext cx="762000" cy="7620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7162800" y="4648200"/>
            <a:ext cx="838200" cy="6858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2000" t="22000" r="4000" b="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457200"/>
            <a:ext cx="3810000" cy="1905000"/>
          </a:xfrm>
        </p:spPr>
        <p:txBody>
          <a:bodyPr>
            <a:no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Bike Sport is a Romanian shop located in Cluj-Napoca specialized in  the marketing and service of Mountain  Bike type bicycles  and not only.</a:t>
            </a: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    </a:t>
            </a: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4272677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Dealer SPECIALIZED, MERIDA, SCOTT, CANNONDALE SPECIALIZED Test Center, MERIDA, SCOTT. Authorized service and warranty assessment center for all bicycles and SPECIALIZED components. Service for a wide range of forks with suspension and shocks.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Testing Types</a:t>
            </a:r>
            <a:endParaRPr lang="en-US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5" name="Content Placeholder 14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3200400" cy="1295400"/>
          </a:xfrm>
        </p:spPr>
      </p:pic>
      <p:pic>
        <p:nvPicPr>
          <p:cNvPr id="16" name="Picture 15" descr="download (1)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47800"/>
            <a:ext cx="2971800" cy="1600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" y="297180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lgerian" pitchFamily="82" charset="0"/>
              </a:rPr>
              <a:t>Functional testing:</a:t>
            </a:r>
          </a:p>
          <a:p>
            <a:endParaRPr lang="en-US" sz="2000" b="1" dirty="0" smtClean="0">
              <a:latin typeface="Algerian" pitchFamily="82" charset="0"/>
            </a:endParaRPr>
          </a:p>
          <a:p>
            <a:r>
              <a:rPr lang="en-US" sz="2000" b="1" dirty="0" smtClean="0">
                <a:latin typeface="Algerian" pitchFamily="82" charset="0"/>
              </a:rPr>
              <a:t>     Smoke testing</a:t>
            </a:r>
          </a:p>
          <a:p>
            <a:endParaRPr lang="en-US" sz="2000" b="1" dirty="0" smtClean="0">
              <a:latin typeface="Algerian" pitchFamily="82" charset="0"/>
            </a:endParaRPr>
          </a:p>
          <a:p>
            <a:r>
              <a:rPr lang="en-US" sz="2000" b="1" dirty="0" smtClean="0">
                <a:latin typeface="Algerian" pitchFamily="82" charset="0"/>
              </a:rPr>
              <a:t>     Positive Testing</a:t>
            </a:r>
          </a:p>
          <a:p>
            <a:endParaRPr lang="en-US" sz="2000" b="1" dirty="0" smtClean="0">
              <a:latin typeface="Algerian" pitchFamily="82" charset="0"/>
            </a:endParaRPr>
          </a:p>
          <a:p>
            <a:r>
              <a:rPr lang="en-US" sz="2000" b="1" dirty="0" smtClean="0">
                <a:latin typeface="Algerian" pitchFamily="82" charset="0"/>
              </a:rPr>
              <a:t>     Negative testing</a:t>
            </a:r>
          </a:p>
          <a:p>
            <a:endParaRPr lang="en-US" sz="2000" b="1" dirty="0" smtClean="0">
              <a:latin typeface="Algerian" pitchFamily="82" charset="0"/>
            </a:endParaRPr>
          </a:p>
          <a:p>
            <a:r>
              <a:rPr lang="en-US" sz="2000" b="1" dirty="0" smtClean="0">
                <a:latin typeface="Algerian" pitchFamily="82" charset="0"/>
              </a:rPr>
              <a:t>     Exploratory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3048000"/>
            <a:ext cx="3450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gerian" pitchFamily="82" charset="0"/>
              </a:rPr>
              <a:t>NON-FUNCTIONAL TESTING:</a:t>
            </a:r>
          </a:p>
          <a:p>
            <a:r>
              <a:rPr lang="en-US" b="1" dirty="0" smtClean="0">
                <a:latin typeface="Algerian" pitchFamily="82" charset="0"/>
              </a:rPr>
              <a:t>    </a:t>
            </a:r>
          </a:p>
          <a:p>
            <a:r>
              <a:rPr lang="en-US" b="1" dirty="0" smtClean="0">
                <a:latin typeface="Algerian" pitchFamily="82" charset="0"/>
              </a:rPr>
              <a:t>       COMPATIBILITY TESTING</a:t>
            </a:r>
          </a:p>
          <a:p>
            <a:r>
              <a:rPr lang="en-US" b="1" dirty="0" smtClean="0">
                <a:latin typeface="Algerian" pitchFamily="82" charset="0"/>
              </a:rPr>
              <a:t>  </a:t>
            </a:r>
          </a:p>
          <a:p>
            <a:r>
              <a:rPr lang="en-US" b="1" dirty="0" smtClean="0">
                <a:latin typeface="Algerian" pitchFamily="82" charset="0"/>
              </a:rPr>
              <a:t>       PERFORMANCE TESTING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u="sng" dirty="0" smtClean="0">
                <a:solidFill>
                  <a:srgbClr val="FF0000"/>
                </a:solidFill>
                <a:latin typeface="Arial Black" pitchFamily="34" charset="0"/>
              </a:rPr>
              <a:t>TESTING TOOLS</a:t>
            </a:r>
            <a:endParaRPr lang="en-US" i="1" u="sng" dirty="0">
              <a:solidFill>
                <a:srgbClr val="FF0000"/>
              </a:solidFill>
              <a:latin typeface="Arial Black" pitchFamily="34" charset="0"/>
              <a:cs typeface="Calibri Light" pitchFamily="34" charset="0"/>
            </a:endParaRPr>
          </a:p>
        </p:txBody>
      </p:sp>
      <p:pic>
        <p:nvPicPr>
          <p:cNvPr id="9" name="Content Placeholder 8" descr="exc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251" y="4045270"/>
            <a:ext cx="3067050" cy="1495425"/>
          </a:xfrm>
        </p:spPr>
      </p:pic>
      <p:pic>
        <p:nvPicPr>
          <p:cNvPr id="10" name="Picture 9" descr="jme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7400"/>
            <a:ext cx="3905250" cy="1366064"/>
          </a:xfrm>
          <a:prstGeom prst="rect">
            <a:avLst/>
          </a:prstGeom>
        </p:spPr>
      </p:pic>
      <p:pic>
        <p:nvPicPr>
          <p:cNvPr id="11" name="Picture 10" descr="mantis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57400"/>
            <a:ext cx="3562350" cy="1285875"/>
          </a:xfrm>
          <a:prstGeom prst="rect">
            <a:avLst/>
          </a:prstGeom>
        </p:spPr>
      </p:pic>
      <p:pic>
        <p:nvPicPr>
          <p:cNvPr id="12" name="Picture 11" descr="testli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480" y="3806140"/>
            <a:ext cx="315277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239000" cy="1143000"/>
          </a:xfrm>
        </p:spPr>
        <p:txBody>
          <a:bodyPr anchor="t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TESTING approach</a:t>
            </a:r>
            <a:endParaRPr lang="en-US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905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Creation of functional test </a:t>
            </a:r>
            <a:r>
              <a:rPr lang="en-US" dirty="0" smtClean="0"/>
              <a:t>cases. </a:t>
            </a:r>
            <a:r>
              <a:rPr lang="en-US" dirty="0" smtClean="0"/>
              <a:t>The test suite contains a subset of test cases which can be run as a smoke test.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819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Execution of functional test cases &amp; logging of defects.</a:t>
            </a:r>
          </a:p>
          <a:p>
            <a:pPr lvl="0"/>
            <a:r>
              <a:rPr lang="en-US" dirty="0" smtClean="0"/>
              <a:t>  Exploratory testing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038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Non-functional testing.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1816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Platforms:</a:t>
            </a:r>
          </a:p>
          <a:p>
            <a:pPr lvl="0"/>
            <a:r>
              <a:rPr lang="en-US" dirty="0" smtClean="0"/>
              <a:t>OS: Microsoft Windows 10 (1909 version), Android version 9.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5105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Browsers: </a:t>
            </a:r>
          </a:p>
          <a:p>
            <a:pPr lvl="0"/>
            <a:r>
              <a:rPr lang="en-US" dirty="0" smtClean="0"/>
              <a:t>Google Chrome, Opera, Microsoft Edge</a:t>
            </a:r>
          </a:p>
          <a:p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4800600" y="5029200"/>
            <a:ext cx="3810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533400" y="5105400"/>
            <a:ext cx="3810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838200" y="1828800"/>
            <a:ext cx="6858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762000" y="2895600"/>
            <a:ext cx="6858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838200" y="3962400"/>
            <a:ext cx="6858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239000" cy="929640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TEST CASE OVERVIEW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838200" y="1981200"/>
            <a:ext cx="22860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724400" y="1676400"/>
            <a:ext cx="23622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bag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096000" y="3200400"/>
            <a:ext cx="22098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143000" y="4419600"/>
            <a:ext cx="19050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724400" y="5105400"/>
            <a:ext cx="19812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3429000" y="3276600"/>
            <a:ext cx="18288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239000" cy="1143000"/>
          </a:xfrm>
        </p:spPr>
        <p:txBody>
          <a:bodyPr anchor="t"/>
          <a:lstStyle/>
          <a:p>
            <a:pPr algn="ctr"/>
            <a:r>
              <a:rPr lang="en-US" b="0" dirty="0" smtClean="0">
                <a:solidFill>
                  <a:srgbClr val="FF0000"/>
                </a:solidFill>
                <a:latin typeface="Arial Black" pitchFamily="34" charset="0"/>
              </a:rPr>
              <a:t>TEST CASES RESULTS</a:t>
            </a:r>
            <a:endParaRPr lang="en-US" b="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387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Number of test cases run</a:t>
            </a:r>
            <a:r>
              <a:rPr lang="en-US" dirty="0" smtClean="0"/>
              <a:t>: </a:t>
            </a:r>
            <a:r>
              <a:rPr lang="en-US" sz="2800" b="1" dirty="0" smtClean="0"/>
              <a:t>44</a:t>
            </a:r>
            <a:endParaRPr lang="en-US" sz="2800" b="1" dirty="0"/>
          </a:p>
        </p:txBody>
      </p:sp>
      <p:sp>
        <p:nvSpPr>
          <p:cNvPr id="5" name="Sun 4"/>
          <p:cNvSpPr/>
          <p:nvPr/>
        </p:nvSpPr>
        <p:spPr>
          <a:xfrm>
            <a:off x="609600" y="2057400"/>
            <a:ext cx="609600" cy="6096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3657600"/>
            <a:ext cx="451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Number of test cases passed</a:t>
            </a:r>
            <a:r>
              <a:rPr lang="en-US" dirty="0" smtClean="0">
                <a:latin typeface="Arial Black" pitchFamily="34" charset="0"/>
              </a:rPr>
              <a:t>: </a:t>
            </a:r>
            <a:r>
              <a:rPr lang="en-US" sz="2800" dirty="0" smtClean="0">
                <a:latin typeface="Arial Black" pitchFamily="34" charset="0"/>
              </a:rPr>
              <a:t>36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638800"/>
            <a:ext cx="407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 Black" pitchFamily="34" charset="0"/>
              </a:rPr>
              <a:t>Number of test cases failed</a:t>
            </a:r>
            <a:r>
              <a:rPr lang="en-US" dirty="0" smtClean="0">
                <a:latin typeface="Arial Black" pitchFamily="34" charset="0"/>
              </a:rPr>
              <a:t>: </a:t>
            </a:r>
            <a:r>
              <a:rPr lang="en-US" sz="2800" dirty="0" smtClean="0">
                <a:latin typeface="Arial Black" pitchFamily="34" charset="0"/>
              </a:rPr>
              <a:t>8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Donut 7"/>
          <p:cNvSpPr/>
          <p:nvPr/>
        </p:nvSpPr>
        <p:spPr>
          <a:xfrm>
            <a:off x="3276600" y="3581400"/>
            <a:ext cx="838200" cy="533400"/>
          </a:xfrm>
          <a:prstGeom prst="don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2057400" y="5562600"/>
            <a:ext cx="838200" cy="762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4343400" y="4419600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5486400" y="2590800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BUGS OVERVIEW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95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most important bugs were founded in area</a:t>
            </a:r>
            <a:r>
              <a:rPr lang="en-US" dirty="0" smtClean="0"/>
              <a:t>: </a:t>
            </a:r>
            <a:r>
              <a:rPr lang="en-US" b="1" dirty="0" smtClean="0"/>
              <a:t>registration, main menu, shopping bag, wish list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2133600"/>
            <a:ext cx="390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Number of bugs founded</a:t>
            </a:r>
            <a:r>
              <a:rPr lang="en-US" dirty="0" smtClean="0">
                <a:latin typeface="Arial Black" pitchFamily="34" charset="0"/>
              </a:rPr>
              <a:t>: </a:t>
            </a:r>
            <a:r>
              <a:rPr lang="en-US" sz="2800" dirty="0" smtClean="0">
                <a:latin typeface="Arial Black" pitchFamily="34" charset="0"/>
              </a:rPr>
              <a:t>20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2362200" y="1905000"/>
            <a:ext cx="457200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3200400" y="3505200"/>
            <a:ext cx="2133600" cy="3124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bag: </a:t>
            </a:r>
          </a:p>
          <a:p>
            <a:pPr algn="ctr"/>
            <a:r>
              <a:rPr lang="en-US" dirty="0" smtClean="0">
                <a:hlinkClick r:id="rId2"/>
              </a:rPr>
              <a:t>0025264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0025265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6477000" y="2819400"/>
            <a:ext cx="20574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Menu:</a:t>
            </a:r>
          </a:p>
          <a:p>
            <a:pPr algn="ctr"/>
            <a:r>
              <a:rPr lang="en-US" dirty="0" smtClean="0">
                <a:hlinkClick r:id="rId4"/>
              </a:rPr>
              <a:t>0025277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228600" y="3200400"/>
            <a:ext cx="2286000" cy="2895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Registration: </a:t>
            </a:r>
            <a:r>
              <a:rPr lang="en-US" dirty="0" smtClean="0">
                <a:hlinkClick r:id="rId5"/>
              </a:rPr>
              <a:t>0025247</a:t>
            </a:r>
            <a:endParaRPr lang="en-US" dirty="0" smtClean="0"/>
          </a:p>
          <a:p>
            <a:pPr algn="ctr"/>
            <a:r>
              <a:rPr lang="en-US" dirty="0" smtClean="0">
                <a:hlinkClick r:id="rId6"/>
              </a:rPr>
              <a:t>0025251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6096000" y="4876800"/>
            <a:ext cx="23622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Wish list:</a:t>
            </a:r>
          </a:p>
          <a:p>
            <a:pPr algn="ctr"/>
            <a:r>
              <a:rPr lang="en-US" dirty="0" smtClean="0">
                <a:hlinkClick r:id="rId7"/>
              </a:rPr>
              <a:t>0025257</a:t>
            </a:r>
            <a:endParaRPr lang="en-US" dirty="0" smtClean="0"/>
          </a:p>
          <a:p>
            <a:pPr algn="ctr"/>
            <a:r>
              <a:rPr lang="en-US" dirty="0" smtClean="0">
                <a:hlinkClick r:id="rId8"/>
              </a:rPr>
              <a:t>0025258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1143000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  LESSON Learned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Lightning Bolt 3"/>
          <p:cNvSpPr/>
          <p:nvPr/>
        </p:nvSpPr>
        <p:spPr>
          <a:xfrm>
            <a:off x="2133600" y="1219200"/>
            <a:ext cx="381000" cy="381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447800"/>
            <a:ext cx="6172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Helvetica" panose="020B0604020202020204" pitchFamily="34" charset="0"/>
              </a:rPr>
              <a:t>Simple steps are better to use for writing test cases or reporting bugs.</a:t>
            </a:r>
          </a:p>
          <a:p>
            <a:endParaRPr lang="en-US" dirty="0"/>
          </a:p>
        </p:txBody>
      </p:sp>
      <p:sp>
        <p:nvSpPr>
          <p:cNvPr id="6" name="Lightning Bolt 5"/>
          <p:cNvSpPr/>
          <p:nvPr/>
        </p:nvSpPr>
        <p:spPr>
          <a:xfrm>
            <a:off x="609600" y="2438400"/>
            <a:ext cx="304800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624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Helvetica" panose="020B0604020202020204" pitchFamily="34" charset="0"/>
              </a:rPr>
              <a:t>Being organized reduce the time we spend on testing</a:t>
            </a:r>
            <a:r>
              <a:rPr lang="en-US" sz="2000" dirty="0" smtClean="0">
                <a:cs typeface="Helvetica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3505200" y="3429000"/>
            <a:ext cx="3810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3505200"/>
            <a:ext cx="4902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The quality of the product is very important.</a:t>
            </a:r>
            <a:endParaRPr lang="en-US" sz="2000" b="1" dirty="0">
              <a:latin typeface="+mj-lt"/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609600" y="4038600"/>
            <a:ext cx="3810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4191000"/>
            <a:ext cx="6778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Don't stop searching, exploring and learning new information.</a:t>
            </a:r>
            <a:endParaRPr lang="en-US" sz="2000" b="1" dirty="0"/>
          </a:p>
        </p:txBody>
      </p:sp>
      <p:sp>
        <p:nvSpPr>
          <p:cNvPr id="12" name="Lightning Bolt 11"/>
          <p:cNvSpPr/>
          <p:nvPr/>
        </p:nvSpPr>
        <p:spPr>
          <a:xfrm>
            <a:off x="4038600" y="5029200"/>
            <a:ext cx="381000" cy="381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5257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Exploratory testing is fun.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272</TotalTime>
  <Words>402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Slide 2</vt:lpstr>
      <vt:lpstr>                 Testing Types</vt:lpstr>
      <vt:lpstr>TESTING TOOLS</vt:lpstr>
      <vt:lpstr>TESTING approach</vt:lpstr>
      <vt:lpstr>TEST CASE OVERVIEW</vt:lpstr>
      <vt:lpstr>TEST CASES RESULTS</vt:lpstr>
      <vt:lpstr>BUGS OVERVIEW</vt:lpstr>
      <vt:lpstr>  LESSON Learned</vt:lpstr>
      <vt:lpstr>CONCLUSION</vt:lpstr>
      <vt:lpstr>Thank you for your attention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Bikenet.ro</dc:title>
  <dc:creator>Windows User</dc:creator>
  <cp:lastModifiedBy>Windows User</cp:lastModifiedBy>
  <cp:revision>43</cp:revision>
  <dcterms:created xsi:type="dcterms:W3CDTF">2020-03-10T09:52:25Z</dcterms:created>
  <dcterms:modified xsi:type="dcterms:W3CDTF">2020-04-09T23:13:05Z</dcterms:modified>
</cp:coreProperties>
</file>