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_标题幻灯片">
    <p:bg>
      <p:bgPr>
        <a:gradFill>
          <a:gsLst>
            <a:gs pos="0">
              <a:srgbClr val="0F283B"/>
            </a:gs>
            <a:gs pos="23000">
              <a:srgbClr val="0F283B"/>
            </a:gs>
            <a:gs pos="69000">
              <a:srgbClr val="0C2132"/>
            </a:gs>
            <a:gs pos="97000">
              <a:srgbClr val="0B1F2E"/>
            </a:gs>
            <a:gs pos="100000">
              <a:srgbClr val="0B1F2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491375"/>
            <a:ext cx="85206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巨量資料導論期末專案</a:t>
            </a:r>
            <a:endParaRPr sz="4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34475" y="185100"/>
            <a:ext cx="35292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巨量資料導論</a:t>
            </a:r>
            <a:endParaRPr b="1" sz="36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期末報告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41225"/>
            <a:ext cx="4059875" cy="7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34475" y="1691175"/>
            <a:ext cx="3714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網紅的社群網站資料分析</a:t>
            </a:r>
            <a:endParaRPr b="1" sz="2400"/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100" y="3963475"/>
            <a:ext cx="2478900" cy="7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6665100" y="4013425"/>
            <a:ext cx="24789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何欣蓉、吳婉如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700700" y="309625"/>
            <a:ext cx="20484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林進飛勳卑鄙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5" name="Shape 155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1942975"/>
            <a:ext cx="4261049" cy="236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774975" y="309625"/>
            <a:ext cx="789900" cy="60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50" y="1066825"/>
            <a:ext cx="4190090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2686100" y="2051425"/>
            <a:ext cx="1221300" cy="219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750075" y="309625"/>
            <a:ext cx="19251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阿翰po影片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" name="Shape 168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1979975"/>
            <a:ext cx="4261050" cy="23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774975" y="309625"/>
            <a:ext cx="789900" cy="60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50" y="1066825"/>
            <a:ext cx="4157540" cy="31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794250" y="2067100"/>
            <a:ext cx="2073300" cy="221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cxnSp>
        <p:nvCxnSpPr>
          <p:cNvPr id="180" name="Shape 180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 txBox="1"/>
          <p:nvPr/>
        </p:nvSpPr>
        <p:spPr>
          <a:xfrm>
            <a:off x="6848800" y="309625"/>
            <a:ext cx="15054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阿滴英文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836675" y="309625"/>
            <a:ext cx="789900" cy="6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2152900"/>
            <a:ext cx="4261049" cy="2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00" y="1219225"/>
            <a:ext cx="4144297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2889175" y="2229200"/>
            <a:ext cx="888600" cy="221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848800" y="309625"/>
            <a:ext cx="11970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聖結石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836675" y="309625"/>
            <a:ext cx="789900" cy="6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5" name="Shape 195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1992350"/>
            <a:ext cx="4261051" cy="235905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50" y="1066825"/>
            <a:ext cx="4166974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2850850" y="2043725"/>
            <a:ext cx="888600" cy="225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836675" y="309625"/>
            <a:ext cx="789900" cy="6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848800" y="309625"/>
            <a:ext cx="8883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菜喳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8" name="Shape 208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0" y="2017000"/>
            <a:ext cx="4261049" cy="236806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00" y="1127950"/>
            <a:ext cx="4123606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2920650" y="2104538"/>
            <a:ext cx="888600" cy="219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08525" y="197425"/>
            <a:ext cx="1394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前言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925475" y="1026625"/>
            <a:ext cx="77148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</a:rPr>
              <a:t>48 </a:t>
            </a:r>
            <a:r>
              <a:rPr lang="zh-TW" sz="2400">
                <a:solidFill>
                  <a:srgbClr val="FFFFFF"/>
                </a:solidFill>
              </a:rPr>
              <a:t>位</a:t>
            </a:r>
            <a:r>
              <a:rPr lang="zh-TW" sz="2400">
                <a:solidFill>
                  <a:srgbClr val="FFFFFF"/>
                </a:solidFill>
              </a:rPr>
              <a:t>網紅				/	</a:t>
            </a:r>
            <a:r>
              <a:rPr lang="zh-TW" sz="2400">
                <a:solidFill>
                  <a:srgbClr val="FF0000"/>
                </a:solidFill>
              </a:rPr>
              <a:t>45 </a:t>
            </a:r>
            <a:r>
              <a:rPr lang="zh-TW" sz="2400">
                <a:solidFill>
                  <a:srgbClr val="FFFFFF"/>
                </a:solidFill>
              </a:rPr>
              <a:t>位網紅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zh-TW" sz="2400">
                <a:solidFill>
                  <a:srgbClr val="FFFFFF"/>
                </a:solidFill>
              </a:rPr>
              <a:t>最近 </a:t>
            </a:r>
            <a:r>
              <a:rPr b="1" lang="zh-TW" sz="2400">
                <a:solidFill>
                  <a:srgbClr val="FF0000"/>
                </a:solidFill>
              </a:rPr>
              <a:t>1,000 </a:t>
            </a:r>
            <a:r>
              <a:rPr lang="zh-TW" sz="2400">
                <a:solidFill>
                  <a:srgbClr val="FFFFFF"/>
                </a:solidFill>
              </a:rPr>
              <a:t>篇文章	/	最近 </a:t>
            </a:r>
            <a:r>
              <a:rPr lang="zh-TW" sz="2400">
                <a:solidFill>
                  <a:srgbClr val="FF0000"/>
                </a:solidFill>
              </a:rPr>
              <a:t>50 </a:t>
            </a:r>
            <a:r>
              <a:rPr lang="zh-TW" sz="2400">
                <a:solidFill>
                  <a:srgbClr val="FFFFFF"/>
                </a:solidFill>
              </a:rPr>
              <a:t>部影片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zh-TW" sz="2400">
                <a:solidFill>
                  <a:srgbClr val="FFFFFF"/>
                </a:solidFill>
              </a:rPr>
              <a:t>接近 </a:t>
            </a:r>
            <a:r>
              <a:rPr b="1" lang="zh-TW" sz="2400">
                <a:solidFill>
                  <a:srgbClr val="FF0000"/>
                </a:solidFill>
              </a:rPr>
              <a:t>35,000 </a:t>
            </a:r>
            <a:r>
              <a:rPr lang="zh-TW" sz="2400">
                <a:solidFill>
                  <a:srgbClr val="FFFFFF"/>
                </a:solidFill>
              </a:rPr>
              <a:t>筆資料	/	超過 </a:t>
            </a:r>
            <a:r>
              <a:rPr lang="zh-TW" sz="2400">
                <a:solidFill>
                  <a:srgbClr val="FF0000"/>
                </a:solidFill>
              </a:rPr>
              <a:t>2,000</a:t>
            </a:r>
            <a:r>
              <a:rPr lang="zh-TW" sz="2400">
                <a:solidFill>
                  <a:srgbClr val="FFFFFF"/>
                </a:solidFill>
              </a:rPr>
              <a:t> 筆資料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zh-TW" sz="2400">
                <a:solidFill>
                  <a:srgbClr val="FFFFFF"/>
                </a:solidFill>
              </a:rPr>
              <a:t>分析所有網紅文章</a:t>
            </a:r>
            <a:r>
              <a:rPr b="1" lang="zh-TW" sz="2400">
                <a:solidFill>
                  <a:schemeClr val="dk1"/>
                </a:solidFill>
              </a:rPr>
              <a:t>、影片</a:t>
            </a:r>
            <a:r>
              <a:rPr lang="zh-TW" sz="2400">
                <a:solidFill>
                  <a:srgbClr val="FFFFFF"/>
                </a:solidFill>
              </a:rPr>
              <a:t>「</a:t>
            </a:r>
            <a:r>
              <a:rPr b="1" lang="zh-TW" sz="2400">
                <a:highlight>
                  <a:srgbClr val="FFD966"/>
                </a:highlight>
              </a:rPr>
              <a:t>分群</a:t>
            </a:r>
            <a:r>
              <a:rPr lang="zh-TW" sz="2400">
                <a:solidFill>
                  <a:srgbClr val="FFFFFF"/>
                </a:solidFill>
              </a:rPr>
              <a:t>」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分析「</a:t>
            </a:r>
            <a:r>
              <a:rPr b="1" lang="zh-TW" sz="2400">
                <a:highlight>
                  <a:srgbClr val="FFD966"/>
                </a:highlight>
              </a:rPr>
              <a:t>有效文章、影片</a:t>
            </a:r>
            <a:r>
              <a:rPr lang="zh-TW" sz="2400">
                <a:solidFill>
                  <a:schemeClr val="dk1"/>
                </a:solidFill>
              </a:rPr>
              <a:t>」比例 (粉絲忠誠/號召力)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zh-TW" sz="2400">
                <a:solidFill>
                  <a:srgbClr val="FFFFFF"/>
                </a:solidFill>
              </a:rPr>
              <a:t>個別分析不同社群「</a:t>
            </a:r>
            <a:r>
              <a:rPr b="1" lang="zh-TW" sz="2400">
                <a:highlight>
                  <a:srgbClr val="FFD966"/>
                </a:highlight>
              </a:rPr>
              <a:t>活躍程度</a:t>
            </a:r>
            <a:r>
              <a:rPr lang="zh-TW" sz="2400">
                <a:solidFill>
                  <a:srgbClr val="FFFFFF"/>
                </a:solidFill>
              </a:rPr>
              <a:t>」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08525" y="197425"/>
            <a:ext cx="3023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網紅文章分群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529300" y="309625"/>
            <a:ext cx="5392500" cy="60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篩選條件：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從</a:t>
            </a:r>
            <a:r>
              <a:rPr lang="zh-TW"/>
              <a:t>所有文章隨機取樣 10,000 筆資料來分群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" y="1870050"/>
            <a:ext cx="4276400" cy="23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033200" y="42632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250" y="1866013"/>
            <a:ext cx="4336349" cy="239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1482775"/>
            <a:ext cx="4554475" cy="25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033200" y="42632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308500" y="172750"/>
            <a:ext cx="3023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網紅文章分群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025" y="152400"/>
            <a:ext cx="3639174" cy="395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5101025" y="310125"/>
            <a:ext cx="2844300" cy="10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101025" y="1788500"/>
            <a:ext cx="2844300" cy="10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08525" y="197425"/>
            <a:ext cx="3023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網紅</a:t>
            </a:r>
            <a:r>
              <a:rPr b="1" lang="zh-TW" sz="3600">
                <a:solidFill>
                  <a:srgbClr val="FFFFFF"/>
                </a:solidFill>
              </a:rPr>
              <a:t>影片</a:t>
            </a:r>
            <a:r>
              <a:rPr b="1" lang="zh-TW" sz="3600">
                <a:solidFill>
                  <a:srgbClr val="FFFFFF"/>
                </a:solidFill>
              </a:rPr>
              <a:t>分群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529300" y="309625"/>
            <a:ext cx="5392500" cy="60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篩選條件：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所有</a:t>
            </a:r>
            <a:r>
              <a:rPr lang="zh-TW"/>
              <a:t>影片的</a:t>
            </a:r>
            <a:r>
              <a:rPr lang="zh-TW"/>
              <a:t>分群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033200" y="42632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5" y="994638"/>
            <a:ext cx="4298849" cy="334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50" y="1026625"/>
            <a:ext cx="4298849" cy="32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08525" y="197425"/>
            <a:ext cx="3023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網紅</a:t>
            </a:r>
            <a:r>
              <a:rPr b="1" lang="zh-TW" sz="3600">
                <a:solidFill>
                  <a:srgbClr val="FFFFFF"/>
                </a:solidFill>
              </a:rPr>
              <a:t>影片</a:t>
            </a:r>
            <a:r>
              <a:rPr b="1" lang="zh-TW" sz="3600">
                <a:solidFill>
                  <a:srgbClr val="FFFFFF"/>
                </a:solidFill>
              </a:rPr>
              <a:t>分群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033200" y="42632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17573" t="0"/>
          <a:stretch/>
        </p:blipFill>
        <p:spPr>
          <a:xfrm>
            <a:off x="5791425" y="59475"/>
            <a:ext cx="3291617" cy="5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0" y="857175"/>
            <a:ext cx="5747676" cy="366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922088" y="59475"/>
            <a:ext cx="3030300" cy="2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891488" y="1398850"/>
            <a:ext cx="3030300" cy="11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891488" y="1166300"/>
            <a:ext cx="3030300" cy="11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891488" y="409750"/>
            <a:ext cx="3030300" cy="11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8525" y="197425"/>
            <a:ext cx="3146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有效文章比率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529300" y="309625"/>
            <a:ext cx="5392500" cy="60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篩選條件：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每100位粉絲會有1人按讚的文章，即是「有效文章」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0" y="1026625"/>
            <a:ext cx="7229600" cy="40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971700" y="420555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332825" y="4108300"/>
            <a:ext cx="5583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44550" y="2037300"/>
            <a:ext cx="14571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555725" y="2849188"/>
            <a:ext cx="498000" cy="3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41250" y="2946950"/>
            <a:ext cx="5583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974325" y="1737250"/>
            <a:ext cx="358500" cy="3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404275" y="3814750"/>
            <a:ext cx="334200" cy="2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08525" y="197425"/>
            <a:ext cx="3146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有效</a:t>
            </a:r>
            <a:r>
              <a:rPr b="1" lang="zh-TW" sz="3600">
                <a:solidFill>
                  <a:srgbClr val="FFFFFF"/>
                </a:solidFill>
              </a:rPr>
              <a:t>影片</a:t>
            </a:r>
            <a:r>
              <a:rPr b="1" lang="zh-TW" sz="3600">
                <a:solidFill>
                  <a:srgbClr val="FFFFFF"/>
                </a:solidFill>
              </a:rPr>
              <a:t>比率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971700" y="420555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529300" y="309625"/>
            <a:ext cx="5392500" cy="60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篩選條件：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每100位</a:t>
            </a:r>
            <a:r>
              <a:rPr lang="zh-TW"/>
              <a:t>訂閱者中</a:t>
            </a:r>
            <a:r>
              <a:rPr lang="zh-TW"/>
              <a:t>有1人</a:t>
            </a:r>
            <a:r>
              <a:rPr lang="zh-TW"/>
              <a:t>觀看</a:t>
            </a:r>
            <a:r>
              <a:rPr lang="zh-TW"/>
              <a:t>的</a:t>
            </a:r>
            <a:r>
              <a:rPr lang="zh-TW"/>
              <a:t>影片</a:t>
            </a:r>
            <a:r>
              <a:rPr lang="zh-TW"/>
              <a:t>，即是「有效</a:t>
            </a:r>
            <a:r>
              <a:rPr lang="zh-TW"/>
              <a:t>影片</a:t>
            </a:r>
            <a:r>
              <a:rPr lang="zh-TW"/>
              <a:t>」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0" y="1079350"/>
            <a:ext cx="7508301" cy="3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5507950" y="4485600"/>
            <a:ext cx="9270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016150" y="1079350"/>
            <a:ext cx="418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731275" y="1132075"/>
            <a:ext cx="4521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386175" y="1653275"/>
            <a:ext cx="4521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029475" y="2077175"/>
            <a:ext cx="654900" cy="4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236025" y="1920575"/>
            <a:ext cx="1355700" cy="25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08525" y="197425"/>
            <a:ext cx="39735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</a:rPr>
              <a:t>不同社群活耀程度</a:t>
            </a:r>
            <a:endParaRPr b="1" sz="3600">
              <a:solidFill>
                <a:srgbClr val="FFFFFF"/>
              </a:solidFill>
            </a:endParaRPr>
          </a:p>
        </p:txBody>
      </p:sp>
      <p:cxnSp>
        <p:nvCxnSpPr>
          <p:cNvPr id="141" name="Shape 141"/>
          <p:cNvCxnSpPr/>
          <p:nvPr/>
        </p:nvCxnSpPr>
        <p:spPr>
          <a:xfrm flipH="1">
            <a:off x="4565850" y="1357400"/>
            <a:ext cx="12300" cy="3936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6700700" y="309625"/>
            <a:ext cx="2048400" cy="60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眾量級</a:t>
            </a:r>
            <a:r>
              <a:rPr b="1" lang="zh-TW" sz="2400">
                <a:latin typeface="Comic Sans MS"/>
                <a:ea typeface="Comic Sans MS"/>
                <a:cs typeface="Comic Sans MS"/>
                <a:sym typeface="Comic Sans MS"/>
              </a:rPr>
              <a:t>Crowd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3" y="1992925"/>
            <a:ext cx="4158624" cy="2338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774975" y="309625"/>
            <a:ext cx="789900" cy="60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603125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FB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75400" y="4331700"/>
            <a:ext cx="888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YT</a:t>
            </a:r>
            <a:endParaRPr b="1"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50" y="1066825"/>
            <a:ext cx="4133052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870800" y="2111225"/>
            <a:ext cx="957000" cy="217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