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03" r:id="rId3"/>
    <p:sldId id="305" r:id="rId4"/>
    <p:sldId id="306" r:id="rId5"/>
    <p:sldId id="326" r:id="rId6"/>
    <p:sldId id="308" r:id="rId7"/>
    <p:sldId id="309" r:id="rId8"/>
    <p:sldId id="327" r:id="rId9"/>
    <p:sldId id="329" r:id="rId10"/>
    <p:sldId id="330" r:id="rId11"/>
    <p:sldId id="336" r:id="rId12"/>
    <p:sldId id="355" r:id="rId13"/>
    <p:sldId id="358" r:id="rId14"/>
    <p:sldId id="356" r:id="rId15"/>
    <p:sldId id="359" r:id="rId16"/>
    <p:sldId id="402" r:id="rId17"/>
    <p:sldId id="403" r:id="rId18"/>
    <p:sldId id="404" r:id="rId19"/>
    <p:sldId id="364" r:id="rId20"/>
    <p:sldId id="365" r:id="rId21"/>
    <p:sldId id="40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99" r:id="rId30"/>
    <p:sldId id="400" r:id="rId31"/>
    <p:sldId id="375" r:id="rId32"/>
    <p:sldId id="376" r:id="rId33"/>
    <p:sldId id="377" r:id="rId34"/>
    <p:sldId id="401" r:id="rId35"/>
    <p:sldId id="379" r:id="rId36"/>
    <p:sldId id="380" r:id="rId37"/>
    <p:sldId id="381" r:id="rId38"/>
    <p:sldId id="382" r:id="rId39"/>
    <p:sldId id="406" r:id="rId40"/>
    <p:sldId id="383" r:id="rId41"/>
    <p:sldId id="384" r:id="rId42"/>
    <p:sldId id="385" r:id="rId43"/>
    <p:sldId id="387" r:id="rId44"/>
    <p:sldId id="388" r:id="rId45"/>
    <p:sldId id="390" r:id="rId46"/>
    <p:sldId id="391" r:id="rId47"/>
    <p:sldId id="392" r:id="rId48"/>
    <p:sldId id="393" r:id="rId49"/>
    <p:sldId id="395" r:id="rId50"/>
    <p:sldId id="396" r:id="rId51"/>
    <p:sldId id="397" r:id="rId52"/>
    <p:sldId id="353" r:id="rId53"/>
    <p:sldId id="352" r:id="rId54"/>
    <p:sldId id="407" r:id="rId55"/>
    <p:sldId id="408" r:id="rId56"/>
    <p:sldId id="350" r:id="rId57"/>
    <p:sldId id="409" r:id="rId58"/>
    <p:sldId id="398" r:id="rId5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FFCCFF"/>
    <a:srgbClr val="4894A3"/>
    <a:srgbClr val="FF7C80"/>
    <a:srgbClr val="FAC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0" autoAdjust="0"/>
    <p:restoredTop sz="75980" autoAdjust="0"/>
  </p:normalViewPr>
  <p:slideViewPr>
    <p:cSldViewPr snapToGrid="0" showGuides="1">
      <p:cViewPr varScale="1">
        <p:scale>
          <a:sx n="74" d="100"/>
          <a:sy n="74" d="100"/>
        </p:scale>
        <p:origin x="-534" y="-90"/>
      </p:cViewPr>
      <p:guideLst>
        <p:guide orient="horz" pos="20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D040B-FD5D-4318-9CDB-B63111C483A8}" type="datetimeFigureOut">
              <a:rPr lang="fr-FR" smtClean="0"/>
              <a:t>05/10/2012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968F0-2381-4333-8B3C-E63511889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851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63A67-7684-449F-8C5D-6B30675C1038}" type="datetimeFigureOut">
              <a:rPr lang="fr-FR" smtClean="0"/>
              <a:t>05/10/2012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AEE50-DEBD-42D7-8F57-7E1A35941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14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6" descr="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0"/>
            <a:ext cx="52927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276475"/>
            <a:ext cx="7772400" cy="14700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32238"/>
            <a:ext cx="6400800" cy="15843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fr-FR" noProof="0" smtClean="0"/>
              <a:t>Modifiez le style des sous-titres du masque</a:t>
            </a:r>
          </a:p>
        </p:txBody>
      </p:sp>
      <p:pic>
        <p:nvPicPr>
          <p:cNvPr id="3079" name="Picture 11" descr="adele_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33375"/>
            <a:ext cx="2500312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2" descr="http://adele.imag.fr/templates/adeletemplate/images/grenoble_uni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5734050"/>
            <a:ext cx="35353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4" descr="http://adele.imag.fr/templates/adeletemplate/images/li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589588"/>
            <a:ext cx="7239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6" descr="http://adele.imag.fr/templates/adeletemplate/images/cnr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637213"/>
            <a:ext cx="504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E35B7-866A-47C9-8684-D8C979C8AB6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4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801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801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6EE2-08E4-40DB-A1EE-1989512F91F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87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244601"/>
            <a:ext cx="8229600" cy="49101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942283" y="6381750"/>
            <a:ext cx="1485900" cy="476250"/>
          </a:xfr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83791" y="6381750"/>
            <a:ext cx="3743325" cy="476250"/>
          </a:xfr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251020" y="6381750"/>
            <a:ext cx="1366838" cy="476250"/>
          </a:xfrm>
        </p:spPr>
        <p:txBody>
          <a:bodyPr/>
          <a:lstStyle>
            <a:lvl1pPr>
              <a:defRPr/>
            </a:lvl1pPr>
          </a:lstStyle>
          <a:p>
            <a:fld id="{ECFBC17A-A99B-4A3F-AF5C-03FB415BF4F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59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F33B6-D1F9-487B-8507-28769E13FC0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62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C42DB-008B-4E2C-8D38-0B84E42D05E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25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8BA1D-E444-4EE9-9B4E-D3AFC83A5E6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68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E8BD1-3686-411D-96B9-726E20E8F56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283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2CA7C-BE0D-415D-AC02-D5D383B428D0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82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A70BF-91EF-4063-9D95-A3C3EDC4846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06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45731-37C3-4E9A-8B18-3CE98E9D087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41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1" descr="adele_logo2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227763"/>
            <a:ext cx="12239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33575" y="6237288"/>
            <a:ext cx="1485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4894A3"/>
                </a:solidFill>
                <a:latin typeface="+mn-lt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00" y="6237288"/>
            <a:ext cx="3743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4894A3"/>
                </a:solidFill>
                <a:latin typeface="+mn-lt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237288"/>
            <a:ext cx="1366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4894A3"/>
                </a:solidFill>
              </a:defRPr>
            </a:lvl1pPr>
          </a:lstStyle>
          <a:p>
            <a:fld id="{57CF5C29-AEA8-47B4-9286-5ACA1589D2AC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971550" y="6459538"/>
            <a:ext cx="86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00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adele.imag.fr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94A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94A3"/>
          </a:solidFill>
          <a:latin typeface="Calibri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94A3"/>
          </a:solidFill>
          <a:latin typeface="Calibri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94A3"/>
          </a:solidFill>
          <a:latin typeface="Calibri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94A3"/>
          </a:solidFill>
          <a:latin typeface="Calibri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94A3"/>
          </a:solidFill>
          <a:latin typeface="Calibri" pitchFamily="34" charset="0"/>
          <a:cs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94A3"/>
          </a:solidFill>
          <a:latin typeface="Calibri" pitchFamily="34" charset="0"/>
          <a:cs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94A3"/>
          </a:solidFill>
          <a:latin typeface="Calibri" pitchFamily="34" charset="0"/>
          <a:cs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94A3"/>
          </a:solidFill>
          <a:latin typeface="Calibri" pitchFamily="34" charset="0"/>
          <a:cs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file:///F:\Maven\.m2\repository.x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png"/><Relationship Id="rId7" Type="http://schemas.openxmlformats.org/officeDocument/2006/relationships/image" Target="../media/image29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png"/><Relationship Id="rId9" Type="http://schemas.openxmlformats.org/officeDocument/2006/relationships/image" Target="../media/image31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png"/><Relationship Id="rId7" Type="http://schemas.openxmlformats.org/officeDocument/2006/relationships/image" Target="../media/image29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png"/><Relationship Id="rId9" Type="http://schemas.openxmlformats.org/officeDocument/2006/relationships/image" Target="../media/image31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Rose et APAM</a:t>
            </a:r>
            <a:br>
              <a:rPr lang="fr-FR" dirty="0" smtClean="0"/>
            </a:br>
            <a:r>
              <a:rPr lang="fr-FR" dirty="0" smtClean="0"/>
              <a:t>Concepts de Base</a:t>
            </a:r>
            <a:endParaRPr lang="fr-F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32239"/>
            <a:ext cx="6400800" cy="554702"/>
          </a:xfrm>
        </p:spPr>
        <p:txBody>
          <a:bodyPr/>
          <a:lstStyle/>
          <a:p>
            <a:r>
              <a:rPr lang="fr-FR" dirty="0" err="1" smtClean="0"/>
              <a:t>Germàn</a:t>
            </a:r>
            <a:r>
              <a:rPr lang="fr-FR" dirty="0" smtClean="0"/>
              <a:t> Vega, Jacky </a:t>
            </a:r>
            <a:r>
              <a:rPr lang="fr-FR" dirty="0" err="1" smtClean="0"/>
              <a:t>Estublier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SOA dynamique</a:t>
            </a:r>
            <a:r>
              <a:rPr lang="fr-FR" dirty="0" smtClean="0"/>
              <a:t>: Les pièges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Déchargement des classes</a:t>
            </a:r>
          </a:p>
          <a:p>
            <a:r>
              <a:rPr lang="fr-FR" dirty="0"/>
              <a:t>Dépendances </a:t>
            </a:r>
            <a:r>
              <a:rPr lang="fr-FR" dirty="0" smtClean="0"/>
              <a:t>cachées</a:t>
            </a:r>
          </a:p>
          <a:p>
            <a:r>
              <a:rPr lang="fr-FR" dirty="0"/>
              <a:t>Il ne suffit pas d’avoir les primitives « </a:t>
            </a:r>
            <a:r>
              <a:rPr lang="fr-FR" dirty="0" err="1"/>
              <a:t>bind</a:t>
            </a:r>
            <a:r>
              <a:rPr lang="fr-FR" dirty="0"/>
              <a:t> » et « </a:t>
            </a:r>
            <a:r>
              <a:rPr lang="fr-FR" dirty="0" err="1"/>
              <a:t>unbind</a:t>
            </a:r>
            <a:r>
              <a:rPr lang="fr-FR" dirty="0"/>
              <a:t> </a:t>
            </a:r>
            <a:r>
              <a:rPr lang="fr-FR" dirty="0" smtClean="0"/>
              <a:t>»</a:t>
            </a:r>
          </a:p>
          <a:p>
            <a:r>
              <a:rPr lang="fr-FR" dirty="0" smtClean="0"/>
              <a:t>Programmation par évènements et </a:t>
            </a:r>
            <a:r>
              <a:rPr lang="fr-FR" dirty="0" err="1" smtClean="0"/>
              <a:t>multi-thread</a:t>
            </a:r>
            <a:r>
              <a:rPr lang="fr-FR" dirty="0" smtClean="0"/>
              <a:t>, même si l’application n’a aucun </a:t>
            </a:r>
            <a:r>
              <a:rPr lang="fr-FR" dirty="0" err="1" smtClean="0"/>
              <a:t>parallelisme</a:t>
            </a:r>
            <a:endParaRPr lang="fr-FR" dirty="0" smtClean="0"/>
          </a:p>
          <a:p>
            <a:r>
              <a:rPr lang="fr-FR" dirty="0" smtClean="0"/>
              <a:t>Mélange de préoccupations (code </a:t>
            </a:r>
            <a:r>
              <a:rPr lang="fr-FR" dirty="0"/>
              <a:t>métier </a:t>
            </a:r>
            <a:r>
              <a:rPr lang="fr-FR" dirty="0" smtClean="0"/>
              <a:t>vs gestion </a:t>
            </a:r>
            <a:r>
              <a:rPr lang="fr-FR" dirty="0"/>
              <a:t>du </a:t>
            </a:r>
            <a:r>
              <a:rPr lang="fr-FR" dirty="0" smtClean="0"/>
              <a:t>dynamisme) que difficulté la compréhension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3532" y="1165315"/>
            <a:ext cx="4800599" cy="116284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package example2.service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 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DictionaryService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checkWord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word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9923" y="999725"/>
            <a:ext cx="4800599" cy="31151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fr-FR" sz="2000" dirty="0">
                <a:latin typeface="Calibri" pitchFamily="34" charset="0"/>
                <a:cs typeface="Calibri" pitchFamily="34" charset="0"/>
              </a:rPr>
              <a:t>Définir le contrat de service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59042" y="2095580"/>
            <a:ext cx="4800599" cy="561937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fr-FR" sz="2000" dirty="0" smtClean="0">
                <a:latin typeface="Calibri" pitchFamily="34" charset="0"/>
                <a:cs typeface="Calibri" pitchFamily="34" charset="0"/>
              </a:rPr>
              <a:t>Faire la requête pour attendre les notifications de service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iPOJO</a:t>
            </a:r>
            <a:r>
              <a:rPr lang="fr-FR" dirty="0" smtClean="0"/>
              <a:t> : simplifier la programmation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2872276" y="6273135"/>
            <a:ext cx="6101603" cy="5175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endParaRPr lang="fr-FR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83534" y="3396600"/>
            <a:ext cx="4800599" cy="32654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endParaRPr lang="fr-FR" sz="2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59042" y="2615772"/>
            <a:ext cx="4825091" cy="22941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package example2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import example2.service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SpellCheckerImpl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DictionaryService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dictionaries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String[] check(String passage) {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for(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DictionaryService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dictionary:dictionaries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{           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if (!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dictionary.checkWord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word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passage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0296" y="5008418"/>
            <a:ext cx="4256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u="sng" dirty="0" smtClean="0">
                <a:latin typeface="Courier New" pitchFamily="49" charset="0"/>
                <a:cs typeface="Courier New" pitchFamily="49" charset="0"/>
              </a:rPr>
              <a:t>ipojo.xml</a:t>
            </a:r>
            <a:endParaRPr lang="fr-FR" sz="1200" b="1" u="sng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ipojo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&lt;component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example2.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SpellCheckerImpl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&lt;require field=“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m_dictionaries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filter=“(Language=*)”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&lt;/component&gt;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ipojo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20296" y="1080544"/>
            <a:ext cx="4076148" cy="3948784"/>
            <a:chOff x="120296" y="1080543"/>
            <a:chExt cx="4076148" cy="5065075"/>
          </a:xfrm>
        </p:grpSpPr>
        <p:sp>
          <p:nvSpPr>
            <p:cNvPr id="44" name="Rectangle à coins arrondis 43"/>
            <p:cNvSpPr/>
            <p:nvPr/>
          </p:nvSpPr>
          <p:spPr>
            <a:xfrm>
              <a:off x="120296" y="1080543"/>
              <a:ext cx="4076148" cy="5065075"/>
            </a:xfrm>
            <a:prstGeom prst="roundRect">
              <a:avLst>
                <a:gd name="adj" fmla="val 8458"/>
              </a:avLst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fr-FR" sz="2000" b="1" smtClean="0">
                  <a:solidFill>
                    <a:schemeClr val="tx1"/>
                  </a:solidFill>
                </a:rPr>
                <a:t>OSGi</a:t>
              </a:r>
              <a:endParaRPr lang="fr-FR" sz="2000" b="1">
                <a:solidFill>
                  <a:schemeClr val="tx1"/>
                </a:solidFill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290418" y="1346792"/>
              <a:ext cx="3742740" cy="4281375"/>
            </a:xfrm>
            <a:prstGeom prst="roundRect">
              <a:avLst/>
            </a:prstGeom>
            <a:gradFill>
              <a:gsLst>
                <a:gs pos="0">
                  <a:srgbClr val="000082"/>
                </a:gs>
                <a:gs pos="35000">
                  <a:srgbClr val="0047FF"/>
                </a:gs>
                <a:gs pos="86000">
                  <a:srgbClr val="0070C0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mtClean="0"/>
                <a:t>Java VM</a:t>
              </a:r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573625" y="4533573"/>
              <a:ext cx="1014453" cy="706187"/>
            </a:xfrm>
            <a:prstGeom prst="ellipse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err="1" smtClean="0">
                  <a:solidFill>
                    <a:schemeClr val="tx1"/>
                  </a:solidFill>
                </a:rPr>
                <a:t>Dictionary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>
              <a:off x="2737131" y="3550279"/>
              <a:ext cx="1152000" cy="1152000"/>
            </a:xfrm>
            <a:prstGeom prst="ellipse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err="1" smtClean="0">
                  <a:solidFill>
                    <a:schemeClr val="tx1"/>
                  </a:solidFill>
                </a:rPr>
                <a:t>Dictionary</a:t>
              </a:r>
              <a:endParaRPr lang="fr-F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000" dirty="0" err="1" smtClean="0">
                  <a:solidFill>
                    <a:schemeClr val="tx1"/>
                  </a:solidFill>
                </a:rPr>
                <a:t>Implem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Ellipse 25"/>
            <p:cNvSpPr/>
            <p:nvPr/>
          </p:nvSpPr>
          <p:spPr>
            <a:xfrm>
              <a:off x="421625" y="3550279"/>
              <a:ext cx="1152000" cy="1152000"/>
            </a:xfrm>
            <a:prstGeom prst="ellipse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err="1" smtClean="0">
                  <a:solidFill>
                    <a:schemeClr val="tx1"/>
                  </a:solidFill>
                </a:rPr>
                <a:t>Spell</a:t>
              </a:r>
              <a:endParaRPr lang="fr-F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000" dirty="0" err="1" smtClean="0">
                  <a:solidFill>
                    <a:schemeClr val="tx1"/>
                  </a:solidFill>
                </a:rPr>
                <a:t>Checker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avec flèche 27"/>
            <p:cNvCxnSpPr>
              <a:stCxn id="26" idx="5"/>
              <a:endCxn id="21" idx="2"/>
            </p:cNvCxnSpPr>
            <p:nvPr/>
          </p:nvCxnSpPr>
          <p:spPr>
            <a:xfrm>
              <a:off x="1404919" y="4533573"/>
              <a:ext cx="168706" cy="353094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25" idx="3"/>
              <a:endCxn id="21" idx="6"/>
            </p:cNvCxnSpPr>
            <p:nvPr/>
          </p:nvCxnSpPr>
          <p:spPr>
            <a:xfrm flipH="1">
              <a:off x="2588078" y="4533573"/>
              <a:ext cx="317759" cy="353094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riangle isocèle 15"/>
            <p:cNvSpPr/>
            <p:nvPr/>
          </p:nvSpPr>
          <p:spPr>
            <a:xfrm rot="16200000">
              <a:off x="3014803" y="2104936"/>
              <a:ext cx="596657" cy="555172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avec flèche 40"/>
            <p:cNvCxnSpPr>
              <a:stCxn id="16" idx="1"/>
              <a:endCxn id="25" idx="0"/>
            </p:cNvCxnSpPr>
            <p:nvPr/>
          </p:nvCxnSpPr>
          <p:spPr>
            <a:xfrm flipH="1">
              <a:off x="3313131" y="2531687"/>
              <a:ext cx="1" cy="1018592"/>
            </a:xfrm>
            <a:prstGeom prst="straightConnector1">
              <a:avLst/>
            </a:prstGeom>
            <a:ln w="47625"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riangle isocèle 46"/>
            <p:cNvSpPr/>
            <p:nvPr/>
          </p:nvSpPr>
          <p:spPr>
            <a:xfrm rot="5400000">
              <a:off x="699297" y="2104936"/>
              <a:ext cx="596657" cy="555172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8" name="Connecteur droit avec flèche 47"/>
            <p:cNvCxnSpPr>
              <a:stCxn id="47" idx="5"/>
            </p:cNvCxnSpPr>
            <p:nvPr/>
          </p:nvCxnSpPr>
          <p:spPr>
            <a:xfrm>
              <a:off x="997626" y="2531687"/>
              <a:ext cx="0" cy="1018592"/>
            </a:xfrm>
            <a:prstGeom prst="straightConnector1">
              <a:avLst/>
            </a:prstGeom>
            <a:ln w="47625"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>
              <a:endCxn id="16" idx="0"/>
            </p:cNvCxnSpPr>
            <p:nvPr/>
          </p:nvCxnSpPr>
          <p:spPr>
            <a:xfrm>
              <a:off x="1201736" y="2382522"/>
              <a:ext cx="1833810" cy="0"/>
            </a:xfrm>
            <a:prstGeom prst="straightConnector1">
              <a:avLst/>
            </a:prstGeom>
            <a:ln w="47625">
              <a:prstDash val="sysDash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998649" y="5245320"/>
              <a:ext cx="28504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Export-Package: </a:t>
              </a:r>
              <a:r>
                <a:rPr lang="fr-FR" sz="1200" dirty="0">
                  <a:latin typeface="Courier New" pitchFamily="49" charset="0"/>
                  <a:cs typeface="Courier New" pitchFamily="49" charset="0"/>
                </a:rPr>
                <a:t>example2.service</a:t>
              </a:r>
              <a:endParaRPr lang="fr-FR" sz="12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358411" y="5009736"/>
            <a:ext cx="48351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u="sng" dirty="0" smtClean="0">
                <a:latin typeface="Courier New" pitchFamily="49" charset="0"/>
                <a:cs typeface="Courier New" pitchFamily="49" charset="0"/>
              </a:rPr>
              <a:t>apam.xml</a:t>
            </a:r>
            <a:endParaRPr lang="fr-FR" sz="1200" b="1" u="sng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apam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implementation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example2.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SpellCheckerImpl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&lt;dependency field=“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m_dictionaries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  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&lt;constraints&gt;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&lt;instance filter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=“(Language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=*)”/&gt;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&lt;/constraints&gt;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&lt;/dependency&gt;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&lt;/implementation&gt;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apam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6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30" grpId="0"/>
      <p:bldP spid="32" grpId="0"/>
      <p:bldP spid="35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dépendances : 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vision locale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390698" y="993987"/>
            <a:ext cx="7491569" cy="1600358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politiques: </a:t>
            </a:r>
            <a:r>
              <a:rPr lang="fr-FR" dirty="0" err="1" smtClean="0"/>
              <a:t>lazy</a:t>
            </a:r>
            <a:r>
              <a:rPr lang="fr-FR" dirty="0" smtClean="0"/>
              <a:t>/</a:t>
            </a:r>
            <a:r>
              <a:rPr lang="fr-FR" dirty="0" err="1" smtClean="0"/>
              <a:t>eager</a:t>
            </a:r>
            <a:r>
              <a:rPr lang="fr-FR" dirty="0" smtClean="0"/>
              <a:t>, </a:t>
            </a:r>
            <a:r>
              <a:rPr lang="fr-FR" dirty="0" err="1" smtClean="0"/>
              <a:t>optional</a:t>
            </a:r>
            <a:r>
              <a:rPr lang="fr-FR" dirty="0" smtClean="0"/>
              <a:t>/</a:t>
            </a:r>
            <a:r>
              <a:rPr lang="fr-FR" dirty="0" err="1" smtClean="0"/>
              <a:t>wait</a:t>
            </a:r>
            <a:r>
              <a:rPr lang="fr-FR" dirty="0" smtClean="0"/>
              <a:t>/exception </a:t>
            </a:r>
          </a:p>
          <a:p>
            <a:r>
              <a:rPr lang="fr-FR" dirty="0" smtClean="0"/>
              <a:t>Impact sur la programmation,</a:t>
            </a:r>
          </a:p>
          <a:p>
            <a:r>
              <a:rPr lang="fr-FR" dirty="0" smtClean="0"/>
              <a:t>Impact sur l’application : disponibilité vs opportunisme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961606" y="3723967"/>
            <a:ext cx="7471144" cy="2491241"/>
            <a:chOff x="1308671" y="2792819"/>
            <a:chExt cx="7471144" cy="2491241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1308671" y="2792820"/>
              <a:ext cx="7471144" cy="2491240"/>
            </a:xfrm>
            <a:prstGeom prst="roundRect">
              <a:avLst/>
            </a:prstGeom>
            <a:gradFill>
              <a:gsLst>
                <a:gs pos="0">
                  <a:srgbClr val="000082"/>
                </a:gs>
                <a:gs pos="35000">
                  <a:srgbClr val="0047FF"/>
                </a:gs>
                <a:gs pos="86000">
                  <a:srgbClr val="0070C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r>
                <a:rPr lang="fr-FR" sz="2000" b="1" dirty="0" err="1" smtClean="0"/>
                <a:t>OSGi</a:t>
              </a:r>
              <a:endParaRPr lang="fr-FR" sz="2000" b="1" dirty="0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1689159" y="2792819"/>
              <a:ext cx="6731691" cy="2102213"/>
            </a:xfrm>
            <a:prstGeom prst="roundRect">
              <a:avLst>
                <a:gd name="adj" fmla="val 7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/>
            </a:p>
          </p:txBody>
        </p:sp>
      </p:grpSp>
      <p:sp>
        <p:nvSpPr>
          <p:cNvPr id="39" name="Rectangle à coins arrondis 38"/>
          <p:cNvSpPr/>
          <p:nvPr/>
        </p:nvSpPr>
        <p:spPr>
          <a:xfrm>
            <a:off x="2036726" y="4250374"/>
            <a:ext cx="5544736" cy="597055"/>
          </a:xfrm>
          <a:prstGeom prst="roundRect">
            <a:avLst/>
          </a:prstGeom>
          <a:solidFill>
            <a:srgbClr val="FA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Gestion des services distants</a:t>
            </a:r>
            <a:endParaRPr lang="fr-FR" sz="20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758483" y="2657863"/>
            <a:ext cx="1333805" cy="478975"/>
            <a:chOff x="4191446" y="3085032"/>
            <a:chExt cx="1720318" cy="580334"/>
          </a:xfrm>
        </p:grpSpPr>
        <p:sp>
          <p:nvSpPr>
            <p:cNvPr id="41" name="Rectangle 40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5" name="Groupe 64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71" name="Ellipse 70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72" name="Connecteur en angle 71"/>
              <p:cNvCxnSpPr>
                <a:stCxn id="71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e 73"/>
            <p:cNvGrpSpPr/>
            <p:nvPr/>
          </p:nvGrpSpPr>
          <p:grpSpPr>
            <a:xfrm rot="16200000">
              <a:off x="5586186" y="3162517"/>
              <a:ext cx="225792" cy="425364"/>
              <a:chOff x="5317167" y="2424224"/>
              <a:chExt cx="311684" cy="524538"/>
            </a:xfrm>
          </p:grpSpPr>
          <p:sp>
            <p:nvSpPr>
              <p:cNvPr id="75" name="Arc 74"/>
              <p:cNvSpPr/>
              <p:nvPr/>
            </p:nvSpPr>
            <p:spPr>
              <a:xfrm rot="16200000">
                <a:off x="5323793" y="2643704"/>
                <a:ext cx="298432" cy="311684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6" name="Connecteur en angle 75"/>
              <p:cNvCxnSpPr/>
              <p:nvPr/>
            </p:nvCxnSpPr>
            <p:spPr>
              <a:xfrm rot="5400000" flipH="1" flipV="1">
                <a:off x="5377840" y="2530189"/>
                <a:ext cx="211931" cy="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Accolade ouvrante 9"/>
          <p:cNvSpPr/>
          <p:nvPr/>
        </p:nvSpPr>
        <p:spPr>
          <a:xfrm>
            <a:off x="2818852" y="2617637"/>
            <a:ext cx="361507" cy="1373421"/>
          </a:xfrm>
          <a:prstGeom prst="leftBrace">
            <a:avLst>
              <a:gd name="adj1" fmla="val 9114"/>
              <a:gd name="adj2" fmla="val 51032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1535523" y="2800637"/>
            <a:ext cx="1283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Services</a:t>
            </a:r>
          </a:p>
          <a:p>
            <a:r>
              <a:rPr lang="fr-FR" dirty="0" smtClean="0"/>
              <a:t>Applicatifs</a:t>
            </a:r>
          </a:p>
          <a:p>
            <a:r>
              <a:rPr lang="fr-FR" dirty="0" smtClean="0"/>
              <a:t>Locaux</a:t>
            </a:r>
            <a:endParaRPr lang="fr-FR" dirty="0"/>
          </a:p>
        </p:txBody>
      </p:sp>
      <p:grpSp>
        <p:nvGrpSpPr>
          <p:cNvPr id="83" name="Groupe 82"/>
          <p:cNvGrpSpPr/>
          <p:nvPr/>
        </p:nvGrpSpPr>
        <p:grpSpPr>
          <a:xfrm>
            <a:off x="4125415" y="3337911"/>
            <a:ext cx="1333805" cy="478975"/>
            <a:chOff x="4191446" y="3085032"/>
            <a:chExt cx="1720318" cy="580334"/>
          </a:xfrm>
        </p:grpSpPr>
        <p:sp>
          <p:nvSpPr>
            <p:cNvPr id="84" name="Rectangle 83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5" name="Groupe 84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94" name="Ellipse 93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95" name="Connecteur en angle 94"/>
              <p:cNvCxnSpPr>
                <a:stCxn id="94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e 85"/>
            <p:cNvGrpSpPr/>
            <p:nvPr/>
          </p:nvGrpSpPr>
          <p:grpSpPr>
            <a:xfrm rot="16200000">
              <a:off x="5586186" y="3162517"/>
              <a:ext cx="225792" cy="425364"/>
              <a:chOff x="5317167" y="2424224"/>
              <a:chExt cx="311684" cy="524538"/>
            </a:xfrm>
          </p:grpSpPr>
          <p:sp>
            <p:nvSpPr>
              <p:cNvPr id="92" name="Arc 91"/>
              <p:cNvSpPr/>
              <p:nvPr/>
            </p:nvSpPr>
            <p:spPr>
              <a:xfrm rot="16200000">
                <a:off x="5323793" y="2643704"/>
                <a:ext cx="298432" cy="311684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3" name="Connecteur en angle 92"/>
              <p:cNvCxnSpPr/>
              <p:nvPr/>
            </p:nvCxnSpPr>
            <p:spPr>
              <a:xfrm rot="5400000" flipH="1" flipV="1">
                <a:off x="5377840" y="2530189"/>
                <a:ext cx="211931" cy="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e 95"/>
          <p:cNvGrpSpPr/>
          <p:nvPr/>
        </p:nvGrpSpPr>
        <p:grpSpPr>
          <a:xfrm>
            <a:off x="5584169" y="2890896"/>
            <a:ext cx="1333805" cy="478975"/>
            <a:chOff x="4191446" y="3085032"/>
            <a:chExt cx="1720318" cy="580334"/>
          </a:xfrm>
        </p:grpSpPr>
        <p:sp>
          <p:nvSpPr>
            <p:cNvPr id="97" name="Rectangle 96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8" name="Groupe 97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03" name="Connecteur en angle 102"/>
              <p:cNvCxnSpPr>
                <a:stCxn id="102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e 98"/>
            <p:cNvGrpSpPr/>
            <p:nvPr/>
          </p:nvGrpSpPr>
          <p:grpSpPr>
            <a:xfrm rot="16200000">
              <a:off x="5586186" y="3162517"/>
              <a:ext cx="225792" cy="425364"/>
              <a:chOff x="5317167" y="2424224"/>
              <a:chExt cx="311684" cy="524538"/>
            </a:xfrm>
          </p:grpSpPr>
          <p:sp>
            <p:nvSpPr>
              <p:cNvPr id="100" name="Arc 99"/>
              <p:cNvSpPr/>
              <p:nvPr/>
            </p:nvSpPr>
            <p:spPr>
              <a:xfrm rot="16200000">
                <a:off x="5323793" y="2643704"/>
                <a:ext cx="298432" cy="311684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1" name="Connecteur en angle 100"/>
              <p:cNvCxnSpPr/>
              <p:nvPr/>
            </p:nvCxnSpPr>
            <p:spPr>
              <a:xfrm rot="5400000" flipH="1" flipV="1">
                <a:off x="5377840" y="2530189"/>
                <a:ext cx="211931" cy="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Rectangle à coins arrondis 112"/>
          <p:cNvSpPr/>
          <p:nvPr/>
        </p:nvSpPr>
        <p:spPr>
          <a:xfrm>
            <a:off x="3336977" y="2617637"/>
            <a:ext cx="4244486" cy="1373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69" y="3403058"/>
            <a:ext cx="805204" cy="608311"/>
          </a:xfrm>
          <a:prstGeom prst="rect">
            <a:avLst/>
          </a:prstGeom>
        </p:spPr>
      </p:pic>
      <p:grpSp>
        <p:nvGrpSpPr>
          <p:cNvPr id="42" name="Groupe 41"/>
          <p:cNvGrpSpPr/>
          <p:nvPr/>
        </p:nvGrpSpPr>
        <p:grpSpPr>
          <a:xfrm rot="5400000">
            <a:off x="2260150" y="5118474"/>
            <a:ext cx="776748" cy="478976"/>
            <a:chOff x="4191446" y="3085032"/>
            <a:chExt cx="1294954" cy="580334"/>
          </a:xfrm>
        </p:grpSpPr>
        <p:sp>
          <p:nvSpPr>
            <p:cNvPr id="43" name="Rectangle 42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4" name="Groupe 43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48" name="Ellipse 47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49" name="Connecteur en angle 48"/>
              <p:cNvCxnSpPr>
                <a:stCxn id="48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e 49"/>
          <p:cNvGrpSpPr/>
          <p:nvPr/>
        </p:nvGrpSpPr>
        <p:grpSpPr>
          <a:xfrm rot="5400000">
            <a:off x="3370108" y="5118474"/>
            <a:ext cx="776748" cy="478976"/>
            <a:chOff x="4191446" y="3085032"/>
            <a:chExt cx="1294954" cy="580334"/>
          </a:xfrm>
        </p:grpSpPr>
        <p:sp>
          <p:nvSpPr>
            <p:cNvPr id="51" name="Rectangle 50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2" name="Groupe 51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54" name="Connecteur en angle 53"/>
              <p:cNvCxnSpPr>
                <a:stCxn id="53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e 54"/>
          <p:cNvGrpSpPr/>
          <p:nvPr/>
        </p:nvGrpSpPr>
        <p:grpSpPr>
          <a:xfrm rot="5400000">
            <a:off x="4420720" y="5136899"/>
            <a:ext cx="776748" cy="478976"/>
            <a:chOff x="4191446" y="3085032"/>
            <a:chExt cx="1294954" cy="580334"/>
          </a:xfrm>
        </p:grpSpPr>
        <p:sp>
          <p:nvSpPr>
            <p:cNvPr id="56" name="Rectangle 55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7" name="Groupe 56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59" name="Connecteur en angle 58"/>
              <p:cNvCxnSpPr>
                <a:stCxn id="58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e 59"/>
          <p:cNvGrpSpPr/>
          <p:nvPr/>
        </p:nvGrpSpPr>
        <p:grpSpPr>
          <a:xfrm rot="5400000">
            <a:off x="5770351" y="5118474"/>
            <a:ext cx="776748" cy="478976"/>
            <a:chOff x="4191446" y="3085032"/>
            <a:chExt cx="1294954" cy="580334"/>
          </a:xfrm>
        </p:grpSpPr>
        <p:sp>
          <p:nvSpPr>
            <p:cNvPr id="61" name="Rectangle 60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2" name="Groupe 61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63" name="Ellipse 62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64" name="Connecteur en angle 63"/>
              <p:cNvCxnSpPr>
                <a:stCxn id="63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313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0" grpId="0" animBg="1"/>
      <p:bldP spid="82" grpId="0"/>
      <p:bldP spid="1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smtClean="0"/>
              <a:t>Dépendances </a:t>
            </a:r>
            <a:r>
              <a:rPr lang="fr-FR" dirty="0"/>
              <a:t>Dynamiques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Les </a:t>
            </a:r>
            <a:r>
              <a:rPr lang="fr-FR" dirty="0"/>
              <a:t>p</a:t>
            </a:r>
            <a:r>
              <a:rPr lang="fr-FR" dirty="0" smtClean="0"/>
              <a:t>lates-formes à Service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678550" y="1596812"/>
            <a:ext cx="1695820" cy="1982950"/>
            <a:chOff x="3669875" y="2088992"/>
            <a:chExt cx="2259447" cy="1982950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3669875" y="2088992"/>
              <a:ext cx="2259447" cy="1982950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2000" b="1" dirty="0" smtClean="0">
                  <a:solidFill>
                    <a:schemeClr val="bg1"/>
                  </a:solidFill>
                  <a:latin typeface="+mj-lt"/>
                </a:rPr>
                <a:t>Registre de services</a:t>
              </a:r>
              <a:endParaRPr lang="fr-FR" sz="2000" b="1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4" name="Picture 4" descr="D:\TOOLBOX\icon\iVista_Pack\PNG\Others\Database 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14810" y="2786058"/>
              <a:ext cx="1150885" cy="1150885"/>
            </a:xfrm>
            <a:prstGeom prst="rect">
              <a:avLst/>
            </a:prstGeom>
            <a:noFill/>
          </p:spPr>
        </p:pic>
      </p:grpSp>
      <p:sp>
        <p:nvSpPr>
          <p:cNvPr id="15" name="ZoneTexte 14"/>
          <p:cNvSpPr txBox="1"/>
          <p:nvPr/>
        </p:nvSpPr>
        <p:spPr>
          <a:xfrm>
            <a:off x="5452110" y="1596812"/>
            <a:ext cx="319189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Description : Une Interface </a:t>
            </a:r>
          </a:p>
          <a:p>
            <a:r>
              <a:rPr lang="fr-FR" dirty="0"/>
              <a:t>	</a:t>
            </a:r>
            <a:r>
              <a:rPr lang="fr-FR" dirty="0" smtClean="0"/>
              <a:t>+ {&lt;attribut, valeur&gt;}</a:t>
            </a:r>
          </a:p>
          <a:p>
            <a:endParaRPr lang="fr-FR" dirty="0" smtClean="0"/>
          </a:p>
          <a:p>
            <a:r>
              <a:rPr lang="fr-FR" sz="1400" dirty="0" smtClean="0"/>
              <a:t>Définit par le fournisseur</a:t>
            </a:r>
            <a:endParaRPr lang="fr-FR" sz="1400" dirty="0"/>
          </a:p>
        </p:txBody>
      </p:sp>
      <p:grpSp>
        <p:nvGrpSpPr>
          <p:cNvPr id="16" name="Groupe 15"/>
          <p:cNvGrpSpPr/>
          <p:nvPr/>
        </p:nvGrpSpPr>
        <p:grpSpPr>
          <a:xfrm>
            <a:off x="6474264" y="3892303"/>
            <a:ext cx="1333805" cy="478975"/>
            <a:chOff x="4191446" y="3085032"/>
            <a:chExt cx="1720318" cy="580334"/>
          </a:xfrm>
        </p:grpSpPr>
        <p:sp>
          <p:nvSpPr>
            <p:cNvPr id="17" name="Rectangle 16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e 17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23" name="Connecteur en angle 22"/>
              <p:cNvCxnSpPr>
                <a:stCxn id="22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e 18"/>
            <p:cNvGrpSpPr/>
            <p:nvPr/>
          </p:nvGrpSpPr>
          <p:grpSpPr>
            <a:xfrm rot="16200000">
              <a:off x="5586186" y="3162517"/>
              <a:ext cx="225792" cy="425364"/>
              <a:chOff x="5317167" y="2424224"/>
              <a:chExt cx="311684" cy="524538"/>
            </a:xfrm>
          </p:grpSpPr>
          <p:sp>
            <p:nvSpPr>
              <p:cNvPr id="20" name="Arc 19"/>
              <p:cNvSpPr/>
              <p:nvPr/>
            </p:nvSpPr>
            <p:spPr>
              <a:xfrm rot="16200000">
                <a:off x="5323793" y="2643704"/>
                <a:ext cx="298432" cy="311684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Connecteur en angle 20"/>
              <p:cNvCxnSpPr/>
              <p:nvPr/>
            </p:nvCxnSpPr>
            <p:spPr>
              <a:xfrm rot="5400000" flipH="1" flipV="1">
                <a:off x="5377840" y="2530189"/>
                <a:ext cx="211931" cy="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e 24"/>
          <p:cNvGrpSpPr/>
          <p:nvPr/>
        </p:nvGrpSpPr>
        <p:grpSpPr>
          <a:xfrm>
            <a:off x="6492668" y="4535982"/>
            <a:ext cx="1333805" cy="632184"/>
            <a:chOff x="4191446" y="3085032"/>
            <a:chExt cx="1720318" cy="765965"/>
          </a:xfrm>
        </p:grpSpPr>
        <p:sp>
          <p:nvSpPr>
            <p:cNvPr id="26" name="Rectangle 25"/>
            <p:cNvSpPr/>
            <p:nvPr/>
          </p:nvSpPr>
          <p:spPr>
            <a:xfrm>
              <a:off x="4623611" y="3085032"/>
              <a:ext cx="862790" cy="765965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7" name="Groupe 26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32" name="Connecteur en angle 31"/>
              <p:cNvCxnSpPr>
                <a:stCxn id="31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e 27"/>
            <p:cNvGrpSpPr/>
            <p:nvPr/>
          </p:nvGrpSpPr>
          <p:grpSpPr>
            <a:xfrm rot="16200000">
              <a:off x="5586186" y="3162517"/>
              <a:ext cx="225792" cy="425364"/>
              <a:chOff x="5317167" y="2424224"/>
              <a:chExt cx="311684" cy="524538"/>
            </a:xfrm>
          </p:grpSpPr>
          <p:sp>
            <p:nvSpPr>
              <p:cNvPr id="29" name="Arc 28"/>
              <p:cNvSpPr/>
              <p:nvPr/>
            </p:nvSpPr>
            <p:spPr>
              <a:xfrm rot="16200000">
                <a:off x="5323793" y="2643704"/>
                <a:ext cx="298432" cy="311684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en angle 29"/>
              <p:cNvCxnSpPr/>
              <p:nvPr/>
            </p:nvCxnSpPr>
            <p:spPr>
              <a:xfrm rot="5400000" flipH="1" flipV="1">
                <a:off x="5377840" y="2530189"/>
                <a:ext cx="211931" cy="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Connecteur en angle 53"/>
          <p:cNvCxnSpPr/>
          <p:nvPr/>
        </p:nvCxnSpPr>
        <p:spPr>
          <a:xfrm flipH="1" flipV="1">
            <a:off x="7355989" y="5740775"/>
            <a:ext cx="133248" cy="1"/>
          </a:xfrm>
          <a:prstGeom prst="bentConnector3">
            <a:avLst>
              <a:gd name="adj1" fmla="val 50000"/>
            </a:avLst>
          </a:prstGeom>
          <a:ln w="25400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/>
          <p:cNvGrpSpPr/>
          <p:nvPr/>
        </p:nvGrpSpPr>
        <p:grpSpPr>
          <a:xfrm>
            <a:off x="6500569" y="5347723"/>
            <a:ext cx="1333805" cy="828287"/>
            <a:chOff x="4191446" y="3085032"/>
            <a:chExt cx="1720318" cy="1003566"/>
          </a:xfrm>
        </p:grpSpPr>
        <p:sp>
          <p:nvSpPr>
            <p:cNvPr id="56" name="Rectangle 55"/>
            <p:cNvSpPr/>
            <p:nvPr/>
          </p:nvSpPr>
          <p:spPr>
            <a:xfrm>
              <a:off x="4623611" y="3085032"/>
              <a:ext cx="862790" cy="1003566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7" name="Groupe 56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61" name="Ellipse 60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62" name="Connecteur en angle 61"/>
              <p:cNvCxnSpPr>
                <a:stCxn id="61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e 57"/>
            <p:cNvGrpSpPr/>
            <p:nvPr/>
          </p:nvGrpSpPr>
          <p:grpSpPr>
            <a:xfrm rot="16200000">
              <a:off x="5586186" y="3162517"/>
              <a:ext cx="225792" cy="425364"/>
              <a:chOff x="5317167" y="2424224"/>
              <a:chExt cx="311684" cy="524538"/>
            </a:xfrm>
          </p:grpSpPr>
          <p:sp>
            <p:nvSpPr>
              <p:cNvPr id="59" name="Arc 58"/>
              <p:cNvSpPr/>
              <p:nvPr/>
            </p:nvSpPr>
            <p:spPr>
              <a:xfrm rot="16200000">
                <a:off x="5323793" y="2643704"/>
                <a:ext cx="298432" cy="311684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0" name="Connecteur en angle 59"/>
              <p:cNvCxnSpPr/>
              <p:nvPr/>
            </p:nvCxnSpPr>
            <p:spPr>
              <a:xfrm rot="5400000" flipH="1" flipV="1">
                <a:off x="5377840" y="2530189"/>
                <a:ext cx="211931" cy="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Ellipse 62"/>
          <p:cNvSpPr/>
          <p:nvPr/>
        </p:nvSpPr>
        <p:spPr>
          <a:xfrm rot="16200000">
            <a:off x="6482505" y="5721598"/>
            <a:ext cx="174769" cy="153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94A3"/>
              </a:solidFill>
            </a:endParaRPr>
          </a:p>
        </p:txBody>
      </p:sp>
      <p:cxnSp>
        <p:nvCxnSpPr>
          <p:cNvPr id="64" name="Connecteur en angle 63"/>
          <p:cNvCxnSpPr>
            <a:stCxn id="63" idx="4"/>
          </p:cNvCxnSpPr>
          <p:nvPr/>
        </p:nvCxnSpPr>
        <p:spPr>
          <a:xfrm>
            <a:off x="6646831" y="5798539"/>
            <a:ext cx="185217" cy="195"/>
          </a:xfrm>
          <a:prstGeom prst="bentConnector3">
            <a:avLst/>
          </a:prstGeom>
          <a:ln w="25400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 rot="16200000">
            <a:off x="6482505" y="5973058"/>
            <a:ext cx="174769" cy="153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94A3"/>
              </a:solidFill>
            </a:endParaRPr>
          </a:p>
        </p:txBody>
      </p:sp>
      <p:cxnSp>
        <p:nvCxnSpPr>
          <p:cNvPr id="66" name="Connecteur en angle 65"/>
          <p:cNvCxnSpPr>
            <a:stCxn id="65" idx="4"/>
          </p:cNvCxnSpPr>
          <p:nvPr/>
        </p:nvCxnSpPr>
        <p:spPr>
          <a:xfrm>
            <a:off x="6646831" y="6049999"/>
            <a:ext cx="185217" cy="195"/>
          </a:xfrm>
          <a:prstGeom prst="bentConnector3">
            <a:avLst/>
          </a:prstGeom>
          <a:ln w="25400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c 66"/>
          <p:cNvSpPr/>
          <p:nvPr/>
        </p:nvSpPr>
        <p:spPr>
          <a:xfrm rot="10800000">
            <a:off x="7650549" y="5806453"/>
            <a:ext cx="187634" cy="186356"/>
          </a:xfrm>
          <a:prstGeom prst="arc">
            <a:avLst>
              <a:gd name="adj1" fmla="val 15975941"/>
              <a:gd name="adj2" fmla="val 5668882"/>
            </a:avLst>
          </a:prstGeom>
          <a:ln w="28575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en angle 67"/>
          <p:cNvCxnSpPr/>
          <p:nvPr/>
        </p:nvCxnSpPr>
        <p:spPr>
          <a:xfrm flipH="1" flipV="1">
            <a:off x="7508389" y="5893175"/>
            <a:ext cx="133248" cy="1"/>
          </a:xfrm>
          <a:prstGeom prst="bentConnector3">
            <a:avLst>
              <a:gd name="adj1" fmla="val 50000"/>
            </a:avLst>
          </a:prstGeom>
          <a:ln w="25400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/>
          <p:cNvCxnSpPr/>
          <p:nvPr/>
        </p:nvCxnSpPr>
        <p:spPr>
          <a:xfrm flipH="1" flipV="1">
            <a:off x="1679590" y="4754378"/>
            <a:ext cx="133248" cy="1"/>
          </a:xfrm>
          <a:prstGeom prst="bentConnector3">
            <a:avLst>
              <a:gd name="adj1" fmla="val 50000"/>
            </a:avLst>
          </a:prstGeom>
          <a:ln w="25400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824170" y="4361326"/>
            <a:ext cx="1333805" cy="828287"/>
            <a:chOff x="4191446" y="3085032"/>
            <a:chExt cx="1720318" cy="1003566"/>
          </a:xfrm>
        </p:grpSpPr>
        <p:sp>
          <p:nvSpPr>
            <p:cNvPr id="71" name="Rectangle 70"/>
            <p:cNvSpPr/>
            <p:nvPr/>
          </p:nvSpPr>
          <p:spPr>
            <a:xfrm>
              <a:off x="4623611" y="3085032"/>
              <a:ext cx="862790" cy="1003566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2" name="Groupe 71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76" name="Ellipse 75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77" name="Connecteur en angle 76"/>
              <p:cNvCxnSpPr>
                <a:stCxn id="76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e 72"/>
            <p:cNvGrpSpPr/>
            <p:nvPr/>
          </p:nvGrpSpPr>
          <p:grpSpPr>
            <a:xfrm rot="16200000">
              <a:off x="5586186" y="3162517"/>
              <a:ext cx="225792" cy="425364"/>
              <a:chOff x="5317167" y="2424224"/>
              <a:chExt cx="311684" cy="524538"/>
            </a:xfrm>
          </p:grpSpPr>
          <p:sp>
            <p:nvSpPr>
              <p:cNvPr id="74" name="Arc 73"/>
              <p:cNvSpPr/>
              <p:nvPr/>
            </p:nvSpPr>
            <p:spPr>
              <a:xfrm rot="16200000">
                <a:off x="5323793" y="2643704"/>
                <a:ext cx="298432" cy="311684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" name="Connecteur en angle 74"/>
              <p:cNvCxnSpPr/>
              <p:nvPr/>
            </p:nvCxnSpPr>
            <p:spPr>
              <a:xfrm rot="5400000" flipH="1" flipV="1">
                <a:off x="5377840" y="2530189"/>
                <a:ext cx="211931" cy="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Ellipse 77"/>
          <p:cNvSpPr/>
          <p:nvPr/>
        </p:nvSpPr>
        <p:spPr>
          <a:xfrm rot="16200000">
            <a:off x="806106" y="4735201"/>
            <a:ext cx="174769" cy="153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94A3"/>
              </a:solidFill>
            </a:endParaRPr>
          </a:p>
        </p:txBody>
      </p:sp>
      <p:cxnSp>
        <p:nvCxnSpPr>
          <p:cNvPr id="79" name="Connecteur en angle 78"/>
          <p:cNvCxnSpPr>
            <a:stCxn id="78" idx="4"/>
          </p:cNvCxnSpPr>
          <p:nvPr/>
        </p:nvCxnSpPr>
        <p:spPr>
          <a:xfrm>
            <a:off x="970432" y="4812142"/>
            <a:ext cx="185217" cy="195"/>
          </a:xfrm>
          <a:prstGeom prst="bentConnector3">
            <a:avLst/>
          </a:prstGeom>
          <a:ln w="25400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c 81"/>
          <p:cNvSpPr/>
          <p:nvPr/>
        </p:nvSpPr>
        <p:spPr>
          <a:xfrm rot="10800000">
            <a:off x="1974150" y="4820056"/>
            <a:ext cx="187634" cy="186356"/>
          </a:xfrm>
          <a:prstGeom prst="arc">
            <a:avLst>
              <a:gd name="adj1" fmla="val 15975941"/>
              <a:gd name="adj2" fmla="val 5668882"/>
            </a:avLst>
          </a:prstGeom>
          <a:ln w="28575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en angle 82"/>
          <p:cNvCxnSpPr/>
          <p:nvPr/>
        </p:nvCxnSpPr>
        <p:spPr>
          <a:xfrm flipH="1" flipV="1">
            <a:off x="1831990" y="4906778"/>
            <a:ext cx="133248" cy="1"/>
          </a:xfrm>
          <a:prstGeom prst="bentConnector3">
            <a:avLst>
              <a:gd name="adj1" fmla="val 50000"/>
            </a:avLst>
          </a:prstGeom>
          <a:ln w="25400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ngle 83"/>
          <p:cNvCxnSpPr/>
          <p:nvPr/>
        </p:nvCxnSpPr>
        <p:spPr>
          <a:xfrm flipH="1" flipV="1">
            <a:off x="7337595" y="3344497"/>
            <a:ext cx="133248" cy="1"/>
          </a:xfrm>
          <a:prstGeom prst="bentConnector3">
            <a:avLst>
              <a:gd name="adj1" fmla="val 50000"/>
            </a:avLst>
          </a:prstGeom>
          <a:ln w="25400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e 84"/>
          <p:cNvGrpSpPr/>
          <p:nvPr/>
        </p:nvGrpSpPr>
        <p:grpSpPr>
          <a:xfrm>
            <a:off x="6482175" y="2951445"/>
            <a:ext cx="1333805" cy="828287"/>
            <a:chOff x="4191446" y="3085032"/>
            <a:chExt cx="1720318" cy="1003566"/>
          </a:xfrm>
        </p:grpSpPr>
        <p:sp>
          <p:nvSpPr>
            <p:cNvPr id="86" name="Rectangle 85"/>
            <p:cNvSpPr/>
            <p:nvPr/>
          </p:nvSpPr>
          <p:spPr>
            <a:xfrm>
              <a:off x="4623611" y="3085032"/>
              <a:ext cx="862790" cy="1003566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7" name="Groupe 86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91" name="Ellipse 90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92" name="Connecteur en angle 91"/>
              <p:cNvCxnSpPr>
                <a:stCxn id="91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e 87"/>
            <p:cNvGrpSpPr/>
            <p:nvPr/>
          </p:nvGrpSpPr>
          <p:grpSpPr>
            <a:xfrm rot="16200000">
              <a:off x="5586186" y="3162517"/>
              <a:ext cx="225792" cy="425364"/>
              <a:chOff x="5317167" y="2424224"/>
              <a:chExt cx="311684" cy="524538"/>
            </a:xfrm>
          </p:grpSpPr>
          <p:sp>
            <p:nvSpPr>
              <p:cNvPr id="89" name="Arc 88"/>
              <p:cNvSpPr/>
              <p:nvPr/>
            </p:nvSpPr>
            <p:spPr>
              <a:xfrm rot="16200000">
                <a:off x="5323793" y="2643704"/>
                <a:ext cx="298432" cy="311684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0" name="Connecteur en angle 89"/>
              <p:cNvCxnSpPr/>
              <p:nvPr/>
            </p:nvCxnSpPr>
            <p:spPr>
              <a:xfrm rot="5400000" flipH="1" flipV="1">
                <a:off x="5377840" y="2530189"/>
                <a:ext cx="211931" cy="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Ellipse 92"/>
          <p:cNvSpPr/>
          <p:nvPr/>
        </p:nvSpPr>
        <p:spPr>
          <a:xfrm rot="16200000">
            <a:off x="6464111" y="3325320"/>
            <a:ext cx="174769" cy="153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94A3"/>
              </a:solidFill>
            </a:endParaRPr>
          </a:p>
        </p:txBody>
      </p:sp>
      <p:cxnSp>
        <p:nvCxnSpPr>
          <p:cNvPr id="94" name="Connecteur en angle 93"/>
          <p:cNvCxnSpPr>
            <a:stCxn id="93" idx="4"/>
          </p:cNvCxnSpPr>
          <p:nvPr/>
        </p:nvCxnSpPr>
        <p:spPr>
          <a:xfrm>
            <a:off x="6628437" y="3402261"/>
            <a:ext cx="185217" cy="195"/>
          </a:xfrm>
          <a:prstGeom prst="bentConnector3">
            <a:avLst/>
          </a:prstGeom>
          <a:ln w="25400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 rot="16200000">
            <a:off x="6464111" y="3576780"/>
            <a:ext cx="174769" cy="153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94A3"/>
              </a:solidFill>
            </a:endParaRPr>
          </a:p>
        </p:txBody>
      </p:sp>
      <p:cxnSp>
        <p:nvCxnSpPr>
          <p:cNvPr id="96" name="Connecteur en angle 95"/>
          <p:cNvCxnSpPr>
            <a:stCxn id="95" idx="4"/>
          </p:cNvCxnSpPr>
          <p:nvPr/>
        </p:nvCxnSpPr>
        <p:spPr>
          <a:xfrm>
            <a:off x="6628437" y="3653721"/>
            <a:ext cx="185217" cy="195"/>
          </a:xfrm>
          <a:prstGeom prst="bentConnector3">
            <a:avLst/>
          </a:prstGeom>
          <a:ln w="25400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c 96"/>
          <p:cNvSpPr/>
          <p:nvPr/>
        </p:nvSpPr>
        <p:spPr>
          <a:xfrm rot="10800000">
            <a:off x="7632155" y="3410175"/>
            <a:ext cx="187634" cy="186356"/>
          </a:xfrm>
          <a:prstGeom prst="arc">
            <a:avLst>
              <a:gd name="adj1" fmla="val 15975941"/>
              <a:gd name="adj2" fmla="val 5668882"/>
            </a:avLst>
          </a:prstGeom>
          <a:ln w="28575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en angle 97"/>
          <p:cNvCxnSpPr/>
          <p:nvPr/>
        </p:nvCxnSpPr>
        <p:spPr>
          <a:xfrm flipH="1" flipV="1">
            <a:off x="7489995" y="3496897"/>
            <a:ext cx="133248" cy="1"/>
          </a:xfrm>
          <a:prstGeom prst="bentConnector3">
            <a:avLst>
              <a:gd name="adj1" fmla="val 50000"/>
            </a:avLst>
          </a:prstGeom>
          <a:ln w="25400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 rot="16200000">
            <a:off x="6486034" y="4944147"/>
            <a:ext cx="174769" cy="153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94A3"/>
              </a:solidFill>
            </a:endParaRPr>
          </a:p>
        </p:txBody>
      </p:sp>
      <p:cxnSp>
        <p:nvCxnSpPr>
          <p:cNvPr id="100" name="Connecteur en angle 99"/>
          <p:cNvCxnSpPr>
            <a:stCxn id="99" idx="4"/>
          </p:cNvCxnSpPr>
          <p:nvPr/>
        </p:nvCxnSpPr>
        <p:spPr>
          <a:xfrm>
            <a:off x="6650360" y="5021088"/>
            <a:ext cx="185217" cy="195"/>
          </a:xfrm>
          <a:prstGeom prst="bentConnector3">
            <a:avLst/>
          </a:prstGeom>
          <a:ln w="25400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/>
          <p:cNvSpPr txBox="1"/>
          <p:nvPr/>
        </p:nvSpPr>
        <p:spPr>
          <a:xfrm>
            <a:off x="6120034" y="301592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</a:t>
            </a:r>
            <a:endParaRPr lang="fr-FR" sz="1400" dirty="0"/>
          </a:p>
        </p:txBody>
      </p:sp>
      <p:sp>
        <p:nvSpPr>
          <p:cNvPr id="107" name="ZoneTexte 106"/>
          <p:cNvSpPr txBox="1"/>
          <p:nvPr/>
        </p:nvSpPr>
        <p:spPr>
          <a:xfrm>
            <a:off x="6131675" y="391840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</a:t>
            </a:r>
            <a:endParaRPr lang="fr-FR" sz="1400" dirty="0"/>
          </a:p>
        </p:txBody>
      </p:sp>
      <p:sp>
        <p:nvSpPr>
          <p:cNvPr id="108" name="ZoneTexte 107"/>
          <p:cNvSpPr txBox="1"/>
          <p:nvPr/>
        </p:nvSpPr>
        <p:spPr>
          <a:xfrm>
            <a:off x="6171329" y="459059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</a:t>
            </a:r>
            <a:endParaRPr lang="fr-FR" sz="1400" dirty="0"/>
          </a:p>
        </p:txBody>
      </p:sp>
      <p:sp>
        <p:nvSpPr>
          <p:cNvPr id="109" name="ZoneTexte 108"/>
          <p:cNvSpPr txBox="1"/>
          <p:nvPr/>
        </p:nvSpPr>
        <p:spPr>
          <a:xfrm>
            <a:off x="6165702" y="541329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</a:t>
            </a:r>
            <a:endParaRPr lang="fr-FR" sz="1400" dirty="0"/>
          </a:p>
        </p:txBody>
      </p:sp>
      <p:sp>
        <p:nvSpPr>
          <p:cNvPr id="110" name="ZoneTexte 109"/>
          <p:cNvSpPr txBox="1"/>
          <p:nvPr/>
        </p:nvSpPr>
        <p:spPr>
          <a:xfrm>
            <a:off x="6104236" y="325628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B</a:t>
            </a:r>
            <a:endParaRPr lang="fr-FR" sz="14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6158042" y="484284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B</a:t>
            </a:r>
            <a:endParaRPr lang="fr-FR" sz="1400" dirty="0"/>
          </a:p>
        </p:txBody>
      </p:sp>
      <p:sp>
        <p:nvSpPr>
          <p:cNvPr id="112" name="ZoneTexte 111"/>
          <p:cNvSpPr txBox="1"/>
          <p:nvPr/>
        </p:nvSpPr>
        <p:spPr>
          <a:xfrm>
            <a:off x="6164402" y="566026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B</a:t>
            </a:r>
            <a:endParaRPr lang="fr-FR" sz="14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6120034" y="350335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6149194" y="588713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</a:t>
            </a:r>
            <a:endParaRPr lang="fr-FR" sz="1400" dirty="0"/>
          </a:p>
        </p:txBody>
      </p:sp>
      <p:sp>
        <p:nvSpPr>
          <p:cNvPr id="115" name="ZoneTexte 114"/>
          <p:cNvSpPr txBox="1"/>
          <p:nvPr/>
        </p:nvSpPr>
        <p:spPr>
          <a:xfrm>
            <a:off x="1961428" y="422820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</a:t>
            </a:r>
            <a:endParaRPr lang="fr-FR" sz="1400" dirty="0"/>
          </a:p>
        </p:txBody>
      </p:sp>
      <p:sp>
        <p:nvSpPr>
          <p:cNvPr id="116" name="ZoneTexte 115"/>
          <p:cNvSpPr txBox="1"/>
          <p:nvPr/>
        </p:nvSpPr>
        <p:spPr>
          <a:xfrm>
            <a:off x="1941232" y="502059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B</a:t>
            </a:r>
            <a:endParaRPr lang="fr-FR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940061" y="394067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F2</a:t>
            </a:r>
            <a:endParaRPr lang="en-US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958465" y="4651951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F3</a:t>
            </a:r>
            <a:endParaRPr lang="en-US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940573" y="5536401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F4</a:t>
            </a:r>
            <a:endParaRPr lang="en-US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940573" y="321043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prstClr val="black"/>
                </a:solidFill>
                <a:latin typeface="Calibri"/>
              </a:rPr>
              <a:t>F1</a:t>
            </a:r>
            <a:endParaRPr lang="en-US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2366324" y="1445246"/>
            <a:ext cx="11750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 (p1=v1, …</a:t>
            </a:r>
          </a:p>
          <a:p>
            <a:r>
              <a:rPr lang="fr-FR" sz="1400" dirty="0" smtClean="0"/>
              <a:t>A (p2=v2</a:t>
            </a:r>
          </a:p>
          <a:p>
            <a:r>
              <a:rPr lang="fr-FR" sz="1400" dirty="0" smtClean="0"/>
              <a:t>A (p3=v3, </a:t>
            </a:r>
          </a:p>
          <a:p>
            <a:r>
              <a:rPr lang="fr-FR" sz="1400" dirty="0" smtClean="0"/>
              <a:t>A</a:t>
            </a:r>
          </a:p>
          <a:p>
            <a:r>
              <a:rPr lang="fr-FR" sz="1400" dirty="0" smtClean="0"/>
              <a:t>B</a:t>
            </a:r>
          </a:p>
          <a:p>
            <a:r>
              <a:rPr lang="fr-FR" sz="1400" dirty="0" smtClean="0"/>
              <a:t>B</a:t>
            </a:r>
          </a:p>
          <a:p>
            <a:r>
              <a:rPr lang="fr-FR" sz="1400" dirty="0" smtClean="0"/>
              <a:t>B</a:t>
            </a:r>
          </a:p>
          <a:p>
            <a:r>
              <a:rPr lang="fr-FR" sz="1400" dirty="0" smtClean="0"/>
              <a:t>C</a:t>
            </a:r>
          </a:p>
          <a:p>
            <a:r>
              <a:rPr lang="fr-FR" sz="1400" dirty="0"/>
              <a:t>D</a:t>
            </a:r>
            <a:endParaRPr lang="fr-FR" dirty="0"/>
          </a:p>
        </p:txBody>
      </p:sp>
      <p:sp>
        <p:nvSpPr>
          <p:cNvPr id="122" name="ZoneTexte 121"/>
          <p:cNvSpPr txBox="1"/>
          <p:nvPr/>
        </p:nvSpPr>
        <p:spPr>
          <a:xfrm>
            <a:off x="651510" y="3169815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(</a:t>
            </a:r>
            <a:r>
              <a:rPr lang="fr-FR" dirty="0" err="1" smtClean="0"/>
              <a:t>pn</a:t>
            </a:r>
            <a:r>
              <a:rPr lang="fr-FR" dirty="0" smtClean="0"/>
              <a:t>=</a:t>
            </a:r>
            <a:r>
              <a:rPr lang="fr-FR" dirty="0" err="1" smtClean="0"/>
              <a:t>vn</a:t>
            </a:r>
            <a:r>
              <a:rPr lang="fr-FR" dirty="0" smtClean="0"/>
              <a:t>)</a:t>
            </a:r>
          </a:p>
          <a:p>
            <a:r>
              <a:rPr lang="fr-FR" dirty="0" smtClean="0"/>
              <a:t>B (pm=</a:t>
            </a:r>
            <a:r>
              <a:rPr lang="fr-FR" dirty="0" err="1" smtClean="0"/>
              <a:t>vm</a:t>
            </a:r>
            <a:r>
              <a:rPr lang="fr-FR" dirty="0" smtClean="0"/>
              <a:t>, …</a:t>
            </a:r>
            <a:endParaRPr lang="fr-FR" dirty="0"/>
          </a:p>
        </p:txBody>
      </p:sp>
      <p:sp>
        <p:nvSpPr>
          <p:cNvPr id="123" name="Forme libre 122"/>
          <p:cNvSpPr/>
          <p:nvPr/>
        </p:nvSpPr>
        <p:spPr>
          <a:xfrm>
            <a:off x="1223010" y="2590591"/>
            <a:ext cx="608980" cy="1718519"/>
          </a:xfrm>
          <a:custGeom>
            <a:avLst/>
            <a:gdLst>
              <a:gd name="connsiteX0" fmla="*/ 0 w 982980"/>
              <a:gd name="connsiteY0" fmla="*/ 1623060 h 1623060"/>
              <a:gd name="connsiteX1" fmla="*/ 34290 w 982980"/>
              <a:gd name="connsiteY1" fmla="*/ 1165860 h 1623060"/>
              <a:gd name="connsiteX2" fmla="*/ 91440 w 982980"/>
              <a:gd name="connsiteY2" fmla="*/ 457200 h 1623060"/>
              <a:gd name="connsiteX3" fmla="*/ 982980 w 982980"/>
              <a:gd name="connsiteY3" fmla="*/ 0 h 1623060"/>
              <a:gd name="connsiteX4" fmla="*/ 982980 w 982980"/>
              <a:gd name="connsiteY4" fmla="*/ 0 h 162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2980" h="1623060">
                <a:moveTo>
                  <a:pt x="0" y="1623060"/>
                </a:moveTo>
                <a:cubicBezTo>
                  <a:pt x="9525" y="1491615"/>
                  <a:pt x="19050" y="1360170"/>
                  <a:pt x="34290" y="1165860"/>
                </a:cubicBezTo>
                <a:cubicBezTo>
                  <a:pt x="49530" y="971550"/>
                  <a:pt x="-66675" y="651510"/>
                  <a:pt x="91440" y="457200"/>
                </a:cubicBezTo>
                <a:cubicBezTo>
                  <a:pt x="249555" y="262890"/>
                  <a:pt x="982980" y="0"/>
                  <a:pt x="982980" y="0"/>
                </a:cubicBezTo>
                <a:lnTo>
                  <a:pt x="98298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Accolade ouvrante 123"/>
          <p:cNvSpPr/>
          <p:nvPr/>
        </p:nvSpPr>
        <p:spPr>
          <a:xfrm>
            <a:off x="1974150" y="1438926"/>
            <a:ext cx="620460" cy="2125137"/>
          </a:xfrm>
          <a:prstGeom prst="leftBrace">
            <a:avLst>
              <a:gd name="adj1" fmla="val 433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avec flèche 125"/>
          <p:cNvCxnSpPr>
            <a:endCxn id="107" idx="1"/>
          </p:cNvCxnSpPr>
          <p:nvPr/>
        </p:nvCxnSpPr>
        <p:spPr>
          <a:xfrm flipV="1">
            <a:off x="2113874" y="4072289"/>
            <a:ext cx="4017801" cy="528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endCxn id="111" idx="1"/>
          </p:cNvCxnSpPr>
          <p:nvPr/>
        </p:nvCxnSpPr>
        <p:spPr>
          <a:xfrm>
            <a:off x="2161784" y="4913234"/>
            <a:ext cx="3996258" cy="83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orme libre 129"/>
          <p:cNvSpPr/>
          <p:nvPr/>
        </p:nvSpPr>
        <p:spPr>
          <a:xfrm>
            <a:off x="5452110" y="2091690"/>
            <a:ext cx="892876" cy="594360"/>
          </a:xfrm>
          <a:custGeom>
            <a:avLst/>
            <a:gdLst>
              <a:gd name="connsiteX0" fmla="*/ 868680 w 892876"/>
              <a:gd name="connsiteY0" fmla="*/ 594360 h 594360"/>
              <a:gd name="connsiteX1" fmla="*/ 868680 w 892876"/>
              <a:gd name="connsiteY1" fmla="*/ 365760 h 594360"/>
              <a:gd name="connsiteX2" fmla="*/ 617220 w 892876"/>
              <a:gd name="connsiteY2" fmla="*/ 91440 h 594360"/>
              <a:gd name="connsiteX3" fmla="*/ 0 w 892876"/>
              <a:gd name="connsiteY3" fmla="*/ 0 h 594360"/>
              <a:gd name="connsiteX4" fmla="*/ 0 w 892876"/>
              <a:gd name="connsiteY4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76" h="594360">
                <a:moveTo>
                  <a:pt x="868680" y="594360"/>
                </a:moveTo>
                <a:cubicBezTo>
                  <a:pt x="889635" y="521970"/>
                  <a:pt x="910590" y="449580"/>
                  <a:pt x="868680" y="365760"/>
                </a:cubicBezTo>
                <a:cubicBezTo>
                  <a:pt x="826770" y="281940"/>
                  <a:pt x="762000" y="152400"/>
                  <a:pt x="617220" y="91440"/>
                </a:cubicBezTo>
                <a:cubicBezTo>
                  <a:pt x="472440" y="3048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ZoneTexte 130"/>
          <p:cNvSpPr txBox="1"/>
          <p:nvPr/>
        </p:nvSpPr>
        <p:spPr>
          <a:xfrm>
            <a:off x="7808068" y="300709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</a:p>
        </p:txBody>
      </p:sp>
      <p:sp>
        <p:nvSpPr>
          <p:cNvPr id="132" name="ZoneTexte 131"/>
          <p:cNvSpPr txBox="1"/>
          <p:nvPr/>
        </p:nvSpPr>
        <p:spPr>
          <a:xfrm>
            <a:off x="7838183" y="336558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</a:t>
            </a:r>
            <a:endParaRPr lang="fr-FR" sz="1400" dirty="0"/>
          </a:p>
        </p:txBody>
      </p:sp>
      <p:sp>
        <p:nvSpPr>
          <p:cNvPr id="133" name="ZoneTexte 132"/>
          <p:cNvSpPr txBox="1"/>
          <p:nvPr/>
        </p:nvSpPr>
        <p:spPr>
          <a:xfrm>
            <a:off x="375965" y="5536401"/>
            <a:ext cx="4557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Une instance client dépend </a:t>
            </a:r>
          </a:p>
          <a:p>
            <a:r>
              <a:rPr lang="fr-FR" dirty="0"/>
              <a:t>	</a:t>
            </a:r>
            <a:r>
              <a:rPr lang="fr-FR" dirty="0" smtClean="0"/>
              <a:t>d’une instance fournisseur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qui implémente une interface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9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</a:t>
            </a:r>
            <a:r>
              <a:rPr lang="fr-FR" dirty="0" smtClean="0"/>
              <a:t>des Dépendances Dynamiques: 	Challenges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Automatiser </a:t>
            </a:r>
            <a:r>
              <a:rPr lang="fr-FR" dirty="0"/>
              <a:t>et </a:t>
            </a:r>
            <a:r>
              <a:rPr lang="fr-FR" dirty="0" smtClean="0"/>
              <a:t>Simplifier </a:t>
            </a:r>
          </a:p>
          <a:p>
            <a:pPr marL="457200" lvl="1" indent="0">
              <a:buNone/>
            </a:pPr>
            <a:r>
              <a:rPr lang="fr-FR" dirty="0" smtClean="0"/>
              <a:t>=&gt; Injection de code </a:t>
            </a:r>
          </a:p>
          <a:p>
            <a:r>
              <a:rPr lang="fr-FR" dirty="0" smtClean="0"/>
              <a:t>Fiabiliser la sélection </a:t>
            </a:r>
          </a:p>
          <a:p>
            <a:pPr marL="457200" lvl="1" indent="0">
              <a:buNone/>
            </a:pPr>
            <a:r>
              <a:rPr lang="fr-FR" dirty="0" smtClean="0"/>
              <a:t>=&gt; Ensembles d’équivalence et typage fort</a:t>
            </a:r>
            <a:endParaRPr lang="fr-FR" dirty="0"/>
          </a:p>
          <a:p>
            <a:r>
              <a:rPr lang="fr-FR" dirty="0" smtClean="0"/>
              <a:t>Donner </a:t>
            </a:r>
            <a:r>
              <a:rPr lang="fr-FR" dirty="0"/>
              <a:t>le plus grand espace de choix possible</a:t>
            </a:r>
            <a:r>
              <a:rPr lang="fr-FR" dirty="0" smtClean="0"/>
              <a:t>.</a:t>
            </a:r>
          </a:p>
          <a:p>
            <a:pPr marL="457200" lvl="1" indent="0">
              <a:buNone/>
            </a:pPr>
            <a:r>
              <a:rPr lang="fr-FR" dirty="0" smtClean="0"/>
              <a:t>=&gt; Espaces de sélection multiples (local, distant …)</a:t>
            </a:r>
          </a:p>
          <a:p>
            <a:r>
              <a:rPr lang="fr-FR" dirty="0" smtClean="0"/>
              <a:t>Donner à l’administrateur / architecte les moyens de définir les stratégies de gestion du dynamisme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3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Dépendances Dynamiques:</a:t>
            </a:r>
            <a:br>
              <a:rPr lang="fr-FR" dirty="0"/>
            </a:br>
            <a:r>
              <a:rPr lang="fr-FR" dirty="0" smtClean="0"/>
              <a:t>	Niveau d’abstraction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Composant Apam : Trois niveaux d’abstraction: </a:t>
            </a:r>
          </a:p>
          <a:p>
            <a:pPr lvl="1"/>
            <a:r>
              <a:rPr lang="fr-FR" dirty="0" smtClean="0"/>
              <a:t>Spécification, implémentation, instance.</a:t>
            </a:r>
          </a:p>
          <a:p>
            <a:pPr lvl="1"/>
            <a:r>
              <a:rPr lang="fr-FR" dirty="0" smtClean="0"/>
              <a:t>Tous de premier niveaux</a:t>
            </a:r>
          </a:p>
          <a:p>
            <a:pPr lvl="2"/>
            <a:r>
              <a:rPr lang="fr-FR" dirty="0" smtClean="0"/>
              <a:t>Instantiable, compilables, </a:t>
            </a:r>
            <a:r>
              <a:rPr lang="fr-FR" dirty="0" err="1" smtClean="0"/>
              <a:t>déployable</a:t>
            </a:r>
            <a:r>
              <a:rPr lang="fr-FR" dirty="0" smtClean="0"/>
              <a:t> ….</a:t>
            </a:r>
          </a:p>
          <a:p>
            <a:r>
              <a:rPr lang="fr-FR" dirty="0" smtClean="0"/>
              <a:t>Une relation de « groupe » entre deux niveaux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109148" y="4451985"/>
            <a:ext cx="1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124326" y="5610225"/>
            <a:ext cx="11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98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Groupes : généralisation </a:t>
            </a:r>
            <a:br>
              <a:rPr lang="fr-FR" dirty="0"/>
            </a:br>
            <a:r>
              <a:rPr lang="fr-FR" dirty="0"/>
              <a:t>	de la matérialisation et power types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880610" y="2045969"/>
            <a:ext cx="1783078" cy="3771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specification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53547" y="1396720"/>
            <a:ext cx="49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</a:t>
            </a:r>
            <a:r>
              <a:rPr lang="fr-FR" dirty="0" smtClean="0"/>
              <a:t>métier                  type technologique</a:t>
            </a:r>
          </a:p>
          <a:p>
            <a:r>
              <a:rPr lang="fr-FR" dirty="0"/>
              <a:t>o</a:t>
            </a:r>
            <a:r>
              <a:rPr lang="fr-FR" dirty="0" smtClean="0"/>
              <a:t>bjet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411730" y="2045969"/>
            <a:ext cx="1440118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623498" y="2234564"/>
            <a:ext cx="1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663689" y="191139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Tete</a:t>
            </a:r>
            <a:endParaRPr lang="fr-FR" dirty="0" smtClean="0"/>
          </a:p>
          <a:p>
            <a:r>
              <a:rPr lang="fr-FR" dirty="0" smtClean="0"/>
              <a:t>Représentant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80610" y="3202512"/>
            <a:ext cx="1767839" cy="3771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implementation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411730" y="3202512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743699" y="320644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membres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650230" y="2557730"/>
            <a:ext cx="0" cy="5055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684049" y="287857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880610" y="4368539"/>
            <a:ext cx="1752598" cy="3771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instance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2411730" y="4368539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5631180" y="3704540"/>
            <a:ext cx="0" cy="5055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664999" y="40253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cxnSp>
        <p:nvCxnSpPr>
          <p:cNvPr id="31" name="Connecteur droit 30"/>
          <p:cNvCxnSpPr>
            <a:stCxn id="11" idx="2"/>
            <a:endCxn id="18" idx="0"/>
          </p:cNvCxnSpPr>
          <p:nvPr/>
        </p:nvCxnSpPr>
        <p:spPr>
          <a:xfrm>
            <a:off x="3139378" y="3579702"/>
            <a:ext cx="0" cy="788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1680210" y="2423160"/>
            <a:ext cx="11430" cy="9696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20040" y="277821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conformité</a:t>
            </a:r>
            <a:endParaRPr lang="fr-FR" dirty="0"/>
          </a:p>
        </p:txBody>
      </p:sp>
      <p:cxnSp>
        <p:nvCxnSpPr>
          <p:cNvPr id="37" name="Connecteur droit 36"/>
          <p:cNvCxnSpPr>
            <a:stCxn id="7" idx="2"/>
            <a:endCxn id="11" idx="0"/>
          </p:cNvCxnSpPr>
          <p:nvPr/>
        </p:nvCxnSpPr>
        <p:spPr>
          <a:xfrm>
            <a:off x="3131789" y="2423159"/>
            <a:ext cx="7589" cy="779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809935" y="2441153"/>
            <a:ext cx="8402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g</a:t>
            </a:r>
            <a:r>
              <a:rPr lang="fr-FR" sz="1400" dirty="0" smtClean="0"/>
              <a:t>roup</a:t>
            </a:r>
          </a:p>
          <a:p>
            <a:pPr algn="r"/>
            <a:endParaRPr lang="fr-FR" sz="1400" dirty="0" smtClean="0"/>
          </a:p>
          <a:p>
            <a:pPr algn="r"/>
            <a:r>
              <a:rPr lang="fr-FR" sz="1400" dirty="0" err="1" smtClean="0"/>
              <a:t>member</a:t>
            </a:r>
            <a:endParaRPr lang="fr-FR" sz="1400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884296" y="3442500"/>
            <a:ext cx="11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899536" y="4620618"/>
            <a:ext cx="11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910728" y="4536798"/>
            <a:ext cx="11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le isocèle 32"/>
          <p:cNvSpPr/>
          <p:nvPr/>
        </p:nvSpPr>
        <p:spPr>
          <a:xfrm rot="5400000">
            <a:off x="4662823" y="2167821"/>
            <a:ext cx="182818" cy="25275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/>
          <p:cNvSpPr/>
          <p:nvPr/>
        </p:nvSpPr>
        <p:spPr>
          <a:xfrm rot="5400000">
            <a:off x="4662822" y="3316123"/>
            <a:ext cx="182818" cy="25275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riangle isocèle 38"/>
          <p:cNvSpPr/>
          <p:nvPr/>
        </p:nvSpPr>
        <p:spPr>
          <a:xfrm rot="5400000">
            <a:off x="4678063" y="4492275"/>
            <a:ext cx="182818" cy="25275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>
            <a:stCxn id="33" idx="3"/>
          </p:cNvCxnSpPr>
          <p:nvPr/>
        </p:nvCxnSpPr>
        <p:spPr>
          <a:xfrm flipH="1">
            <a:off x="3851848" y="2294199"/>
            <a:ext cx="7760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851846" y="3425236"/>
            <a:ext cx="7760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867087" y="4614723"/>
            <a:ext cx="7760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3881663" y="2115543"/>
            <a:ext cx="9580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904856" y="3251904"/>
            <a:ext cx="9580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937988" y="4418082"/>
            <a:ext cx="9580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3983039" y="18286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instance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4014137" y="4129256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instance</a:t>
            </a:r>
            <a:endParaRPr lang="fr-FR" sz="1200" dirty="0"/>
          </a:p>
        </p:txBody>
      </p:sp>
      <p:sp>
        <p:nvSpPr>
          <p:cNvPr id="51" name="ZoneTexte 50"/>
          <p:cNvSpPr txBox="1"/>
          <p:nvPr/>
        </p:nvSpPr>
        <p:spPr>
          <a:xfrm>
            <a:off x="3998313" y="2961392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instance</a:t>
            </a:r>
            <a:endParaRPr lang="fr-FR" sz="1200" dirty="0"/>
          </a:p>
        </p:txBody>
      </p:sp>
      <p:sp>
        <p:nvSpPr>
          <p:cNvPr id="52" name="ZoneTexte 51"/>
          <p:cNvSpPr txBox="1"/>
          <p:nvPr/>
        </p:nvSpPr>
        <p:spPr>
          <a:xfrm>
            <a:off x="3888029" y="4635092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catégorie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3867087" y="34429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catégorie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3896696" y="2294199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catégorie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20104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0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880610" y="2045970"/>
            <a:ext cx="1611630" cy="3771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specification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411730" y="2045970"/>
            <a:ext cx="1440118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capteurTemp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5623498" y="2234565"/>
            <a:ext cx="1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663689" y="191139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Tete</a:t>
            </a:r>
            <a:endParaRPr lang="fr-FR" dirty="0" smtClean="0"/>
          </a:p>
          <a:p>
            <a:r>
              <a:rPr lang="fr-FR" dirty="0" smtClean="0"/>
              <a:t>Représentant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95850" y="3204210"/>
            <a:ext cx="1683854" cy="3771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implementation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411730" y="3204210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SchnderTx24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2" name="Connecteur droit 11"/>
          <p:cNvCxnSpPr>
            <a:endCxn id="10" idx="1"/>
          </p:cNvCxnSpPr>
          <p:nvPr/>
        </p:nvCxnSpPr>
        <p:spPr>
          <a:xfrm flipH="1">
            <a:off x="4895850" y="3392805"/>
            <a:ext cx="12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743699" y="319087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membres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650230" y="2557730"/>
            <a:ext cx="0" cy="5055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684049" y="287857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911090" y="4362450"/>
            <a:ext cx="1668614" cy="3771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instance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2426970" y="4362450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kitchen1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9" name="Connecteur droit 18"/>
          <p:cNvCxnSpPr>
            <a:endCxn id="17" idx="1"/>
          </p:cNvCxnSpPr>
          <p:nvPr/>
        </p:nvCxnSpPr>
        <p:spPr>
          <a:xfrm flipH="1">
            <a:off x="4911090" y="4551045"/>
            <a:ext cx="12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910728" y="4467225"/>
            <a:ext cx="11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5631180" y="3704540"/>
            <a:ext cx="0" cy="5055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664999" y="40253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cxnSp>
        <p:nvCxnSpPr>
          <p:cNvPr id="31" name="Connecteur droit 30"/>
          <p:cNvCxnSpPr>
            <a:stCxn id="11" idx="2"/>
          </p:cNvCxnSpPr>
          <p:nvPr/>
        </p:nvCxnSpPr>
        <p:spPr>
          <a:xfrm>
            <a:off x="3139378" y="3581400"/>
            <a:ext cx="26671" cy="744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1610637" y="2423160"/>
            <a:ext cx="11430" cy="9696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50467" y="277821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conformité</a:t>
            </a:r>
            <a:endParaRPr lang="fr-FR" dirty="0"/>
          </a:p>
        </p:txBody>
      </p:sp>
      <p:cxnSp>
        <p:nvCxnSpPr>
          <p:cNvPr id="37" name="Connecteur droit 36"/>
          <p:cNvCxnSpPr>
            <a:stCxn id="7" idx="2"/>
          </p:cNvCxnSpPr>
          <p:nvPr/>
        </p:nvCxnSpPr>
        <p:spPr>
          <a:xfrm>
            <a:off x="3131789" y="2423160"/>
            <a:ext cx="15179" cy="781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809935" y="2441153"/>
            <a:ext cx="8402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g</a:t>
            </a:r>
            <a:r>
              <a:rPr lang="fr-FR" sz="1400" dirty="0" smtClean="0"/>
              <a:t>roup</a:t>
            </a:r>
          </a:p>
          <a:p>
            <a:pPr algn="r"/>
            <a:endParaRPr lang="fr-FR" sz="1400" dirty="0" smtClean="0"/>
          </a:p>
          <a:p>
            <a:pPr algn="r"/>
            <a:r>
              <a:rPr lang="fr-FR" sz="1400" dirty="0" err="1" smtClean="0"/>
              <a:t>member</a:t>
            </a:r>
            <a:endParaRPr lang="fr-FR" sz="1400" dirty="0"/>
          </a:p>
        </p:txBody>
      </p:sp>
      <p:cxnSp>
        <p:nvCxnSpPr>
          <p:cNvPr id="43" name="Connecteur droit 42"/>
          <p:cNvCxnSpPr>
            <a:stCxn id="5" idx="1"/>
            <a:endCxn id="7" idx="3"/>
          </p:cNvCxnSpPr>
          <p:nvPr/>
        </p:nvCxnSpPr>
        <p:spPr>
          <a:xfrm flipH="1">
            <a:off x="3851848" y="2234565"/>
            <a:ext cx="1028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0" idx="1"/>
          </p:cNvCxnSpPr>
          <p:nvPr/>
        </p:nvCxnSpPr>
        <p:spPr>
          <a:xfrm flipH="1" flipV="1">
            <a:off x="3851847" y="3375541"/>
            <a:ext cx="1044003" cy="17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17" idx="1"/>
          </p:cNvCxnSpPr>
          <p:nvPr/>
        </p:nvCxnSpPr>
        <p:spPr>
          <a:xfrm flipH="1" flipV="1">
            <a:off x="3867088" y="4545150"/>
            <a:ext cx="1044002" cy="5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453547" y="1396720"/>
            <a:ext cx="49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</a:t>
            </a:r>
            <a:r>
              <a:rPr lang="fr-FR" dirty="0" smtClean="0"/>
              <a:t>métier                  type technologique</a:t>
            </a:r>
          </a:p>
          <a:p>
            <a:r>
              <a:rPr lang="fr-FR" dirty="0"/>
              <a:t>o</a:t>
            </a:r>
            <a:r>
              <a:rPr lang="fr-FR" dirty="0" smtClean="0"/>
              <a:t>bjet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579370" y="4514850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Living2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21" name="Connecteur droit 20"/>
          <p:cNvCxnSpPr>
            <a:stCxn id="11" idx="2"/>
            <a:endCxn id="45" idx="0"/>
          </p:cNvCxnSpPr>
          <p:nvPr/>
        </p:nvCxnSpPr>
        <p:spPr>
          <a:xfrm>
            <a:off x="3139378" y="3581400"/>
            <a:ext cx="167640" cy="933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1" idx="2"/>
          </p:cNvCxnSpPr>
          <p:nvPr/>
        </p:nvCxnSpPr>
        <p:spPr>
          <a:xfrm flipH="1">
            <a:off x="2842591" y="3581400"/>
            <a:ext cx="296787" cy="744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à coins arrondis 38"/>
          <p:cNvSpPr/>
          <p:nvPr/>
        </p:nvSpPr>
        <p:spPr>
          <a:xfrm>
            <a:off x="2579370" y="3313850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MotorolaZ43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2731770" y="4667250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Kitchen2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1622643" y="4798447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Bedroom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/>
          <p:cNvCxnSpPr>
            <a:stCxn id="39" idx="2"/>
            <a:endCxn id="49" idx="0"/>
          </p:cNvCxnSpPr>
          <p:nvPr/>
        </p:nvCxnSpPr>
        <p:spPr>
          <a:xfrm flipH="1">
            <a:off x="2350291" y="3691040"/>
            <a:ext cx="956727" cy="1107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39" idx="2"/>
            <a:endCxn id="48" idx="0"/>
          </p:cNvCxnSpPr>
          <p:nvPr/>
        </p:nvCxnSpPr>
        <p:spPr>
          <a:xfrm>
            <a:off x="3307018" y="3691040"/>
            <a:ext cx="152400" cy="97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1584135" y="3728484"/>
            <a:ext cx="11430" cy="9696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23965" y="408354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conformité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522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9" grpId="0" animBg="1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Groupes: La Conformité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411730" y="2045970"/>
            <a:ext cx="1440118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capteurTemp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411730" y="3204210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SchnderTx24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426970" y="4362450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kitchen1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31" name="Connecteur droit 30"/>
          <p:cNvCxnSpPr>
            <a:stCxn id="11" idx="2"/>
          </p:cNvCxnSpPr>
          <p:nvPr/>
        </p:nvCxnSpPr>
        <p:spPr>
          <a:xfrm>
            <a:off x="3139378" y="3581400"/>
            <a:ext cx="26671" cy="744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7" idx="2"/>
          </p:cNvCxnSpPr>
          <p:nvPr/>
        </p:nvCxnSpPr>
        <p:spPr>
          <a:xfrm>
            <a:off x="3131789" y="2423160"/>
            <a:ext cx="15179" cy="781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54" idx="1"/>
            <a:endCxn id="7" idx="3"/>
          </p:cNvCxnSpPr>
          <p:nvPr/>
        </p:nvCxnSpPr>
        <p:spPr>
          <a:xfrm flipH="1">
            <a:off x="3851848" y="2234565"/>
            <a:ext cx="10287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57" idx="1"/>
          </p:cNvCxnSpPr>
          <p:nvPr/>
        </p:nvCxnSpPr>
        <p:spPr>
          <a:xfrm flipH="1" flipV="1">
            <a:off x="3851847" y="3375541"/>
            <a:ext cx="1044003" cy="17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62" idx="1"/>
          </p:cNvCxnSpPr>
          <p:nvPr/>
        </p:nvCxnSpPr>
        <p:spPr>
          <a:xfrm flipH="1" flipV="1">
            <a:off x="3867088" y="4545150"/>
            <a:ext cx="1044002" cy="5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453547" y="1396720"/>
            <a:ext cx="49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</a:t>
            </a:r>
            <a:r>
              <a:rPr lang="fr-FR" dirty="0" smtClean="0"/>
              <a:t>métier                  type technologique</a:t>
            </a:r>
          </a:p>
          <a:p>
            <a:r>
              <a:rPr lang="fr-FR" dirty="0"/>
              <a:t>o</a:t>
            </a:r>
            <a:r>
              <a:rPr lang="fr-FR" dirty="0" smtClean="0"/>
              <a:t>bjet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579370" y="4514850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Living2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21" name="Connecteur droit 20"/>
          <p:cNvCxnSpPr>
            <a:stCxn id="11" idx="2"/>
            <a:endCxn id="45" idx="0"/>
          </p:cNvCxnSpPr>
          <p:nvPr/>
        </p:nvCxnSpPr>
        <p:spPr>
          <a:xfrm>
            <a:off x="3139378" y="3581400"/>
            <a:ext cx="167640" cy="933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1" idx="2"/>
          </p:cNvCxnSpPr>
          <p:nvPr/>
        </p:nvCxnSpPr>
        <p:spPr>
          <a:xfrm flipH="1">
            <a:off x="2842591" y="3581400"/>
            <a:ext cx="296787" cy="744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à coins arrondis 38"/>
          <p:cNvSpPr/>
          <p:nvPr/>
        </p:nvSpPr>
        <p:spPr>
          <a:xfrm>
            <a:off x="2579370" y="3313850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MotorolaZ43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2731770" y="4667250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Kitchen2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1622643" y="4798447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Bedroom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/>
          <p:cNvCxnSpPr>
            <a:stCxn id="39" idx="2"/>
            <a:endCxn id="49" idx="0"/>
          </p:cNvCxnSpPr>
          <p:nvPr/>
        </p:nvCxnSpPr>
        <p:spPr>
          <a:xfrm flipH="1">
            <a:off x="2350291" y="3691040"/>
            <a:ext cx="956727" cy="1107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39" idx="2"/>
            <a:endCxn id="48" idx="0"/>
          </p:cNvCxnSpPr>
          <p:nvPr/>
        </p:nvCxnSpPr>
        <p:spPr>
          <a:xfrm>
            <a:off x="3307018" y="3691040"/>
            <a:ext cx="152400" cy="97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53714" y="1719885"/>
            <a:ext cx="2678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getTemp</a:t>
            </a:r>
            <a:r>
              <a:rPr lang="fr-FR" dirty="0" smtClean="0"/>
              <a:t> ()</a:t>
            </a:r>
          </a:p>
          <a:p>
            <a:r>
              <a:rPr lang="fr-FR" dirty="0"/>
              <a:t>d</a:t>
            </a:r>
            <a:r>
              <a:rPr lang="fr-FR" dirty="0" smtClean="0"/>
              <a:t>escription=« ….. »</a:t>
            </a:r>
            <a:endParaRPr lang="fr-FR" dirty="0"/>
          </a:p>
          <a:p>
            <a:r>
              <a:rPr lang="fr-FR" dirty="0" err="1" smtClean="0"/>
              <a:t>Def</a:t>
            </a:r>
            <a:r>
              <a:rPr lang="fr-FR" dirty="0" smtClean="0"/>
              <a:t> unit={C, F}</a:t>
            </a:r>
          </a:p>
          <a:p>
            <a:r>
              <a:rPr lang="fr-FR" dirty="0" err="1" smtClean="0"/>
              <a:t>Def</a:t>
            </a:r>
            <a:r>
              <a:rPr lang="fr-FR" dirty="0" smtClean="0"/>
              <a:t> location={</a:t>
            </a:r>
            <a:r>
              <a:rPr lang="fr-FR" dirty="0" err="1" smtClean="0"/>
              <a:t>kitchen</a:t>
            </a:r>
            <a:r>
              <a:rPr lang="fr-FR" dirty="0" smtClean="0"/>
              <a:t>, ..}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134089" y="3031587"/>
            <a:ext cx="2678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getTemp</a:t>
            </a:r>
            <a:r>
              <a:rPr lang="fr-FR" dirty="0" smtClean="0"/>
              <a:t> ()</a:t>
            </a:r>
          </a:p>
          <a:p>
            <a:r>
              <a:rPr lang="fr-FR" dirty="0"/>
              <a:t>d</a:t>
            </a:r>
            <a:r>
              <a:rPr lang="fr-FR" dirty="0" smtClean="0"/>
              <a:t>escription=« ….. »</a:t>
            </a:r>
            <a:endParaRPr lang="fr-FR" dirty="0"/>
          </a:p>
          <a:p>
            <a:r>
              <a:rPr lang="fr-FR" dirty="0" smtClean="0"/>
              <a:t>unit=C</a:t>
            </a:r>
          </a:p>
          <a:p>
            <a:r>
              <a:rPr lang="fr-FR" dirty="0" err="1" smtClean="0"/>
              <a:t>Def</a:t>
            </a:r>
            <a:r>
              <a:rPr lang="fr-FR" dirty="0" smtClean="0"/>
              <a:t> location={</a:t>
            </a:r>
            <a:r>
              <a:rPr lang="fr-FR" dirty="0" err="1" smtClean="0"/>
              <a:t>kitchen</a:t>
            </a:r>
            <a:r>
              <a:rPr lang="fr-FR" dirty="0" smtClean="0"/>
              <a:t>, ..}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162961" y="4395875"/>
            <a:ext cx="225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getTemp</a:t>
            </a:r>
            <a:r>
              <a:rPr lang="fr-FR" dirty="0" smtClean="0"/>
              <a:t> ()</a:t>
            </a:r>
          </a:p>
          <a:p>
            <a:r>
              <a:rPr lang="fr-FR" dirty="0"/>
              <a:t>d</a:t>
            </a:r>
            <a:r>
              <a:rPr lang="fr-FR" dirty="0" smtClean="0"/>
              <a:t>escription=« ….. »</a:t>
            </a:r>
            <a:endParaRPr lang="fr-FR" dirty="0"/>
          </a:p>
          <a:p>
            <a:r>
              <a:rPr lang="fr-FR" dirty="0" smtClean="0"/>
              <a:t>unit=C</a:t>
            </a:r>
          </a:p>
          <a:p>
            <a:r>
              <a:rPr lang="fr-FR" dirty="0" smtClean="0"/>
              <a:t>location=</a:t>
            </a:r>
            <a:r>
              <a:rPr lang="fr-FR" dirty="0" err="1" smtClean="0"/>
              <a:t>kitchen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882266" y="5411538"/>
            <a:ext cx="512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err="1" smtClean="0"/>
              <a:t>capteurTemp</a:t>
            </a:r>
            <a:r>
              <a:rPr lang="fr-FR" dirty="0" smtClean="0"/>
              <a:t> ((unit=c) and (location=</a:t>
            </a:r>
            <a:r>
              <a:rPr lang="fr-FR" dirty="0" err="1" smtClean="0"/>
              <a:t>kitchen</a:t>
            </a:r>
            <a:r>
              <a:rPr lang="fr-FR" dirty="0" smtClean="0"/>
              <a:t>))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882266" y="6042991"/>
            <a:ext cx="547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fr-FR" dirty="0" err="1"/>
              <a:t>capteurTemp</a:t>
            </a:r>
            <a:r>
              <a:rPr lang="fr-FR" dirty="0"/>
              <a:t> ((unit=</a:t>
            </a:r>
            <a:r>
              <a:rPr lang="fr-FR" dirty="0" err="1"/>
              <a:t>celsius</a:t>
            </a:r>
            <a:r>
              <a:rPr lang="fr-FR" dirty="0"/>
              <a:t>) and (</a:t>
            </a:r>
            <a:r>
              <a:rPr lang="fr-FR" dirty="0" err="1"/>
              <a:t>piece</a:t>
            </a:r>
            <a:r>
              <a:rPr lang="fr-FR" dirty="0"/>
              <a:t>=</a:t>
            </a:r>
            <a:r>
              <a:rPr lang="fr-FR" dirty="0" err="1"/>
              <a:t>kitchen</a:t>
            </a:r>
            <a:r>
              <a:rPr lang="fr-FR" dirty="0" smtClean="0"/>
              <a:t>))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4880610" y="2045970"/>
            <a:ext cx="1611630" cy="3771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specification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5" name="Connecteur droit 54"/>
          <p:cNvCxnSpPr/>
          <p:nvPr/>
        </p:nvCxnSpPr>
        <p:spPr>
          <a:xfrm>
            <a:off x="5623498" y="2234565"/>
            <a:ext cx="1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6663689" y="191139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Tete</a:t>
            </a:r>
            <a:endParaRPr lang="fr-FR" dirty="0" smtClean="0"/>
          </a:p>
          <a:p>
            <a:r>
              <a:rPr lang="fr-FR" dirty="0" smtClean="0"/>
              <a:t>Représentant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895850" y="3204210"/>
            <a:ext cx="1683854" cy="3771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implementation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8" name="Connecteur droit 57"/>
          <p:cNvCxnSpPr>
            <a:endCxn id="57" idx="1"/>
          </p:cNvCxnSpPr>
          <p:nvPr/>
        </p:nvCxnSpPr>
        <p:spPr>
          <a:xfrm flipH="1">
            <a:off x="4895850" y="3392805"/>
            <a:ext cx="12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6743699" y="319087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membres</a:t>
            </a:r>
            <a:endParaRPr lang="fr-FR" dirty="0"/>
          </a:p>
        </p:txBody>
      </p:sp>
      <p:cxnSp>
        <p:nvCxnSpPr>
          <p:cNvPr id="60" name="Connecteur droit 59"/>
          <p:cNvCxnSpPr/>
          <p:nvPr/>
        </p:nvCxnSpPr>
        <p:spPr>
          <a:xfrm>
            <a:off x="5650230" y="2557730"/>
            <a:ext cx="0" cy="5055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5684049" y="287857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>
            <a:off x="4911090" y="4362450"/>
            <a:ext cx="1668614" cy="3771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instance</a:t>
            </a:r>
          </a:p>
        </p:txBody>
      </p:sp>
      <p:cxnSp>
        <p:nvCxnSpPr>
          <p:cNvPr id="63" name="Connecteur droit 62"/>
          <p:cNvCxnSpPr>
            <a:endCxn id="62" idx="1"/>
          </p:cNvCxnSpPr>
          <p:nvPr/>
        </p:nvCxnSpPr>
        <p:spPr>
          <a:xfrm flipH="1">
            <a:off x="4911090" y="4551045"/>
            <a:ext cx="12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910728" y="4467225"/>
            <a:ext cx="11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5631180" y="3704540"/>
            <a:ext cx="0" cy="5055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664999" y="40253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4809935" y="2441153"/>
            <a:ext cx="8402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g</a:t>
            </a:r>
            <a:r>
              <a:rPr lang="fr-FR" sz="1400" dirty="0" smtClean="0"/>
              <a:t>roup</a:t>
            </a:r>
          </a:p>
          <a:p>
            <a:pPr algn="r"/>
            <a:endParaRPr lang="fr-FR" sz="1400" dirty="0" smtClean="0"/>
          </a:p>
          <a:p>
            <a:pPr algn="r"/>
            <a:r>
              <a:rPr lang="fr-FR" sz="1400" dirty="0" err="1" smtClean="0"/>
              <a:t>member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20449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4" grpId="0"/>
      <p:bldP spid="50" grpId="0"/>
      <p:bldP spid="6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5180" y="3106325"/>
            <a:ext cx="1193700" cy="52325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5" name="ZoneTexte 4"/>
          <p:cNvSpPr txBox="1"/>
          <p:nvPr/>
        </p:nvSpPr>
        <p:spPr>
          <a:xfrm>
            <a:off x="1160243" y="3219965"/>
            <a:ext cx="1217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Implementation</a:t>
            </a:r>
            <a:endParaRPr lang="fr-FR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1199033" y="4394035"/>
            <a:ext cx="1193700" cy="52325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7" name="ZoneTexte 6"/>
          <p:cNvSpPr txBox="1"/>
          <p:nvPr/>
        </p:nvSpPr>
        <p:spPr>
          <a:xfrm>
            <a:off x="1388600" y="4482713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Instance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5180" y="1875706"/>
            <a:ext cx="1193700" cy="52325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" name="ZoneTexte 8"/>
          <p:cNvSpPr txBox="1"/>
          <p:nvPr/>
        </p:nvSpPr>
        <p:spPr>
          <a:xfrm>
            <a:off x="1221138" y="1965045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/>
              <a:t>Specification</a:t>
            </a:r>
            <a:endParaRPr lang="fr-FR" sz="1200" b="1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1780251" y="2393601"/>
            <a:ext cx="0" cy="6882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" idx="2"/>
            <a:endCxn id="6" idx="0"/>
          </p:cNvCxnSpPr>
          <p:nvPr/>
        </p:nvCxnSpPr>
        <p:spPr>
          <a:xfrm>
            <a:off x="1792030" y="3629579"/>
            <a:ext cx="3853" cy="7644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689182" y="2153524"/>
            <a:ext cx="0" cy="2441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2410012" y="4617391"/>
            <a:ext cx="2891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endCxn id="33" idx="3"/>
          </p:cNvCxnSpPr>
          <p:nvPr/>
        </p:nvCxnSpPr>
        <p:spPr>
          <a:xfrm flipV="1">
            <a:off x="2410012" y="3340562"/>
            <a:ext cx="718030" cy="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12097" y="3121770"/>
            <a:ext cx="1113739" cy="52325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32" name="ZoneTexte 31"/>
          <p:cNvSpPr txBox="1"/>
          <p:nvPr/>
        </p:nvSpPr>
        <p:spPr>
          <a:xfrm>
            <a:off x="3278412" y="3215907"/>
            <a:ext cx="1056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Component</a:t>
            </a:r>
            <a:endParaRPr lang="fr-FR" sz="1400" b="1" dirty="0"/>
          </a:p>
        </p:txBody>
      </p:sp>
      <p:sp>
        <p:nvSpPr>
          <p:cNvPr id="33" name="Triangle isocèle 32"/>
          <p:cNvSpPr/>
          <p:nvPr/>
        </p:nvSpPr>
        <p:spPr>
          <a:xfrm rot="5400000" flipH="1">
            <a:off x="3150323" y="3265955"/>
            <a:ext cx="104650" cy="1492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35" name="Connecteur droit 34"/>
          <p:cNvCxnSpPr>
            <a:stCxn id="8" idx="3"/>
          </p:cNvCxnSpPr>
          <p:nvPr/>
        </p:nvCxnSpPr>
        <p:spPr>
          <a:xfrm>
            <a:off x="2388880" y="2137333"/>
            <a:ext cx="3102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075022" y="4476837"/>
            <a:ext cx="828110" cy="31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Properties</a:t>
            </a:r>
            <a:endParaRPr lang="fr-FR" sz="10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026179" y="4476837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Definitions</a:t>
            </a:r>
            <a:endParaRPr lang="fr-FR" sz="1000" dirty="0"/>
          </a:p>
        </p:txBody>
      </p:sp>
      <p:sp>
        <p:nvSpPr>
          <p:cNvPr id="94" name="ZoneTexte 93"/>
          <p:cNvSpPr txBox="1"/>
          <p:nvPr/>
        </p:nvSpPr>
        <p:spPr>
          <a:xfrm>
            <a:off x="1557505" y="2854661"/>
            <a:ext cx="17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endParaRPr lang="fr-FR" sz="1600" dirty="0"/>
          </a:p>
        </p:txBody>
      </p:sp>
      <p:sp>
        <p:nvSpPr>
          <p:cNvPr id="96" name="ZoneTexte 95"/>
          <p:cNvSpPr txBox="1"/>
          <p:nvPr/>
        </p:nvSpPr>
        <p:spPr>
          <a:xfrm>
            <a:off x="1543003" y="4130615"/>
            <a:ext cx="17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endParaRPr lang="fr-FR" sz="1600" dirty="0"/>
          </a:p>
        </p:txBody>
      </p:sp>
      <p:sp>
        <p:nvSpPr>
          <p:cNvPr id="98" name="Rectangle 97"/>
          <p:cNvSpPr/>
          <p:nvPr/>
        </p:nvSpPr>
        <p:spPr>
          <a:xfrm>
            <a:off x="3056786" y="4429395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9" name="Rectangle 98"/>
          <p:cNvSpPr/>
          <p:nvPr/>
        </p:nvSpPr>
        <p:spPr>
          <a:xfrm>
            <a:off x="3980878" y="4429395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103" name="Connecteur droit avec flèche 102"/>
          <p:cNvCxnSpPr>
            <a:endCxn id="98" idx="0"/>
          </p:cNvCxnSpPr>
          <p:nvPr/>
        </p:nvCxnSpPr>
        <p:spPr>
          <a:xfrm flipH="1">
            <a:off x="3489077" y="3802641"/>
            <a:ext cx="106088" cy="6267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endCxn id="99" idx="0"/>
          </p:cNvCxnSpPr>
          <p:nvPr/>
        </p:nvCxnSpPr>
        <p:spPr>
          <a:xfrm>
            <a:off x="4021772" y="3783122"/>
            <a:ext cx="391397" cy="646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e 125"/>
          <p:cNvGrpSpPr/>
          <p:nvPr/>
        </p:nvGrpSpPr>
        <p:grpSpPr>
          <a:xfrm>
            <a:off x="3330283" y="2735325"/>
            <a:ext cx="729659" cy="345065"/>
            <a:chOff x="3489077" y="1722005"/>
            <a:chExt cx="294793" cy="261610"/>
          </a:xfrm>
        </p:grpSpPr>
        <p:cxnSp>
          <p:nvCxnSpPr>
            <p:cNvPr id="121" name="Connecteur droit 120"/>
            <p:cNvCxnSpPr/>
            <p:nvPr/>
          </p:nvCxnSpPr>
          <p:spPr>
            <a:xfrm flipV="1">
              <a:off x="3783870" y="1722005"/>
              <a:ext cx="0" cy="2616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489077" y="1722005"/>
              <a:ext cx="2947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3489077" y="1722005"/>
              <a:ext cx="0" cy="2616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ZoneTexte 134"/>
          <p:cNvSpPr txBox="1"/>
          <p:nvPr/>
        </p:nvSpPr>
        <p:spPr>
          <a:xfrm>
            <a:off x="3641788" y="2735325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members</a:t>
            </a:r>
            <a:endParaRPr lang="fr-FR" sz="1050" dirty="0"/>
          </a:p>
        </p:txBody>
      </p:sp>
      <p:sp>
        <p:nvSpPr>
          <p:cNvPr id="136" name="ZoneTexte 135"/>
          <p:cNvSpPr txBox="1"/>
          <p:nvPr/>
        </p:nvSpPr>
        <p:spPr>
          <a:xfrm>
            <a:off x="2874607" y="2751952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group</a:t>
            </a:r>
            <a:endParaRPr lang="fr-FR" sz="1050" dirty="0"/>
          </a:p>
        </p:txBody>
      </p:sp>
      <p:sp>
        <p:nvSpPr>
          <p:cNvPr id="137" name="ZoneTexte 136"/>
          <p:cNvSpPr txBox="1"/>
          <p:nvPr/>
        </p:nvSpPr>
        <p:spPr>
          <a:xfrm>
            <a:off x="3124588" y="2948762"/>
            <a:ext cx="223276" cy="267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3829928" y="2895809"/>
            <a:ext cx="17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endParaRPr lang="fr-FR" sz="1600" dirty="0"/>
          </a:p>
        </p:txBody>
      </p:sp>
      <p:sp>
        <p:nvSpPr>
          <p:cNvPr id="132" name="Losange 131"/>
          <p:cNvSpPr/>
          <p:nvPr/>
        </p:nvSpPr>
        <p:spPr>
          <a:xfrm rot="19618467">
            <a:off x="3949985" y="3653156"/>
            <a:ext cx="110215" cy="19381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33" name="Losange 132"/>
          <p:cNvSpPr/>
          <p:nvPr/>
        </p:nvSpPr>
        <p:spPr>
          <a:xfrm rot="651809">
            <a:off x="3556291" y="3625516"/>
            <a:ext cx="114601" cy="24597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32650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La </a:t>
            </a:r>
            <a:r>
              <a:rPr lang="fr-FR" dirty="0" smtClean="0"/>
              <a:t>vision d’origine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98" y="2942835"/>
            <a:ext cx="6761469" cy="3302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90698" y="993987"/>
            <a:ext cx="7491569" cy="1600358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La passerelle au centre des échanges entre le réseau de dispositifs et les services  applicatifs.</a:t>
            </a:r>
          </a:p>
          <a:p>
            <a:r>
              <a:rPr lang="fr-FR" dirty="0" smtClean="0"/>
              <a:t>Le point d’entrée pour la gestion des dispositifs.</a:t>
            </a:r>
          </a:p>
          <a:p>
            <a:r>
              <a:rPr lang="fr-FR" dirty="0" smtClean="0"/>
              <a:t>Hébergement de services locaux.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9" name="Ellipse 8"/>
          <p:cNvSpPr/>
          <p:nvPr/>
        </p:nvSpPr>
        <p:spPr>
          <a:xfrm>
            <a:off x="4189230" y="4742119"/>
            <a:ext cx="666309" cy="65921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DATA\Adele\papers\icons\icons\internet-device-Vista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47" y="4503273"/>
            <a:ext cx="477692" cy="47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DATA\Adele\papers\icons\icons\globe-Vista-256x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285" y="4424608"/>
            <a:ext cx="744278" cy="74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0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7565" y="1120823"/>
            <a:ext cx="861722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F7F7F"/>
                </a:solidFill>
                <a:latin typeface="Courier New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specification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name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="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CapteurTemp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"     </a:t>
            </a:r>
          </a:p>
          <a:p>
            <a:r>
              <a:rPr lang="fr-FR" sz="1400" dirty="0">
                <a:solidFill>
                  <a:srgbClr val="3F7F7F"/>
                </a:solidFill>
                <a:latin typeface="Courier New"/>
              </a:rPr>
              <a:t>         interfaces="{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apam.demo.CapteurTemp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}" &gt;</a:t>
            </a:r>
          </a:p>
          <a:p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property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"description" </a:t>
            </a:r>
            <a:r>
              <a:rPr lang="fr-FR" sz="1400" i="1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"Un capteur de température …" 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			</a:t>
            </a:r>
            <a:r>
              <a:rPr lang="fr-FR" sz="1400" i="1" dirty="0" smtClean="0">
                <a:solidFill>
                  <a:srgbClr val="7F007F"/>
                </a:solidFill>
                <a:latin typeface="Courier New"/>
              </a:rPr>
              <a:t>type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"string"</a:t>
            </a:r>
            <a:r>
              <a:rPr lang="fr-FR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definition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unit” </a:t>
            </a:r>
            <a:r>
              <a:rPr lang="en-US" sz="1400" i="1" dirty="0" smtClean="0">
                <a:solidFill>
                  <a:srgbClr val="7F007F"/>
                </a:solidFill>
                <a:latin typeface="Courier New"/>
              </a:rPr>
              <a:t>type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"{C, F}"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"F"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definition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"location"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type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"{living, kitchen, bedroom}" 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  <a:endParaRPr lang="en-US" sz="1400" i="1" dirty="0">
              <a:solidFill>
                <a:srgbClr val="00808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definition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"OS"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type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"{Linux, Windows, Android, IOS}"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fr-FR" sz="1400" dirty="0">
                <a:solidFill>
                  <a:srgbClr val="3F7F7F"/>
                </a:solidFill>
                <a:latin typeface="Courier New"/>
              </a:rPr>
              <a:t>&lt;/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specification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&gt;</a:t>
            </a:r>
          </a:p>
          <a:p>
            <a:endParaRPr lang="fr-FR" sz="1400" dirty="0">
              <a:latin typeface="Courier New"/>
            </a:endParaRPr>
          </a:p>
          <a:p>
            <a:r>
              <a:rPr lang="fr-FR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implementation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"MotorolaZ43" </a:t>
            </a:r>
            <a:r>
              <a:rPr lang="fr-FR" sz="1400" i="1" dirty="0" err="1">
                <a:solidFill>
                  <a:srgbClr val="7F007F"/>
                </a:solidFill>
                <a:latin typeface="Courier New"/>
              </a:rPr>
              <a:t>specification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CapteurTemp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 </a:t>
            </a:r>
          </a:p>
          <a:p>
            <a:r>
              <a:rPr lang="fr-FR" sz="1400" dirty="0" smtClean="0">
                <a:solidFill>
                  <a:srgbClr val="7F007F"/>
                </a:solidFill>
                <a:latin typeface="Courier New"/>
              </a:rPr>
              <a:t>	</a:t>
            </a:r>
            <a:r>
              <a:rPr lang="fr-FR" sz="1400" dirty="0" err="1" smtClean="0">
                <a:solidFill>
                  <a:srgbClr val="7F007F"/>
                </a:solidFill>
                <a:latin typeface="Courier New"/>
              </a:rPr>
              <a:t>classname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apam.demo.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MotorolaZ43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fr-FR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"unit"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"C"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"OS"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"Linux, Android"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definition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"rate"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type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"{high, low, medium}"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fr-FR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implementation</a:t>
            </a:r>
            <a:r>
              <a:rPr lang="fr-FR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fr-FR" sz="1400" dirty="0">
              <a:latin typeface="Courier New"/>
            </a:endParaRP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 smtClean="0">
                <a:solidFill>
                  <a:srgbClr val="3F7F7F"/>
                </a:solidFill>
                <a:latin typeface="Courier New"/>
              </a:rPr>
              <a:t>instance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"Kitchen1"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implementation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"MotorolaZ43"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"location" </a:t>
            </a:r>
            <a:r>
              <a:rPr lang="en-US" sz="1400" i="1" dirty="0" smtClean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"kitchen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property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"rate"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"high"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fr-FR" sz="1400" dirty="0" smtClean="0">
                <a:solidFill>
                  <a:srgbClr val="3F7F7F"/>
                </a:solidFill>
                <a:latin typeface="Courier New"/>
              </a:rPr>
              <a:t>instance</a:t>
            </a:r>
            <a:r>
              <a:rPr lang="fr-FR" sz="1400" dirty="0">
                <a:solidFill>
                  <a:srgbClr val="008080"/>
                </a:solidFill>
                <a:latin typeface="Courier New"/>
              </a:rPr>
              <a:t>&gt;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4550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Vérification des contraintes dans les dépendances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3734133"/>
            <a:ext cx="890336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Checking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specification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test ...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ERROR - Invalid attribute value(s) "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celsius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" for attribute "unit".  Expected subset of: {C, F}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ERROR - Members of component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CapteurTemp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cannot have property piece. Invalid constraint (&amp;(unit=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celsius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)(piece=kitchen))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2053457"/>
            <a:ext cx="867236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specification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"test" </a:t>
            </a:r>
            <a:r>
              <a:rPr lang="fr-FR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    &lt;</a:t>
            </a:r>
            <a:r>
              <a:rPr lang="fr-FR" sz="1400" dirty="0" err="1" smtClean="0">
                <a:solidFill>
                  <a:srgbClr val="3F7F7F"/>
                </a:solidFill>
                <a:latin typeface="Courier New"/>
              </a:rPr>
              <a:t>dependency</a:t>
            </a:r>
            <a:r>
              <a:rPr lang="fr-FR" sz="1400" dirty="0" smtClean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400" dirty="0" err="1" smtClean="0">
                <a:solidFill>
                  <a:srgbClr val="7F007F"/>
                </a:solidFill>
                <a:latin typeface="Courier New"/>
              </a:rPr>
              <a:t>specification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400" i="1" dirty="0" err="1" smtClean="0">
                <a:solidFill>
                  <a:srgbClr val="2A00FF"/>
                </a:solidFill>
                <a:latin typeface="Courier New"/>
              </a:rPr>
              <a:t>CapteurTemp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fr-FR" sz="14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constraints</a:t>
            </a:r>
            <a:r>
              <a:rPr lang="fr-FR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	    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implementation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filter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"(&amp;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amp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;(unit=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celsius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)(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piece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=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kitchen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))" </a:t>
            </a:r>
            <a:r>
              <a:rPr lang="fr-FR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	&lt;/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constraints</a:t>
            </a:r>
            <a:r>
              <a:rPr lang="fr-FR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    &lt;/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dependency</a:t>
            </a: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fr-FR" sz="1400" dirty="0" err="1" smtClean="0">
                <a:solidFill>
                  <a:srgbClr val="3F7F7F"/>
                </a:solidFill>
                <a:latin typeface="Courier New"/>
              </a:rPr>
              <a:t>specification</a:t>
            </a:r>
            <a:r>
              <a:rPr lang="fr-FR" sz="1400" dirty="0" smtClean="0">
                <a:solidFill>
                  <a:srgbClr val="3F7F7F"/>
                </a:solidFill>
                <a:latin typeface="Courier New"/>
              </a:rPr>
              <a:t>&gt;</a:t>
            </a:r>
            <a:endParaRPr lang="fr-FR" sz="1400" dirty="0">
              <a:solidFill>
                <a:srgbClr val="00808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554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launch</a:t>
            </a:r>
            <a:r>
              <a:rPr lang="fr-FR" dirty="0"/>
              <a:t> MotorolaZ43 </a:t>
            </a:r>
            <a:r>
              <a:rPr lang="fr-FR" dirty="0" err="1"/>
              <a:t>root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42792" y="1508664"/>
            <a:ext cx="409492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C87D"/>
                </a:solidFill>
                <a:latin typeface="Courier New"/>
              </a:rPr>
              <a:t>implem MotorolaZ43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----- [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ASMImpl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: MotorolaZ43 ]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----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specification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: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CapteurTemp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In composite types: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rootCompositeType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Uses: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Used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by: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Instances: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  Kitchen1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  MotorolaZ43-1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Properties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: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description = Un capteur de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…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unit = C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OS 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 Linux,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Android</a:t>
            </a:r>
            <a:endParaRPr lang="fr-FR" sz="1400" dirty="0" smtClean="0">
              <a:solidFill>
                <a:srgbClr val="000000"/>
              </a:solidFill>
              <a:latin typeface="Courier New"/>
            </a:endParaRPr>
          </a:p>
          <a:p>
            <a:endParaRPr lang="fr-FR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name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 MotorolaZ43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impl-name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= MotorolaZ43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spec-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CapteurTemp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shared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true</a:t>
            </a:r>
            <a:endParaRPr lang="fr-FR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  singleton 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 false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instantiable =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true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1508664"/>
            <a:ext cx="4572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>
                <a:solidFill>
                  <a:srgbClr val="00C87D"/>
                </a:solidFill>
                <a:latin typeface="Courier New"/>
              </a:rPr>
              <a:t>spec </a:t>
            </a:r>
            <a:r>
              <a:rPr lang="fr-FR" sz="1400" dirty="0" err="1">
                <a:solidFill>
                  <a:srgbClr val="00C87D"/>
                </a:solidFill>
                <a:latin typeface="Courier New"/>
              </a:rPr>
              <a:t>CapteurTemp</a:t>
            </a:r>
            <a:endParaRPr lang="fr-FR" sz="1400" dirty="0">
              <a:solidFill>
                <a:srgbClr val="00C87D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----- [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ASMSpec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: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CapteurTemp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] -----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Interfaces: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apam.demo.CapteurTemp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Effective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Required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specs: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Required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by: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Implementations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   MotorolaZ43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Properties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: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description = Un capteur de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…</a:t>
            </a:r>
          </a:p>
          <a:p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CapteurTemp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   spec-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name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CapteurTemp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shared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true</a:t>
            </a:r>
            <a:endParaRPr lang="fr-FR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   instantiable 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true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singleton = false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/>
              </a:rPr>
              <a:t>   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86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880610" y="2045970"/>
            <a:ext cx="1611630" cy="3771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specification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411730" y="2045970"/>
            <a:ext cx="1440118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capteurTemp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5623498" y="2234565"/>
            <a:ext cx="1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663689" y="191139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Tete</a:t>
            </a:r>
            <a:endParaRPr lang="fr-FR" dirty="0" smtClean="0"/>
          </a:p>
          <a:p>
            <a:r>
              <a:rPr lang="fr-FR" dirty="0" smtClean="0"/>
              <a:t>Représentant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95850" y="3204210"/>
            <a:ext cx="1683854" cy="3771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implementation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411730" y="3204210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SchnderTx24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2" name="Connecteur droit 11"/>
          <p:cNvCxnSpPr>
            <a:endCxn id="10" idx="1"/>
          </p:cNvCxnSpPr>
          <p:nvPr/>
        </p:nvCxnSpPr>
        <p:spPr>
          <a:xfrm flipH="1">
            <a:off x="4895850" y="3392805"/>
            <a:ext cx="12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743699" y="319087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membres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650230" y="2557730"/>
            <a:ext cx="0" cy="5055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684049" y="287857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911090" y="4362450"/>
            <a:ext cx="1668614" cy="3771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instance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2426970" y="4362450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kitchen1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9" name="Connecteur droit 18"/>
          <p:cNvCxnSpPr>
            <a:endCxn id="17" idx="1"/>
          </p:cNvCxnSpPr>
          <p:nvPr/>
        </p:nvCxnSpPr>
        <p:spPr>
          <a:xfrm flipH="1">
            <a:off x="4911090" y="4551045"/>
            <a:ext cx="12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910728" y="4467225"/>
            <a:ext cx="11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5631180" y="3704540"/>
            <a:ext cx="0" cy="5055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664999" y="40253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cxnSp>
        <p:nvCxnSpPr>
          <p:cNvPr id="31" name="Connecteur droit 30"/>
          <p:cNvCxnSpPr>
            <a:stCxn id="11" idx="2"/>
          </p:cNvCxnSpPr>
          <p:nvPr/>
        </p:nvCxnSpPr>
        <p:spPr>
          <a:xfrm>
            <a:off x="3139378" y="3581400"/>
            <a:ext cx="26671" cy="744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1610637" y="2423160"/>
            <a:ext cx="11430" cy="9696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50467" y="277821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conformité</a:t>
            </a:r>
            <a:endParaRPr lang="fr-FR" dirty="0"/>
          </a:p>
        </p:txBody>
      </p:sp>
      <p:cxnSp>
        <p:nvCxnSpPr>
          <p:cNvPr id="37" name="Connecteur droit 36"/>
          <p:cNvCxnSpPr>
            <a:stCxn id="7" idx="2"/>
          </p:cNvCxnSpPr>
          <p:nvPr/>
        </p:nvCxnSpPr>
        <p:spPr>
          <a:xfrm>
            <a:off x="3131789" y="2423160"/>
            <a:ext cx="15179" cy="781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809935" y="2441153"/>
            <a:ext cx="8402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g</a:t>
            </a:r>
            <a:r>
              <a:rPr lang="fr-FR" sz="1400" dirty="0" smtClean="0"/>
              <a:t>roup</a:t>
            </a:r>
          </a:p>
          <a:p>
            <a:pPr algn="r"/>
            <a:endParaRPr lang="fr-FR" sz="1400" dirty="0" smtClean="0"/>
          </a:p>
          <a:p>
            <a:pPr algn="r"/>
            <a:r>
              <a:rPr lang="fr-FR" sz="1400" dirty="0" err="1" smtClean="0"/>
              <a:t>member</a:t>
            </a:r>
            <a:endParaRPr lang="fr-FR" sz="1400" dirty="0"/>
          </a:p>
        </p:txBody>
      </p:sp>
      <p:cxnSp>
        <p:nvCxnSpPr>
          <p:cNvPr id="43" name="Connecteur droit 42"/>
          <p:cNvCxnSpPr>
            <a:endCxn id="7" idx="3"/>
          </p:cNvCxnSpPr>
          <p:nvPr/>
        </p:nvCxnSpPr>
        <p:spPr>
          <a:xfrm flipH="1">
            <a:off x="3851848" y="2234565"/>
            <a:ext cx="7760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3851846" y="3375541"/>
            <a:ext cx="7760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867087" y="4545150"/>
            <a:ext cx="7760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453547" y="1396720"/>
            <a:ext cx="49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</a:t>
            </a:r>
            <a:r>
              <a:rPr lang="fr-FR" dirty="0" smtClean="0"/>
              <a:t>métier                  type technologique</a:t>
            </a:r>
          </a:p>
          <a:p>
            <a:r>
              <a:rPr lang="fr-FR" dirty="0"/>
              <a:t>o</a:t>
            </a:r>
            <a:r>
              <a:rPr lang="fr-FR" dirty="0" smtClean="0"/>
              <a:t>bjet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579370" y="4514850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Living2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21" name="Connecteur droit 20"/>
          <p:cNvCxnSpPr>
            <a:stCxn id="11" idx="2"/>
            <a:endCxn id="45" idx="0"/>
          </p:cNvCxnSpPr>
          <p:nvPr/>
        </p:nvCxnSpPr>
        <p:spPr>
          <a:xfrm>
            <a:off x="3139378" y="3581400"/>
            <a:ext cx="167640" cy="933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1" idx="2"/>
          </p:cNvCxnSpPr>
          <p:nvPr/>
        </p:nvCxnSpPr>
        <p:spPr>
          <a:xfrm flipH="1">
            <a:off x="2842591" y="3581400"/>
            <a:ext cx="296787" cy="744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à coins arrondis 38"/>
          <p:cNvSpPr/>
          <p:nvPr/>
        </p:nvSpPr>
        <p:spPr>
          <a:xfrm>
            <a:off x="2579370" y="3313850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MotorolaZ43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2731770" y="4667250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Kitchen2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1622643" y="4798447"/>
            <a:ext cx="1455296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Bedroom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/>
          <p:cNvCxnSpPr>
            <a:stCxn id="39" idx="2"/>
            <a:endCxn id="49" idx="0"/>
          </p:cNvCxnSpPr>
          <p:nvPr/>
        </p:nvCxnSpPr>
        <p:spPr>
          <a:xfrm flipH="1">
            <a:off x="2350291" y="3691040"/>
            <a:ext cx="956727" cy="1107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39" idx="2"/>
            <a:endCxn id="48" idx="0"/>
          </p:cNvCxnSpPr>
          <p:nvPr/>
        </p:nvCxnSpPr>
        <p:spPr>
          <a:xfrm>
            <a:off x="3307018" y="3691040"/>
            <a:ext cx="152400" cy="97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1584135" y="3728484"/>
            <a:ext cx="11430" cy="9696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23965" y="408354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conformité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63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57199" y="2069047"/>
            <a:ext cx="830911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80"/>
                </a:solidFill>
                <a:latin typeface="Courier New"/>
                <a:ea typeface="Times New Roman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urier New"/>
                <a:ea typeface="Times New Roman"/>
              </a:rPr>
              <a:t>implementation</a:t>
            </a:r>
            <a:r>
              <a:rPr lang="en-US" sz="1600" dirty="0">
                <a:latin typeface="Courier New"/>
                <a:ea typeface="Times New Roman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</a:rPr>
              <a:t>"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  <a:ea typeface="Times New Roman"/>
              </a:rPr>
              <a:t>S2ImplCompile2" </a:t>
            </a: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</a:rPr>
              <a:t>specification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  <a:ea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</a:rPr>
              <a:t> 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  <a:ea typeface="Times New Roman"/>
              </a:rPr>
              <a:t>"S2" </a:t>
            </a:r>
            <a:endParaRPr lang="fr-FR" sz="24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latin typeface="Courier New"/>
                <a:ea typeface="Times New Roman"/>
              </a:rPr>
              <a:t>   </a:t>
            </a:r>
            <a:r>
              <a:rPr lang="en-US" sz="1600" dirty="0">
                <a:latin typeface="Courier New"/>
                <a:ea typeface="Times New Roman"/>
              </a:rPr>
              <a:t> </a:t>
            </a:r>
            <a:r>
              <a:rPr lang="en-US" sz="1600" dirty="0" err="1" smtClean="0">
                <a:solidFill>
                  <a:srgbClr val="7F007F"/>
                </a:solidFill>
                <a:latin typeface="Courier New"/>
                <a:ea typeface="Times New Roman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</a:rPr>
              <a:t>"fr.imag.adele.apam.test.compile.S2Impl"</a:t>
            </a:r>
            <a:r>
              <a:rPr lang="en-US" sz="1600" dirty="0">
                <a:latin typeface="Courier New"/>
                <a:ea typeface="Times New Roman"/>
              </a:rPr>
              <a:t> </a:t>
            </a:r>
            <a:endParaRPr lang="fr-FR" sz="2400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sz="1600" dirty="0" smtClean="0">
                <a:solidFill>
                  <a:srgbClr val="7F007F"/>
                </a:solidFill>
                <a:latin typeface="Courier New"/>
                <a:ea typeface="Times New Roman"/>
              </a:rPr>
              <a:t>interfaces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</a:rPr>
              <a:t>"{fr.imag.adele.apam.test.compile.S2, A.B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  <a:ea typeface="Times New Roman"/>
              </a:rPr>
              <a:t>}”</a:t>
            </a:r>
          </a:p>
          <a:p>
            <a:pPr marL="449580">
              <a:spcAft>
                <a:spcPts val="0"/>
              </a:spcAft>
            </a:pPr>
            <a:endParaRPr lang="en-US" sz="1600" i="1" dirty="0" smtClean="0">
              <a:solidFill>
                <a:srgbClr val="2A00FF"/>
              </a:solidFill>
              <a:latin typeface="Courier New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</a:rPr>
              <a:t>messages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</a:rPr>
              <a:t>"{fr.imag.adele.apam.test.M1}"</a:t>
            </a:r>
            <a:r>
              <a:rPr lang="en-US" sz="1600" dirty="0">
                <a:latin typeface="Courier New"/>
                <a:ea typeface="Times New Roman"/>
              </a:rPr>
              <a:t> </a:t>
            </a:r>
          </a:p>
          <a:p>
            <a:pPr marL="449580">
              <a:spcAft>
                <a:spcPts val="0"/>
              </a:spcAft>
            </a:pPr>
            <a:r>
              <a:rPr lang="en-US" sz="1600" dirty="0">
                <a:solidFill>
                  <a:srgbClr val="7F007F"/>
                </a:solidFill>
                <a:latin typeface="Courier New"/>
                <a:ea typeface="Times New Roman"/>
              </a:rPr>
              <a:t>message-fields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</a:rPr>
              <a:t>"{p2, p1}"</a:t>
            </a:r>
            <a:endParaRPr lang="fr-FR" sz="2400" dirty="0">
              <a:latin typeface="Times New Roman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sz="1600" i="1" dirty="0" smtClean="0">
                <a:solidFill>
                  <a:srgbClr val="2A00FF"/>
                </a:solidFill>
                <a:latin typeface="Courier New"/>
                <a:ea typeface="Times New Roman"/>
              </a:rPr>
              <a:t/>
            </a:r>
            <a:br>
              <a:rPr lang="en-US" sz="1600" i="1" dirty="0" smtClean="0">
                <a:solidFill>
                  <a:srgbClr val="2A00FF"/>
                </a:solidFill>
                <a:latin typeface="Courier New"/>
                <a:ea typeface="Times New Roman"/>
              </a:rPr>
            </a:br>
            <a:r>
              <a:rPr lang="en-US" sz="1600" dirty="0" smtClean="0">
                <a:solidFill>
                  <a:srgbClr val="7F007F"/>
                </a:solidFill>
                <a:latin typeface="Courier New"/>
                <a:ea typeface="Times New Roman"/>
              </a:rPr>
              <a:t>singleton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/>
                <a:ea typeface="Times New Roman"/>
              </a:rPr>
              <a:t>"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  <a:ea typeface="Times New Roman"/>
              </a:rPr>
              <a:t>false" </a:t>
            </a:r>
            <a:r>
              <a:rPr lang="fr-FR" sz="1600" dirty="0" smtClean="0">
                <a:solidFill>
                  <a:srgbClr val="7F007F"/>
                </a:solidFill>
                <a:latin typeface="Courier New"/>
                <a:ea typeface="Times New Roman"/>
              </a:rPr>
              <a:t>instantiable</a:t>
            </a:r>
            <a:r>
              <a:rPr lang="fr-FR" sz="1600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urier New"/>
                <a:ea typeface="Times New Roman"/>
              </a:rPr>
              <a:t>"false"</a:t>
            </a:r>
            <a:r>
              <a:rPr lang="fr-FR" sz="1600" dirty="0">
                <a:latin typeface="Courier New"/>
                <a:ea typeface="Times New Roman"/>
              </a:rPr>
              <a:t> </a:t>
            </a:r>
            <a:r>
              <a:rPr lang="fr-FR" sz="1600" dirty="0" err="1">
                <a:solidFill>
                  <a:srgbClr val="7F007F"/>
                </a:solidFill>
                <a:latin typeface="Courier New"/>
                <a:ea typeface="Times New Roman"/>
              </a:rPr>
              <a:t>shared</a:t>
            </a:r>
            <a:r>
              <a:rPr lang="fr-FR" sz="1600" dirty="0">
                <a:solidFill>
                  <a:srgbClr val="000000"/>
                </a:solidFill>
                <a:latin typeface="Courier New"/>
                <a:ea typeface="Times New Roman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urier New"/>
                <a:ea typeface="Times New Roman"/>
              </a:rPr>
              <a:t>"false" 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</a:rPr>
              <a:t>&gt;</a:t>
            </a:r>
          </a:p>
          <a:p>
            <a:pPr marL="449580">
              <a:spcAft>
                <a:spcPts val="0"/>
              </a:spcAft>
            </a:pPr>
            <a:endParaRPr lang="en-US" sz="1600" dirty="0" smtClean="0">
              <a:solidFill>
                <a:srgbClr val="008080"/>
              </a:solidFill>
              <a:latin typeface="Courier New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</a:rPr>
              <a:t>&lt;!– </a:t>
            </a:r>
            <a:r>
              <a:rPr lang="en-US" sz="1600" dirty="0" err="1" smtClean="0">
                <a:solidFill>
                  <a:srgbClr val="008080"/>
                </a:solidFill>
                <a:latin typeface="Courier New"/>
                <a:ea typeface="Times New Roman"/>
              </a:rPr>
              <a:t>Specialisation</a:t>
            </a: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</a:rPr>
              <a:t> de “S2” --&gt;</a:t>
            </a:r>
            <a:endParaRPr lang="en-US" sz="1600" dirty="0">
              <a:solidFill>
                <a:srgbClr val="008080"/>
              </a:solidFill>
              <a:latin typeface="Courier New"/>
              <a:ea typeface="Times New Roman"/>
            </a:endParaRPr>
          </a:p>
          <a:p>
            <a:pPr marL="449580">
              <a:spcAft>
                <a:spcPts val="0"/>
              </a:spcAft>
            </a:pP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</a:rPr>
              <a:t>&lt;properties …</a:t>
            </a:r>
          </a:p>
          <a:p>
            <a:pPr marL="449580">
              <a:spcAft>
                <a:spcPts val="0"/>
              </a:spcAft>
            </a:pP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</a:rPr>
              <a:t>&lt;definitions …</a:t>
            </a:r>
          </a:p>
          <a:p>
            <a:pPr marL="449580">
              <a:spcAft>
                <a:spcPts val="0"/>
              </a:spcAft>
            </a:pPr>
            <a:r>
              <a:rPr lang="en-US" sz="1600" dirty="0" smtClean="0">
                <a:solidFill>
                  <a:srgbClr val="008080"/>
                </a:solidFill>
                <a:latin typeface="Courier New"/>
                <a:ea typeface="Times New Roman"/>
              </a:rPr>
              <a:t>&lt;dependency …</a:t>
            </a:r>
          </a:p>
          <a:p>
            <a:pPr marL="44958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	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/>
              <a:t>Spécialisation de « Implémentation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5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83365" y="1559007"/>
            <a:ext cx="64206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0C87D"/>
                </a:solidFill>
                <a:latin typeface="Courier New"/>
              </a:rPr>
              <a:t>inst</a:t>
            </a:r>
            <a:r>
              <a:rPr lang="fr-FR" sz="1400" dirty="0">
                <a:solidFill>
                  <a:srgbClr val="00C87D"/>
                </a:solidFill>
                <a:latin typeface="Courier New"/>
              </a:rPr>
              <a:t> Kitchen1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----- [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ASMInst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: Kitchen1 ] -----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Dependencies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Called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by: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specification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 :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CapteurTemp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implementation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: MotorolaZ43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in composite   :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rootComposite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in application :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null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Properties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: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description = Un capteur de température …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unit = C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rate =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high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  location =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kitchen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  OS 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 Linux,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Android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/>
            </a:endParaRPr>
          </a:p>
          <a:p>
            <a:endParaRPr lang="fr-FR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shared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true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= Kitchen1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impl-name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= MotorolaZ43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spec-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CapteurTemp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instantiable =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true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singleton = false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inst-name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Kitchen1</a:t>
            </a:r>
          </a:p>
        </p:txBody>
      </p:sp>
    </p:spTree>
    <p:extLst>
      <p:ext uri="{BB962C8B-B14F-4D97-AF65-F5344CB8AC3E}">
        <p14:creationId xmlns:p14="http://schemas.microsoft.com/office/powerpoint/2010/main" val="1308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9513" y="855061"/>
            <a:ext cx="849795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C87D"/>
                </a:solidFill>
                <a:latin typeface="Courier New"/>
              </a:rPr>
              <a:t>spec </a:t>
            </a:r>
            <a:r>
              <a:rPr lang="fr-FR" sz="1400" dirty="0" err="1">
                <a:solidFill>
                  <a:srgbClr val="00C87D"/>
                </a:solidFill>
                <a:latin typeface="Courier New"/>
              </a:rPr>
              <a:t>CapteurTemp</a:t>
            </a:r>
            <a:endParaRPr lang="fr-FR" sz="1400" dirty="0">
              <a:solidFill>
                <a:srgbClr val="00C87D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----- [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ASMSpec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: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CapteurTemp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] -----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Interfaces: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   interface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fr.imag.adele.apam.test.dependency.CapteurTemp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[]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Effective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Required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specs: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Required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by: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Implementations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   MotorolaZ43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Properties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: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description = Un capteur de température …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CapteurTemp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shared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true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spec-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CapteurTemp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instantiable =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true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singleton = false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</a:t>
            </a:r>
            <a:endParaRPr lang="fr-FR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Declaration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of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CapteurTemp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Provided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resources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: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   interface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fr.imag.adele.apam.test.dependency.CapteurTemp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Properties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: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   description = Un capteur de température …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Attribute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definitions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: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 name: unit. Type: {C, F}. default value: F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 name: location. Type: {living, kitchen, bedroom}. default value: null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: OS. Type: {Linux, Windows, </a:t>
            </a:r>
            <a:r>
              <a:rPr lang="fr-FR" sz="1400" dirty="0" err="1">
                <a:solidFill>
                  <a:srgbClr val="000000"/>
                </a:solidFill>
                <a:latin typeface="Courier New"/>
              </a:rPr>
              <a:t>Android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, IOS}. default value: 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null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18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5180" y="3106325"/>
            <a:ext cx="1193700" cy="52325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5" name="ZoneTexte 4"/>
          <p:cNvSpPr txBox="1"/>
          <p:nvPr/>
        </p:nvSpPr>
        <p:spPr>
          <a:xfrm>
            <a:off x="1160243" y="3219965"/>
            <a:ext cx="1217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Implementation</a:t>
            </a:r>
            <a:endParaRPr lang="fr-FR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1199033" y="4394035"/>
            <a:ext cx="1193700" cy="52325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7" name="ZoneTexte 6"/>
          <p:cNvSpPr txBox="1"/>
          <p:nvPr/>
        </p:nvSpPr>
        <p:spPr>
          <a:xfrm>
            <a:off x="1388600" y="4482713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Instance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5180" y="1875706"/>
            <a:ext cx="1193700" cy="52325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" name="ZoneTexte 8"/>
          <p:cNvSpPr txBox="1"/>
          <p:nvPr/>
        </p:nvSpPr>
        <p:spPr>
          <a:xfrm>
            <a:off x="1221138" y="1965045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/>
              <a:t>Specification</a:t>
            </a:r>
            <a:endParaRPr lang="fr-FR" sz="1200" b="1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1780251" y="2393601"/>
            <a:ext cx="0" cy="6882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" idx="2"/>
            <a:endCxn id="6" idx="0"/>
          </p:cNvCxnSpPr>
          <p:nvPr/>
        </p:nvCxnSpPr>
        <p:spPr>
          <a:xfrm>
            <a:off x="1792030" y="3629579"/>
            <a:ext cx="3853" cy="7644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241269" y="3379131"/>
            <a:ext cx="17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endParaRPr lang="fr-FR" sz="1600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2689182" y="2153524"/>
            <a:ext cx="0" cy="2441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2410012" y="4617391"/>
            <a:ext cx="2891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endCxn id="33" idx="3"/>
          </p:cNvCxnSpPr>
          <p:nvPr/>
        </p:nvCxnSpPr>
        <p:spPr>
          <a:xfrm flipV="1">
            <a:off x="2410012" y="3340562"/>
            <a:ext cx="718030" cy="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12097" y="3121770"/>
            <a:ext cx="1113739" cy="52325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32" name="ZoneTexte 31"/>
          <p:cNvSpPr txBox="1"/>
          <p:nvPr/>
        </p:nvSpPr>
        <p:spPr>
          <a:xfrm>
            <a:off x="3278412" y="3215907"/>
            <a:ext cx="1056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Component</a:t>
            </a:r>
            <a:endParaRPr lang="fr-FR" sz="1400" b="1" dirty="0"/>
          </a:p>
        </p:txBody>
      </p:sp>
      <p:sp>
        <p:nvSpPr>
          <p:cNvPr id="33" name="Triangle isocèle 32"/>
          <p:cNvSpPr/>
          <p:nvPr/>
        </p:nvSpPr>
        <p:spPr>
          <a:xfrm rot="5400000" flipH="1">
            <a:off x="3150323" y="3265955"/>
            <a:ext cx="104650" cy="1492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35" name="Connecteur droit 34"/>
          <p:cNvCxnSpPr>
            <a:stCxn id="8" idx="3"/>
          </p:cNvCxnSpPr>
          <p:nvPr/>
        </p:nvCxnSpPr>
        <p:spPr>
          <a:xfrm>
            <a:off x="2388880" y="2137333"/>
            <a:ext cx="3102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134972" y="4429395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38" name="ZoneTexte 37"/>
          <p:cNvSpPr txBox="1"/>
          <p:nvPr/>
        </p:nvSpPr>
        <p:spPr>
          <a:xfrm>
            <a:off x="3075022" y="4476837"/>
            <a:ext cx="828110" cy="31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Properties</a:t>
            </a:r>
            <a:endParaRPr lang="fr-FR" sz="10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026179" y="4476837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Definitions</a:t>
            </a:r>
            <a:endParaRPr lang="fr-FR" sz="10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522565" y="1468273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Resource</a:t>
            </a:r>
            <a:endParaRPr lang="fr-FR" sz="1100" dirty="0"/>
          </a:p>
        </p:txBody>
      </p:sp>
      <p:sp>
        <p:nvSpPr>
          <p:cNvPr id="44" name="ZoneTexte 43"/>
          <p:cNvSpPr txBox="1"/>
          <p:nvPr/>
        </p:nvSpPr>
        <p:spPr>
          <a:xfrm>
            <a:off x="5623157" y="259739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415453" y="3245793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Dependency</a:t>
            </a:r>
            <a:endParaRPr lang="fr-FR" sz="1100" dirty="0"/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5861678" y="2548011"/>
            <a:ext cx="1" cy="6430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 flipH="1">
            <a:off x="5635612" y="2989240"/>
            <a:ext cx="161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*</a:t>
            </a:r>
            <a:endParaRPr lang="fr-FR" sz="1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167388" y="4476837"/>
            <a:ext cx="843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Constraints</a:t>
            </a:r>
            <a:endParaRPr lang="fr-FR" sz="1000" dirty="0"/>
          </a:p>
        </p:txBody>
      </p:sp>
      <p:cxnSp>
        <p:nvCxnSpPr>
          <p:cNvPr id="61" name="Connecteur droit 60"/>
          <p:cNvCxnSpPr>
            <a:endCxn id="37" idx="0"/>
          </p:cNvCxnSpPr>
          <p:nvPr/>
        </p:nvCxnSpPr>
        <p:spPr>
          <a:xfrm flipH="1">
            <a:off x="5567263" y="3603644"/>
            <a:ext cx="337670" cy="825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5319108" y="4165210"/>
            <a:ext cx="406914" cy="31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0-n</a:t>
            </a:r>
            <a:endParaRPr lang="fr-FR" sz="1000" dirty="0"/>
          </a:p>
        </p:txBody>
      </p:sp>
      <p:cxnSp>
        <p:nvCxnSpPr>
          <p:cNvPr id="89" name="Connecteur droit avec flèche 88"/>
          <p:cNvCxnSpPr>
            <a:endCxn id="152" idx="1"/>
          </p:cNvCxnSpPr>
          <p:nvPr/>
        </p:nvCxnSpPr>
        <p:spPr>
          <a:xfrm flipV="1">
            <a:off x="4425836" y="1599078"/>
            <a:ext cx="1026244" cy="14835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4353712" y="2245357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provide</a:t>
            </a:r>
            <a:endParaRPr lang="fr-FR" sz="1000" dirty="0"/>
          </a:p>
        </p:txBody>
      </p:sp>
      <p:cxnSp>
        <p:nvCxnSpPr>
          <p:cNvPr id="92" name="Connecteur droit avec flèche 91"/>
          <p:cNvCxnSpPr>
            <a:stCxn id="31" idx="3"/>
            <a:endCxn id="147" idx="1"/>
          </p:cNvCxnSpPr>
          <p:nvPr/>
        </p:nvCxnSpPr>
        <p:spPr>
          <a:xfrm flipV="1">
            <a:off x="4425836" y="3377567"/>
            <a:ext cx="1023496" cy="5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4544445" y="3409598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require</a:t>
            </a:r>
            <a:endParaRPr lang="fr-FR" sz="1000" dirty="0"/>
          </a:p>
        </p:txBody>
      </p:sp>
      <p:sp>
        <p:nvSpPr>
          <p:cNvPr id="94" name="ZoneTexte 93"/>
          <p:cNvSpPr txBox="1"/>
          <p:nvPr/>
        </p:nvSpPr>
        <p:spPr>
          <a:xfrm>
            <a:off x="1557505" y="2854661"/>
            <a:ext cx="17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endParaRPr lang="fr-FR" sz="1600" dirty="0"/>
          </a:p>
        </p:txBody>
      </p:sp>
      <p:sp>
        <p:nvSpPr>
          <p:cNvPr id="96" name="ZoneTexte 95"/>
          <p:cNvSpPr txBox="1"/>
          <p:nvPr/>
        </p:nvSpPr>
        <p:spPr>
          <a:xfrm>
            <a:off x="1543003" y="4130615"/>
            <a:ext cx="17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endParaRPr lang="fr-FR" sz="1600" dirty="0"/>
          </a:p>
        </p:txBody>
      </p:sp>
      <p:sp>
        <p:nvSpPr>
          <p:cNvPr id="97" name="ZoneTexte 96"/>
          <p:cNvSpPr txBox="1"/>
          <p:nvPr/>
        </p:nvSpPr>
        <p:spPr>
          <a:xfrm>
            <a:off x="5052060" y="1630906"/>
            <a:ext cx="17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endParaRPr lang="fr-FR" sz="1600" dirty="0"/>
          </a:p>
        </p:txBody>
      </p:sp>
      <p:sp>
        <p:nvSpPr>
          <p:cNvPr id="98" name="Rectangle 97"/>
          <p:cNvSpPr/>
          <p:nvPr/>
        </p:nvSpPr>
        <p:spPr>
          <a:xfrm>
            <a:off x="3056786" y="4429395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9" name="Rectangle 98"/>
          <p:cNvSpPr/>
          <p:nvPr/>
        </p:nvSpPr>
        <p:spPr>
          <a:xfrm>
            <a:off x="3980878" y="4429395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103" name="Connecteur droit avec flèche 102"/>
          <p:cNvCxnSpPr>
            <a:endCxn id="98" idx="0"/>
          </p:cNvCxnSpPr>
          <p:nvPr/>
        </p:nvCxnSpPr>
        <p:spPr>
          <a:xfrm flipH="1">
            <a:off x="3489077" y="3802641"/>
            <a:ext cx="106088" cy="6267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Losange 103"/>
          <p:cNvSpPr/>
          <p:nvPr/>
        </p:nvSpPr>
        <p:spPr>
          <a:xfrm>
            <a:off x="3570295" y="3645664"/>
            <a:ext cx="49739" cy="15697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05" name="ZoneTexte 104"/>
          <p:cNvSpPr txBox="1"/>
          <p:nvPr/>
        </p:nvSpPr>
        <p:spPr>
          <a:xfrm>
            <a:off x="3458287" y="3638779"/>
            <a:ext cx="175164" cy="26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*</a:t>
            </a:r>
            <a:endParaRPr lang="fr-FR" sz="1000" dirty="0"/>
          </a:p>
        </p:txBody>
      </p:sp>
      <p:cxnSp>
        <p:nvCxnSpPr>
          <p:cNvPr id="109" name="Connecteur droit avec flèche 108"/>
          <p:cNvCxnSpPr>
            <a:endCxn id="99" idx="0"/>
          </p:cNvCxnSpPr>
          <p:nvPr/>
        </p:nvCxnSpPr>
        <p:spPr>
          <a:xfrm>
            <a:off x="4021772" y="3783122"/>
            <a:ext cx="391397" cy="646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5623157" y="3616988"/>
            <a:ext cx="223276" cy="267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grpSp>
        <p:nvGrpSpPr>
          <p:cNvPr id="126" name="Groupe 125"/>
          <p:cNvGrpSpPr/>
          <p:nvPr/>
        </p:nvGrpSpPr>
        <p:grpSpPr>
          <a:xfrm>
            <a:off x="3330283" y="2735325"/>
            <a:ext cx="729659" cy="345065"/>
            <a:chOff x="3489077" y="1722005"/>
            <a:chExt cx="294793" cy="261610"/>
          </a:xfrm>
        </p:grpSpPr>
        <p:cxnSp>
          <p:nvCxnSpPr>
            <p:cNvPr id="121" name="Connecteur droit 120"/>
            <p:cNvCxnSpPr/>
            <p:nvPr/>
          </p:nvCxnSpPr>
          <p:spPr>
            <a:xfrm flipV="1">
              <a:off x="3783870" y="1722005"/>
              <a:ext cx="0" cy="2616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489077" y="1722005"/>
              <a:ext cx="2947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3489077" y="1722005"/>
              <a:ext cx="0" cy="2616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ZoneTexte 134"/>
          <p:cNvSpPr txBox="1"/>
          <p:nvPr/>
        </p:nvSpPr>
        <p:spPr>
          <a:xfrm>
            <a:off x="3641788" y="2735325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members</a:t>
            </a:r>
            <a:endParaRPr lang="fr-FR" sz="1050" dirty="0"/>
          </a:p>
        </p:txBody>
      </p:sp>
      <p:sp>
        <p:nvSpPr>
          <p:cNvPr id="136" name="ZoneTexte 135"/>
          <p:cNvSpPr txBox="1"/>
          <p:nvPr/>
        </p:nvSpPr>
        <p:spPr>
          <a:xfrm>
            <a:off x="2874607" y="2751952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group</a:t>
            </a:r>
            <a:endParaRPr lang="fr-FR" sz="1050" dirty="0"/>
          </a:p>
        </p:txBody>
      </p:sp>
      <p:sp>
        <p:nvSpPr>
          <p:cNvPr id="137" name="ZoneTexte 136"/>
          <p:cNvSpPr txBox="1"/>
          <p:nvPr/>
        </p:nvSpPr>
        <p:spPr>
          <a:xfrm>
            <a:off x="3124588" y="2948762"/>
            <a:ext cx="223276" cy="267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3829928" y="2895809"/>
            <a:ext cx="17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endParaRPr lang="fr-FR" sz="1600" dirty="0"/>
          </a:p>
        </p:txBody>
      </p:sp>
      <p:sp>
        <p:nvSpPr>
          <p:cNvPr id="140" name="ZoneTexte 139"/>
          <p:cNvSpPr txBox="1"/>
          <p:nvPr/>
        </p:nvSpPr>
        <p:spPr>
          <a:xfrm>
            <a:off x="4153632" y="2877492"/>
            <a:ext cx="17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endParaRPr lang="fr-FR" sz="1600" dirty="0"/>
          </a:p>
        </p:txBody>
      </p:sp>
      <p:sp>
        <p:nvSpPr>
          <p:cNvPr id="147" name="Rectangle 146"/>
          <p:cNvSpPr/>
          <p:nvPr/>
        </p:nvSpPr>
        <p:spPr>
          <a:xfrm>
            <a:off x="5449332" y="3175258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52" name="Rectangle 151"/>
          <p:cNvSpPr/>
          <p:nvPr/>
        </p:nvSpPr>
        <p:spPr>
          <a:xfrm>
            <a:off x="5452080" y="1396769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154" name="Connecteur droit avec flèche 153"/>
          <p:cNvCxnSpPr/>
          <p:nvPr/>
        </p:nvCxnSpPr>
        <p:spPr>
          <a:xfrm flipH="1">
            <a:off x="4425836" y="2581338"/>
            <a:ext cx="1058273" cy="7068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iangle isocèle 87"/>
          <p:cNvSpPr/>
          <p:nvPr/>
        </p:nvSpPr>
        <p:spPr>
          <a:xfrm rot="16200000">
            <a:off x="6370486" y="1526834"/>
            <a:ext cx="104650" cy="1492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91" name="Connecteur droit 90"/>
          <p:cNvCxnSpPr/>
          <p:nvPr/>
        </p:nvCxnSpPr>
        <p:spPr>
          <a:xfrm>
            <a:off x="6785450" y="1147211"/>
            <a:ext cx="0" cy="9535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6901336" y="1987363"/>
            <a:ext cx="6620" cy="1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7045939" y="998813"/>
            <a:ext cx="747534" cy="31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Interface</a:t>
            </a:r>
            <a:endParaRPr lang="fr-FR" sz="10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6998390" y="1944918"/>
            <a:ext cx="734714" cy="31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Message</a:t>
            </a:r>
            <a:endParaRPr lang="fr-FR" sz="1000" dirty="0"/>
          </a:p>
        </p:txBody>
      </p:sp>
      <p:cxnSp>
        <p:nvCxnSpPr>
          <p:cNvPr id="102" name="Connecteur droit 101"/>
          <p:cNvCxnSpPr>
            <a:endCxn id="101" idx="1"/>
          </p:cNvCxnSpPr>
          <p:nvPr/>
        </p:nvCxnSpPr>
        <p:spPr>
          <a:xfrm>
            <a:off x="6804282" y="2100731"/>
            <a:ext cx="1941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88" idx="3"/>
          </p:cNvCxnSpPr>
          <p:nvPr/>
        </p:nvCxnSpPr>
        <p:spPr>
          <a:xfrm>
            <a:off x="6497418" y="1601441"/>
            <a:ext cx="288032" cy="5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004534" y="1868817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11" name="Rectangle 110"/>
          <p:cNvSpPr/>
          <p:nvPr/>
        </p:nvSpPr>
        <p:spPr>
          <a:xfrm>
            <a:off x="7004534" y="944903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112" name="Connecteur droit 111"/>
          <p:cNvCxnSpPr/>
          <p:nvPr/>
        </p:nvCxnSpPr>
        <p:spPr>
          <a:xfrm>
            <a:off x="6796662" y="1155851"/>
            <a:ext cx="1941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454544" y="2176721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14" name="ZoneTexte 113"/>
          <p:cNvSpPr txBox="1"/>
          <p:nvPr/>
        </p:nvSpPr>
        <p:spPr>
          <a:xfrm>
            <a:off x="5585636" y="226176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Target</a:t>
            </a:r>
            <a:endParaRPr lang="fr-FR" sz="1000" dirty="0"/>
          </a:p>
        </p:txBody>
      </p:sp>
      <p:cxnSp>
        <p:nvCxnSpPr>
          <p:cNvPr id="116" name="Connecteur droit avec flèche 115"/>
          <p:cNvCxnSpPr>
            <a:stCxn id="113" idx="0"/>
            <a:endCxn id="152" idx="2"/>
          </p:cNvCxnSpPr>
          <p:nvPr/>
        </p:nvCxnSpPr>
        <p:spPr>
          <a:xfrm flipH="1" flipV="1">
            <a:off x="5884371" y="1801386"/>
            <a:ext cx="2464" cy="3753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5661095" y="1770301"/>
            <a:ext cx="223276" cy="267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119" name="ZoneTexte 118"/>
          <p:cNvSpPr txBox="1"/>
          <p:nvPr/>
        </p:nvSpPr>
        <p:spPr>
          <a:xfrm>
            <a:off x="4425836" y="2999446"/>
            <a:ext cx="223276" cy="267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120" name="ZoneTexte 119"/>
          <p:cNvSpPr txBox="1"/>
          <p:nvPr/>
        </p:nvSpPr>
        <p:spPr>
          <a:xfrm flipH="1">
            <a:off x="5254571" y="2424900"/>
            <a:ext cx="161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*</a:t>
            </a:r>
            <a:endParaRPr lang="fr-FR" sz="1000" dirty="0"/>
          </a:p>
        </p:txBody>
      </p:sp>
      <p:sp>
        <p:nvSpPr>
          <p:cNvPr id="122" name="ZoneTexte 121"/>
          <p:cNvSpPr txBox="1"/>
          <p:nvPr/>
        </p:nvSpPr>
        <p:spPr>
          <a:xfrm flipH="1">
            <a:off x="5681291" y="1982940"/>
            <a:ext cx="161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*</a:t>
            </a:r>
            <a:endParaRPr lang="fr-FR" sz="1000" dirty="0"/>
          </a:p>
        </p:txBody>
      </p:sp>
      <p:sp>
        <p:nvSpPr>
          <p:cNvPr id="124" name="Rectangle 123"/>
          <p:cNvSpPr/>
          <p:nvPr/>
        </p:nvSpPr>
        <p:spPr>
          <a:xfrm>
            <a:off x="6152029" y="4429395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27" name="ZoneTexte 126"/>
          <p:cNvSpPr txBox="1"/>
          <p:nvPr/>
        </p:nvSpPr>
        <p:spPr>
          <a:xfrm>
            <a:off x="6152029" y="4476837"/>
            <a:ext cx="935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Preferences</a:t>
            </a:r>
            <a:endParaRPr lang="fr-FR" sz="1000" dirty="0"/>
          </a:p>
        </p:txBody>
      </p:sp>
      <p:cxnSp>
        <p:nvCxnSpPr>
          <p:cNvPr id="128" name="Connecteur droit 127"/>
          <p:cNvCxnSpPr>
            <a:stCxn id="147" idx="2"/>
            <a:endCxn id="124" idx="0"/>
          </p:cNvCxnSpPr>
          <p:nvPr/>
        </p:nvCxnSpPr>
        <p:spPr>
          <a:xfrm>
            <a:off x="5881623" y="3579875"/>
            <a:ext cx="702697" cy="849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/>
          <p:cNvSpPr txBox="1"/>
          <p:nvPr/>
        </p:nvSpPr>
        <p:spPr>
          <a:xfrm>
            <a:off x="6007875" y="3585795"/>
            <a:ext cx="223276" cy="267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130" name="ZoneTexte 129"/>
          <p:cNvSpPr txBox="1"/>
          <p:nvPr/>
        </p:nvSpPr>
        <p:spPr>
          <a:xfrm>
            <a:off x="6545420" y="4165210"/>
            <a:ext cx="406914" cy="31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0-n</a:t>
            </a:r>
            <a:endParaRPr lang="fr-FR" sz="1000" dirty="0"/>
          </a:p>
        </p:txBody>
      </p:sp>
      <p:sp>
        <p:nvSpPr>
          <p:cNvPr id="79" name="Losange 78"/>
          <p:cNvSpPr/>
          <p:nvPr/>
        </p:nvSpPr>
        <p:spPr>
          <a:xfrm rot="19618467">
            <a:off x="3940046" y="3653156"/>
            <a:ext cx="110215" cy="19381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80" name="Losange 79"/>
          <p:cNvSpPr/>
          <p:nvPr/>
        </p:nvSpPr>
        <p:spPr>
          <a:xfrm rot="651809">
            <a:off x="3556291" y="3625516"/>
            <a:ext cx="114601" cy="24597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84584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7" grpId="0" animBg="1"/>
      <p:bldP spid="42" grpId="0"/>
      <p:bldP spid="44" grpId="0"/>
      <p:bldP spid="47" grpId="0"/>
      <p:bldP spid="58" grpId="0"/>
      <p:bldP spid="60" grpId="0"/>
      <p:bldP spid="63" grpId="0"/>
      <p:bldP spid="90" grpId="0"/>
      <p:bldP spid="93" grpId="0"/>
      <p:bldP spid="97" grpId="0"/>
      <p:bldP spid="117" grpId="0"/>
      <p:bldP spid="147" grpId="0" animBg="1"/>
      <p:bldP spid="152" grpId="0" animBg="1"/>
      <p:bldP spid="88" grpId="0" animBg="1"/>
      <p:bldP spid="100" grpId="0"/>
      <p:bldP spid="101" grpId="0"/>
      <p:bldP spid="110" grpId="0" animBg="1"/>
      <p:bldP spid="111" grpId="0" animBg="1"/>
      <p:bldP spid="113" grpId="0" animBg="1"/>
      <p:bldP spid="114" grpId="0"/>
      <p:bldP spid="118" grpId="0"/>
      <p:bldP spid="119" grpId="0"/>
      <p:bldP spid="120" grpId="0"/>
      <p:bldP spid="122" grpId="0"/>
      <p:bldP spid="124" grpId="0" animBg="1"/>
      <p:bldP spid="127" grpId="0"/>
      <p:bldP spid="129" grpId="0"/>
      <p:bldP spid="1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des Dépendances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3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résolution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82880" y="1346712"/>
            <a:ext cx="86606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Dependency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S2,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ApamComponent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, Runnable {</a:t>
            </a:r>
          </a:p>
          <a:p>
            <a:endParaRPr lang="fr-FR" sz="1400" dirty="0"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dirty="0">
                <a:solidFill>
                  <a:srgbClr val="3F7F5F"/>
                </a:solidFill>
                <a:latin typeface="Courier New"/>
              </a:rPr>
              <a:t>// Apam </a:t>
            </a:r>
            <a:r>
              <a:rPr lang="fr-FR" sz="1400" dirty="0" err="1">
                <a:solidFill>
                  <a:srgbClr val="3F7F5F"/>
                </a:solidFill>
                <a:latin typeface="Courier New"/>
              </a:rPr>
              <a:t>injected</a:t>
            </a:r>
            <a:endParaRPr lang="fr-FR" sz="1400" dirty="0">
              <a:solidFill>
                <a:srgbClr val="3F7F5F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S3_1      </a:t>
            </a:r>
            <a:r>
              <a:rPr lang="fr-FR" sz="1400" dirty="0" smtClean="0">
                <a:solidFill>
                  <a:srgbClr val="0000C0"/>
                </a:solidFill>
                <a:latin typeface="Courier New"/>
              </a:rPr>
              <a:t>s3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S3_2      </a:t>
            </a:r>
            <a:r>
              <a:rPr lang="fr-FR" sz="1400" dirty="0" smtClean="0">
                <a:solidFill>
                  <a:srgbClr val="0000C0"/>
                </a:solidFill>
                <a:latin typeface="Courier New"/>
              </a:rPr>
              <a:t>s3bis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 Set&lt;S3_1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&gt; </a:t>
            </a:r>
            <a:r>
              <a:rPr lang="fr-FR" sz="1400" dirty="0">
                <a:solidFill>
                  <a:srgbClr val="0000C0"/>
                </a:solidFill>
                <a:latin typeface="Courier New"/>
              </a:rPr>
              <a:t>s3_1set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S3_2[]    </a:t>
            </a:r>
            <a:r>
              <a:rPr lang="fr-FR" sz="1400" dirty="0">
                <a:solidFill>
                  <a:srgbClr val="0000C0"/>
                </a:solidFill>
                <a:latin typeface="Courier New"/>
              </a:rPr>
              <a:t>s3_2array;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  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	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646464"/>
                </a:solidFill>
                <a:latin typeface="Courier New"/>
              </a:rPr>
              <a:t>@</a:t>
            </a:r>
            <a:r>
              <a:rPr lang="fr-FR" sz="1400" dirty="0" err="1">
                <a:solidFill>
                  <a:srgbClr val="646464"/>
                </a:solidFill>
                <a:latin typeface="Courier New"/>
              </a:rPr>
              <a:t>Override</a:t>
            </a:r>
            <a:endParaRPr lang="fr-FR" sz="1400" dirty="0">
              <a:solidFill>
                <a:srgbClr val="646464"/>
              </a:solidFill>
              <a:latin typeface="Courier New"/>
            </a:endParaRPr>
          </a:p>
          <a:p>
            <a:r>
              <a:rPr lang="fr-FR" sz="1400" b="1" dirty="0" smtClean="0">
                <a:solidFill>
                  <a:srgbClr val="7F0055"/>
                </a:solidFill>
                <a:latin typeface="Courier New"/>
              </a:rPr>
              <a:t>    public</a:t>
            </a:r>
            <a:r>
              <a:rPr lang="fr-F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urier New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urier New"/>
              </a:rPr>
              <a:t>run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fr-FR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fr-FR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"S3bis = "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fr-FR" sz="1400" i="1" dirty="0">
                <a:solidFill>
                  <a:srgbClr val="0000C0"/>
                </a:solidFill>
                <a:latin typeface="Courier New"/>
              </a:rPr>
              <a:t>s3bis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.getName</a:t>
            </a:r>
            <a:r>
              <a:rPr lang="fr-FR" sz="1400" i="1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en-US" sz="14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400" b="1" dirty="0" smtClean="0">
                <a:solidFill>
                  <a:srgbClr val="7F0055"/>
                </a:solidFill>
                <a:latin typeface="Courier New"/>
              </a:rPr>
              <a:t>	for</a:t>
            </a:r>
            <a:r>
              <a:rPr lang="fr-FR" sz="1400" b="1" dirty="0" smtClean="0">
                <a:solidFill>
                  <a:srgbClr val="000000"/>
                </a:solidFill>
                <a:latin typeface="Courier New"/>
              </a:rPr>
              <a:t> (S3_1 s3 : </a:t>
            </a:r>
            <a:r>
              <a:rPr lang="fr-FR" sz="1400" b="1" dirty="0" smtClean="0">
                <a:solidFill>
                  <a:srgbClr val="0000C0"/>
                </a:solidFill>
                <a:latin typeface="Courier New"/>
              </a:rPr>
              <a:t>s3_1set</a:t>
            </a:r>
            <a:r>
              <a:rPr lang="fr-FR" sz="1400" b="1" dirty="0" smtClean="0">
                <a:solidFill>
                  <a:srgbClr val="000000"/>
                </a:solidFill>
                <a:latin typeface="Courier New"/>
              </a:rPr>
              <a:t>) 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fr-FR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fr-FR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fr-FR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"s3_1set : "</a:t>
            </a:r>
            <a:r>
              <a:rPr lang="fr-FR" sz="1400" i="1" dirty="0" smtClean="0">
                <a:solidFill>
                  <a:srgbClr val="000000"/>
                </a:solidFill>
                <a:latin typeface="Courier New"/>
              </a:rPr>
              <a:t> + s3.getName());</a:t>
            </a:r>
          </a:p>
          <a:p>
            <a:r>
              <a:rPr lang="nn-NO" sz="1400" b="1" dirty="0" smtClean="0">
                <a:solidFill>
                  <a:srgbClr val="7F0055"/>
                </a:solidFill>
                <a:latin typeface="Courier New"/>
              </a:rPr>
              <a:t>	for</a:t>
            </a:r>
            <a:r>
              <a:rPr lang="nn-NO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dirty="0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nn-NO" sz="1400" b="1" dirty="0" smtClean="0">
                <a:solidFill>
                  <a:srgbClr val="0000C0"/>
                </a:solidFill>
                <a:latin typeface="Courier New"/>
              </a:rPr>
              <a:t>s3_2array</a:t>
            </a:r>
            <a:r>
              <a:rPr lang="nn-NO" sz="14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nn-NO" sz="1400" b="1" dirty="0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400" b="1" dirty="0" smtClean="0">
                <a:solidFill>
                  <a:srgbClr val="000000"/>
                </a:solidFill>
                <a:latin typeface="Courier New"/>
              </a:rPr>
              <a:t>; i++) 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fr-FR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fr-FR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fr-FR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"s3_2array : "</a:t>
            </a:r>
            <a:r>
              <a:rPr lang="fr-FR" sz="1400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fr-FR" sz="1400" i="1" dirty="0" smtClean="0">
                <a:solidFill>
                  <a:srgbClr val="0000C0"/>
                </a:solidFill>
                <a:latin typeface="Courier New"/>
              </a:rPr>
              <a:t>s3_2array</a:t>
            </a:r>
            <a:r>
              <a:rPr lang="fr-FR" sz="1400" i="1" dirty="0" smtClean="0">
                <a:solidFill>
                  <a:srgbClr val="000000"/>
                </a:solidFill>
                <a:latin typeface="Courier New"/>
              </a:rPr>
              <a:t>[i].</a:t>
            </a:r>
            <a:r>
              <a:rPr lang="fr-FR" sz="1400" i="1" dirty="0" err="1" smtClean="0">
                <a:solidFill>
                  <a:srgbClr val="000000"/>
                </a:solidFill>
                <a:latin typeface="Courier New"/>
              </a:rPr>
              <a:t>getName</a:t>
            </a:r>
            <a:r>
              <a:rPr lang="fr-FR" sz="1400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r>
              <a:rPr lang="fr-FR" sz="1400" dirty="0">
                <a:solidFill>
                  <a:srgbClr val="646464"/>
                </a:solidFill>
                <a:latin typeface="Courier New"/>
              </a:rPr>
              <a:t>@</a:t>
            </a:r>
            <a:r>
              <a:rPr lang="fr-FR" sz="1400" dirty="0" err="1">
                <a:solidFill>
                  <a:srgbClr val="646464"/>
                </a:solidFill>
                <a:latin typeface="Courier New"/>
              </a:rPr>
              <a:t>Override</a:t>
            </a:r>
            <a:endParaRPr lang="fr-FR" sz="1400" dirty="0">
              <a:solidFill>
                <a:srgbClr val="646464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urier New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urier New"/>
              </a:rPr>
              <a:t>apamInit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(Instance </a:t>
            </a:r>
            <a:r>
              <a:rPr lang="fr-FR" sz="1400" b="1" dirty="0" err="1">
                <a:solidFill>
                  <a:srgbClr val="000000"/>
                </a:solidFill>
                <a:latin typeface="Courier New"/>
              </a:rPr>
              <a:t>inst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Thread(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urier New"/>
              </a:rPr>
              <a:t>"test dependency"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).start();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9094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986155" y="2879934"/>
            <a:ext cx="7471144" cy="2491241"/>
            <a:chOff x="1308671" y="2792819"/>
            <a:chExt cx="7471144" cy="2491241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1308671" y="2792820"/>
              <a:ext cx="7471144" cy="2491240"/>
            </a:xfrm>
            <a:prstGeom prst="roundRect">
              <a:avLst/>
            </a:prstGeom>
            <a:gradFill>
              <a:gsLst>
                <a:gs pos="0">
                  <a:srgbClr val="000082"/>
                </a:gs>
                <a:gs pos="35000">
                  <a:srgbClr val="0047FF"/>
                </a:gs>
                <a:gs pos="86000">
                  <a:srgbClr val="0070C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r>
                <a:rPr lang="fr-FR" sz="2000" b="1" dirty="0" err="1" smtClean="0"/>
                <a:t>OSGi</a:t>
              </a:r>
              <a:endParaRPr lang="fr-FR" sz="2000" b="1" dirty="0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1696247" y="2792819"/>
              <a:ext cx="6731691" cy="2102213"/>
            </a:xfrm>
            <a:prstGeom prst="roundRect">
              <a:avLst>
                <a:gd name="adj" fmla="val 7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/>
            </a:p>
          </p:txBody>
        </p:sp>
      </p:grpSp>
      <p:grpSp>
        <p:nvGrpSpPr>
          <p:cNvPr id="112" name="Groupe 111"/>
          <p:cNvGrpSpPr/>
          <p:nvPr/>
        </p:nvGrpSpPr>
        <p:grpSpPr>
          <a:xfrm rot="5400000">
            <a:off x="3524718" y="4222106"/>
            <a:ext cx="741239" cy="417448"/>
            <a:chOff x="4191446" y="3085032"/>
            <a:chExt cx="1294954" cy="580334"/>
          </a:xfrm>
        </p:grpSpPr>
        <p:sp>
          <p:nvSpPr>
            <p:cNvPr id="115" name="Rectangle 114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6" name="Groupe 115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17" name="Ellipse 116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18" name="Connecteur en angle 117"/>
              <p:cNvCxnSpPr>
                <a:stCxn id="117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e 90"/>
          <p:cNvGrpSpPr/>
          <p:nvPr/>
        </p:nvGrpSpPr>
        <p:grpSpPr>
          <a:xfrm rot="5400000">
            <a:off x="2893066" y="4222105"/>
            <a:ext cx="741239" cy="417448"/>
            <a:chOff x="4191446" y="3085032"/>
            <a:chExt cx="1294954" cy="580334"/>
          </a:xfrm>
        </p:grpSpPr>
        <p:sp>
          <p:nvSpPr>
            <p:cNvPr id="104" name="Rectangle 103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5" name="Groupe 104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09" name="Ellipse 108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10" name="Connecteur en angle 109"/>
              <p:cNvCxnSpPr>
                <a:stCxn id="109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Approche globale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390698" y="993987"/>
            <a:ext cx="7491569" cy="1600358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Faciliter la programmation</a:t>
            </a:r>
          </a:p>
          <a:p>
            <a:r>
              <a:rPr lang="fr-FR" dirty="0" smtClean="0"/>
              <a:t>Séparation des diverses préoccupations.</a:t>
            </a:r>
          </a:p>
          <a:p>
            <a:pPr lvl="1"/>
            <a:r>
              <a:rPr lang="fr-FR" dirty="0" smtClean="0"/>
              <a:t>Dispositifs, services distants: hétérogénéité, distribution, découverte, …</a:t>
            </a:r>
          </a:p>
          <a:p>
            <a:pPr lvl="1"/>
            <a:r>
              <a:rPr lang="fr-FR" dirty="0" smtClean="0"/>
              <a:t>Application: services métiers + dynamisme, adaptation, ...</a:t>
            </a:r>
          </a:p>
          <a:p>
            <a:pPr lvl="1"/>
            <a:r>
              <a:rPr lang="fr-FR" dirty="0" smtClean="0"/>
              <a:t>Gestion de la collaboration / protection entre applications</a:t>
            </a:r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1977670" y="4250374"/>
            <a:ext cx="5561263" cy="597055"/>
          </a:xfrm>
          <a:prstGeom prst="roundRect">
            <a:avLst/>
          </a:prstGeom>
          <a:solidFill>
            <a:srgbClr val="FACAF3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Gestion des services distants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" name="Accolade ouvrante 9"/>
          <p:cNvSpPr/>
          <p:nvPr/>
        </p:nvSpPr>
        <p:spPr>
          <a:xfrm>
            <a:off x="2818852" y="2617637"/>
            <a:ext cx="361507" cy="1373421"/>
          </a:xfrm>
          <a:prstGeom prst="leftBrace">
            <a:avLst>
              <a:gd name="adj1" fmla="val 9114"/>
              <a:gd name="adj2" fmla="val 51032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Accolade ouvrante 76"/>
          <p:cNvSpPr/>
          <p:nvPr/>
        </p:nvSpPr>
        <p:spPr>
          <a:xfrm>
            <a:off x="1354770" y="5432912"/>
            <a:ext cx="361507" cy="804853"/>
          </a:xfrm>
          <a:prstGeom prst="leftBrace">
            <a:avLst>
              <a:gd name="adj1" fmla="val 9114"/>
              <a:gd name="adj2" fmla="val 51032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102893" y="5615488"/>
            <a:ext cx="128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Dispositifs</a:t>
            </a:r>
            <a:endParaRPr lang="fr-FR" dirty="0"/>
          </a:p>
        </p:txBody>
      </p:sp>
      <p:sp>
        <p:nvSpPr>
          <p:cNvPr id="79" name="Accolade ouvrante 78"/>
          <p:cNvSpPr/>
          <p:nvPr/>
        </p:nvSpPr>
        <p:spPr>
          <a:xfrm rot="10800000">
            <a:off x="7332920" y="5397727"/>
            <a:ext cx="361507" cy="804853"/>
          </a:xfrm>
          <a:prstGeom prst="leftBrace">
            <a:avLst>
              <a:gd name="adj1" fmla="val 9114"/>
              <a:gd name="adj2" fmla="val 51032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/>
          <p:cNvSpPr txBox="1"/>
          <p:nvPr/>
        </p:nvSpPr>
        <p:spPr>
          <a:xfrm>
            <a:off x="7694427" y="5466006"/>
            <a:ext cx="1283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Services</a:t>
            </a:r>
          </a:p>
          <a:p>
            <a:r>
              <a:rPr lang="fr-FR" dirty="0" smtClean="0"/>
              <a:t>Applicatifs</a:t>
            </a:r>
          </a:p>
          <a:p>
            <a:r>
              <a:rPr lang="fr-FR" dirty="0" smtClean="0"/>
              <a:t>Distants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1535523" y="2800637"/>
            <a:ext cx="1283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Services</a:t>
            </a:r>
          </a:p>
          <a:p>
            <a:r>
              <a:rPr lang="fr-FR" dirty="0" smtClean="0"/>
              <a:t>Applicatifs</a:t>
            </a:r>
          </a:p>
          <a:p>
            <a:r>
              <a:rPr lang="fr-FR" dirty="0" smtClean="0"/>
              <a:t>Locaux</a:t>
            </a:r>
            <a:endParaRPr lang="fr-FR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3336977" y="2537637"/>
            <a:ext cx="4244486" cy="1453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331" y="1929326"/>
            <a:ext cx="805204" cy="608311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1700194" y="5450193"/>
            <a:ext cx="2227521" cy="1194272"/>
            <a:chOff x="1700194" y="5450193"/>
            <a:chExt cx="2227521" cy="1194272"/>
          </a:xfrm>
        </p:grpSpPr>
        <p:pic>
          <p:nvPicPr>
            <p:cNvPr id="3076" name="Picture 4" descr="C:\DATA\Adele\papers\icons\icons\HP-Prin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446" y="5646148"/>
              <a:ext cx="998317" cy="998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C:\DATA\Adele\papers\icons\icons\loud-speaker-4-128x128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194" y="5787769"/>
              <a:ext cx="673063" cy="673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DATA\Adele\papers\icons\icons\webcamera-Vista-256x25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568" y="5450193"/>
              <a:ext cx="490176" cy="44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light,bulb,bulb on,idea,hint,tip,energ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866" y="5518729"/>
              <a:ext cx="562849" cy="56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/>
          <p:cNvGrpSpPr/>
          <p:nvPr/>
        </p:nvGrpSpPr>
        <p:grpSpPr>
          <a:xfrm>
            <a:off x="4771563" y="5397727"/>
            <a:ext cx="2561356" cy="1161526"/>
            <a:chOff x="4794954" y="5289901"/>
            <a:chExt cx="2561356" cy="1161526"/>
          </a:xfrm>
        </p:grpSpPr>
        <p:pic>
          <p:nvPicPr>
            <p:cNvPr id="3078" name="Picture 6" descr="C:\DATA\Adele\papers\icons\icons\Twitter-256x25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795" y="5426202"/>
              <a:ext cx="422515" cy="42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C:\DATA\Adele\papers\icons\icons\FaceBook-256x25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152" y="5877660"/>
              <a:ext cx="407837" cy="40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C:\DATA\Adele\papers\icons\icons\clapperboard-256x256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9374" y="5555280"/>
              <a:ext cx="744782" cy="744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9" descr="C:\DATA\Adele\papers\icons\icons\server-Vista-256x256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503" y="5289901"/>
              <a:ext cx="823547" cy="823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Picture 9" descr="C:\DATA\Adele\papers\icons\icons\server-Vista-256x256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287" y="5450193"/>
              <a:ext cx="823547" cy="823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9" descr="C:\DATA\Adele\papers\icons\icons\server-Vista-256x256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954" y="5627880"/>
              <a:ext cx="823547" cy="823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e 22"/>
          <p:cNvGrpSpPr/>
          <p:nvPr/>
        </p:nvGrpSpPr>
        <p:grpSpPr>
          <a:xfrm>
            <a:off x="3413675" y="2990318"/>
            <a:ext cx="1073573" cy="666744"/>
            <a:chOff x="3413675" y="2990318"/>
            <a:chExt cx="1073573" cy="666744"/>
          </a:xfrm>
        </p:grpSpPr>
        <p:grpSp>
          <p:nvGrpSpPr>
            <p:cNvPr id="83" name="Groupe 82"/>
            <p:cNvGrpSpPr/>
            <p:nvPr/>
          </p:nvGrpSpPr>
          <p:grpSpPr>
            <a:xfrm>
              <a:off x="3413675" y="2990318"/>
              <a:ext cx="1073573" cy="397961"/>
              <a:chOff x="4191446" y="3085032"/>
              <a:chExt cx="1720320" cy="58033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4623611" y="3085032"/>
                <a:ext cx="862789" cy="580334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12700" dist="127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5" name="Groupe 84"/>
              <p:cNvGrpSpPr/>
              <p:nvPr/>
            </p:nvGrpSpPr>
            <p:grpSpPr>
              <a:xfrm rot="16200000">
                <a:off x="4304252" y="3144823"/>
                <a:ext cx="211753" cy="437365"/>
                <a:chOff x="5367469" y="2750287"/>
                <a:chExt cx="211753" cy="437365"/>
              </a:xfrm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5367469" y="2750287"/>
                  <a:ext cx="211753" cy="1984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4894A3"/>
                    </a:solidFill>
                  </a:endParaRPr>
                </a:p>
              </p:txBody>
            </p:sp>
            <p:cxnSp>
              <p:nvCxnSpPr>
                <p:cNvPr id="95" name="Connecteur en angle 94"/>
                <p:cNvCxnSpPr>
                  <a:stCxn id="94" idx="4"/>
                </p:cNvCxnSpPr>
                <p:nvPr/>
              </p:nvCxnSpPr>
              <p:spPr>
                <a:xfrm rot="5400000">
                  <a:off x="5353783" y="3068089"/>
                  <a:ext cx="238890" cy="236"/>
                </a:xfrm>
                <a:prstGeom prst="bentConnector3">
                  <a:avLst/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e 85"/>
              <p:cNvGrpSpPr/>
              <p:nvPr/>
            </p:nvGrpSpPr>
            <p:grpSpPr>
              <a:xfrm rot="16200000">
                <a:off x="5586188" y="3050862"/>
                <a:ext cx="225792" cy="425365"/>
                <a:chOff x="5471292" y="2424224"/>
                <a:chExt cx="311684" cy="524539"/>
              </a:xfrm>
            </p:grpSpPr>
            <p:sp>
              <p:nvSpPr>
                <p:cNvPr id="92" name="Arc 91"/>
                <p:cNvSpPr/>
                <p:nvPr/>
              </p:nvSpPr>
              <p:spPr>
                <a:xfrm rot="16200000">
                  <a:off x="5477917" y="2643705"/>
                  <a:ext cx="298433" cy="311684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3" name="Connecteur en angle 92"/>
                <p:cNvCxnSpPr/>
                <p:nvPr/>
              </p:nvCxnSpPr>
              <p:spPr>
                <a:xfrm rot="5400000" flipH="1" flipV="1">
                  <a:off x="5531965" y="2530188"/>
                  <a:ext cx="211930" cy="2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e 6"/>
            <p:cNvGrpSpPr/>
            <p:nvPr/>
          </p:nvGrpSpPr>
          <p:grpSpPr>
            <a:xfrm rot="5400000">
              <a:off x="3824870" y="3446920"/>
              <a:ext cx="265449" cy="154836"/>
              <a:chOff x="4801621" y="3696684"/>
              <a:chExt cx="329794" cy="186356"/>
            </a:xfrm>
          </p:grpSpPr>
          <p:sp>
            <p:nvSpPr>
              <p:cNvPr id="81" name="Arc 80"/>
              <p:cNvSpPr/>
              <p:nvPr/>
            </p:nvSpPr>
            <p:spPr>
              <a:xfrm rot="10800000">
                <a:off x="4943781" y="3696684"/>
                <a:ext cx="187634" cy="186356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7" name="Connecteur en angle 86"/>
              <p:cNvCxnSpPr/>
              <p:nvPr/>
            </p:nvCxnSpPr>
            <p:spPr>
              <a:xfrm flipH="1" flipV="1">
                <a:off x="4801621" y="3783406"/>
                <a:ext cx="133248" cy="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85" name="Picture 13" descr="http://wiki.chameleon.ow2.org/xwiki/bin/download/Main/Rose/roselogoasciiShadow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441" y="4226177"/>
            <a:ext cx="1134470" cy="55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Connecteur droit avec flèche 87"/>
          <p:cNvCxnSpPr>
            <a:stCxn id="92" idx="1"/>
            <a:endCxn id="143" idx="0"/>
          </p:cNvCxnSpPr>
          <p:nvPr/>
        </p:nvCxnSpPr>
        <p:spPr>
          <a:xfrm flipV="1">
            <a:off x="4411735" y="2819474"/>
            <a:ext cx="552716" cy="293259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81" idx="1"/>
          </p:cNvCxnSpPr>
          <p:nvPr/>
        </p:nvCxnSpPr>
        <p:spPr>
          <a:xfrm rot="5400000">
            <a:off x="3246135" y="3599100"/>
            <a:ext cx="729011" cy="693910"/>
          </a:xfrm>
          <a:prstGeom prst="curvedConnector3">
            <a:avLst>
              <a:gd name="adj1" fmla="val 32498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 descr="C:\DATA\Adele\papers\icons\icons\GO-510-256x256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381" y="6140431"/>
            <a:ext cx="497809" cy="49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Connecteur en arc 110"/>
          <p:cNvCxnSpPr/>
          <p:nvPr/>
        </p:nvCxnSpPr>
        <p:spPr>
          <a:xfrm rot="5400000">
            <a:off x="2625854" y="4819763"/>
            <a:ext cx="664556" cy="62793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rc 118"/>
          <p:cNvCxnSpPr>
            <a:endCxn id="3086" idx="3"/>
          </p:cNvCxnSpPr>
          <p:nvPr/>
        </p:nvCxnSpPr>
        <p:spPr>
          <a:xfrm rot="16200000" flipH="1">
            <a:off x="3206457" y="5504602"/>
            <a:ext cx="1604315" cy="165151"/>
          </a:xfrm>
          <a:prstGeom prst="curvedConnector4">
            <a:avLst>
              <a:gd name="adj1" fmla="val 53732"/>
              <a:gd name="adj2" fmla="val 259879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e 150"/>
          <p:cNvGrpSpPr/>
          <p:nvPr/>
        </p:nvGrpSpPr>
        <p:grpSpPr>
          <a:xfrm>
            <a:off x="4475443" y="3325028"/>
            <a:ext cx="875864" cy="666745"/>
            <a:chOff x="4475443" y="3325028"/>
            <a:chExt cx="875864" cy="666745"/>
          </a:xfrm>
        </p:grpSpPr>
        <p:sp>
          <p:nvSpPr>
            <p:cNvPr id="126" name="Rectangle 125"/>
            <p:cNvSpPr/>
            <p:nvPr/>
          </p:nvSpPr>
          <p:spPr>
            <a:xfrm>
              <a:off x="4475443" y="3325028"/>
              <a:ext cx="581910" cy="397961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Ellipse 130"/>
            <p:cNvSpPr/>
            <p:nvPr/>
          </p:nvSpPr>
          <p:spPr>
            <a:xfrm rot="16200000">
              <a:off x="5211771" y="3449060"/>
              <a:ext cx="145209" cy="133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894A3"/>
                </a:solidFill>
              </a:endParaRPr>
            </a:p>
          </p:txBody>
        </p:sp>
        <p:cxnSp>
          <p:nvCxnSpPr>
            <p:cNvPr id="132" name="Connecteur en angle 131"/>
            <p:cNvCxnSpPr/>
            <p:nvPr/>
          </p:nvCxnSpPr>
          <p:spPr>
            <a:xfrm>
              <a:off x="5067787" y="3515990"/>
              <a:ext cx="161120" cy="162"/>
            </a:xfrm>
            <a:prstGeom prst="bentConnector3">
              <a:avLst/>
            </a:prstGeom>
            <a:ln w="25400">
              <a:solidFill>
                <a:srgbClr val="4894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e 122"/>
            <p:cNvGrpSpPr/>
            <p:nvPr/>
          </p:nvGrpSpPr>
          <p:grpSpPr>
            <a:xfrm rot="5400000">
              <a:off x="4639090" y="3775378"/>
              <a:ext cx="265449" cy="167341"/>
              <a:chOff x="4801621" y="3696684"/>
              <a:chExt cx="329794" cy="186356"/>
            </a:xfrm>
          </p:grpSpPr>
          <p:sp>
            <p:nvSpPr>
              <p:cNvPr id="124" name="Arc 123"/>
              <p:cNvSpPr/>
              <p:nvPr/>
            </p:nvSpPr>
            <p:spPr>
              <a:xfrm rot="10800000">
                <a:off x="4943781" y="3696684"/>
                <a:ext cx="187634" cy="186356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5" name="Connecteur en angle 124"/>
              <p:cNvCxnSpPr/>
              <p:nvPr/>
            </p:nvCxnSpPr>
            <p:spPr>
              <a:xfrm flipH="1" flipV="1">
                <a:off x="4801621" y="3783406"/>
                <a:ext cx="133248" cy="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e 132"/>
          <p:cNvGrpSpPr/>
          <p:nvPr/>
        </p:nvGrpSpPr>
        <p:grpSpPr>
          <a:xfrm>
            <a:off x="4964450" y="2664323"/>
            <a:ext cx="773713" cy="541711"/>
            <a:chOff x="3413676" y="2990318"/>
            <a:chExt cx="808122" cy="666744"/>
          </a:xfrm>
        </p:grpSpPr>
        <p:grpSp>
          <p:nvGrpSpPr>
            <p:cNvPr id="134" name="Groupe 133"/>
            <p:cNvGrpSpPr/>
            <p:nvPr/>
          </p:nvGrpSpPr>
          <p:grpSpPr>
            <a:xfrm>
              <a:off x="3413676" y="2990318"/>
              <a:ext cx="808122" cy="397961"/>
              <a:chOff x="4191446" y="3085032"/>
              <a:chExt cx="1294954" cy="58033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4623611" y="3085032"/>
                <a:ext cx="862789" cy="580334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12700" dist="127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39" name="Groupe 138"/>
              <p:cNvGrpSpPr/>
              <p:nvPr/>
            </p:nvGrpSpPr>
            <p:grpSpPr>
              <a:xfrm rot="16200000">
                <a:off x="4304252" y="3144823"/>
                <a:ext cx="211753" cy="437365"/>
                <a:chOff x="5367469" y="2750287"/>
                <a:chExt cx="211753" cy="437365"/>
              </a:xfrm>
            </p:grpSpPr>
            <p:sp>
              <p:nvSpPr>
                <p:cNvPr id="143" name="Ellipse 142"/>
                <p:cNvSpPr/>
                <p:nvPr/>
              </p:nvSpPr>
              <p:spPr>
                <a:xfrm>
                  <a:off x="5367469" y="2750287"/>
                  <a:ext cx="211753" cy="1984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4894A3"/>
                    </a:solidFill>
                  </a:endParaRPr>
                </a:p>
              </p:txBody>
            </p:sp>
            <p:cxnSp>
              <p:nvCxnSpPr>
                <p:cNvPr id="144" name="Connecteur en angle 143"/>
                <p:cNvCxnSpPr>
                  <a:stCxn id="143" idx="4"/>
                </p:cNvCxnSpPr>
                <p:nvPr/>
              </p:nvCxnSpPr>
              <p:spPr>
                <a:xfrm rot="5400000">
                  <a:off x="5353783" y="3068089"/>
                  <a:ext cx="238890" cy="236"/>
                </a:xfrm>
                <a:prstGeom prst="bentConnector3">
                  <a:avLst/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5" name="Groupe 134"/>
            <p:cNvGrpSpPr/>
            <p:nvPr/>
          </p:nvGrpSpPr>
          <p:grpSpPr>
            <a:xfrm rot="5400000">
              <a:off x="3824870" y="3446920"/>
              <a:ext cx="265449" cy="154836"/>
              <a:chOff x="4801621" y="3696684"/>
              <a:chExt cx="329794" cy="186356"/>
            </a:xfrm>
          </p:grpSpPr>
          <p:sp>
            <p:nvSpPr>
              <p:cNvPr id="136" name="Arc 135"/>
              <p:cNvSpPr/>
              <p:nvPr/>
            </p:nvSpPr>
            <p:spPr>
              <a:xfrm rot="10800000">
                <a:off x="4943781" y="3696684"/>
                <a:ext cx="187634" cy="186356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7" name="Connecteur en angle 136"/>
              <p:cNvCxnSpPr/>
              <p:nvPr/>
            </p:nvCxnSpPr>
            <p:spPr>
              <a:xfrm flipH="1" flipV="1">
                <a:off x="4801621" y="3783406"/>
                <a:ext cx="133248" cy="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6" name="Connecteur en arc 145"/>
          <p:cNvCxnSpPr>
            <a:stCxn id="131" idx="6"/>
            <a:endCxn id="136" idx="1"/>
          </p:cNvCxnSpPr>
          <p:nvPr/>
        </p:nvCxnSpPr>
        <p:spPr>
          <a:xfrm rot="5400000" flipH="1" flipV="1">
            <a:off x="5235441" y="3193618"/>
            <a:ext cx="298704" cy="2008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en arc 154"/>
          <p:cNvCxnSpPr>
            <a:endCxn id="124" idx="1"/>
          </p:cNvCxnSpPr>
          <p:nvPr/>
        </p:nvCxnSpPr>
        <p:spPr>
          <a:xfrm flipV="1">
            <a:off x="4008614" y="3916260"/>
            <a:ext cx="763201" cy="200754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en arc 164"/>
          <p:cNvCxnSpPr>
            <a:stCxn id="117" idx="5"/>
            <a:endCxn id="100" idx="1"/>
          </p:cNvCxnSpPr>
          <p:nvPr/>
        </p:nvCxnSpPr>
        <p:spPr>
          <a:xfrm rot="5400000" flipH="1" flipV="1">
            <a:off x="5268872" y="2621778"/>
            <a:ext cx="224132" cy="2846674"/>
          </a:xfrm>
          <a:prstGeom prst="curvedConnector3">
            <a:avLst>
              <a:gd name="adj1" fmla="val -1454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e 156"/>
          <p:cNvGrpSpPr/>
          <p:nvPr/>
        </p:nvGrpSpPr>
        <p:grpSpPr>
          <a:xfrm>
            <a:off x="6425096" y="3054946"/>
            <a:ext cx="577564" cy="944540"/>
            <a:chOff x="6288398" y="2788869"/>
            <a:chExt cx="833263" cy="1034134"/>
          </a:xfrm>
        </p:grpSpPr>
        <p:grpSp>
          <p:nvGrpSpPr>
            <p:cNvPr id="156" name="Groupe 155"/>
            <p:cNvGrpSpPr/>
            <p:nvPr/>
          </p:nvGrpSpPr>
          <p:grpSpPr>
            <a:xfrm>
              <a:off x="6549231" y="2788869"/>
              <a:ext cx="572430" cy="1034134"/>
              <a:chOff x="6549231" y="2788869"/>
              <a:chExt cx="572430" cy="1034134"/>
            </a:xfrm>
          </p:grpSpPr>
          <p:sp>
            <p:nvSpPr>
              <p:cNvPr id="97" name="Rectangle 96"/>
              <p:cNvSpPr/>
              <p:nvPr/>
            </p:nvSpPr>
            <p:spPr>
              <a:xfrm rot="5400000">
                <a:off x="6576122" y="3021765"/>
                <a:ext cx="518648" cy="572430"/>
              </a:xfrm>
              <a:prstGeom prst="rect">
                <a:avLst/>
              </a:prstGeom>
              <a:solidFill>
                <a:srgbClr val="FF9933"/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12700" dist="127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8" name="Groupe 97"/>
              <p:cNvGrpSpPr/>
              <p:nvPr/>
            </p:nvGrpSpPr>
            <p:grpSpPr>
              <a:xfrm>
                <a:off x="6742546" y="2788869"/>
                <a:ext cx="208869" cy="262913"/>
                <a:chOff x="5367469" y="2750287"/>
                <a:chExt cx="211753" cy="437365"/>
              </a:xfrm>
            </p:grpSpPr>
            <p:sp>
              <p:nvSpPr>
                <p:cNvPr id="102" name="Ellipse 101"/>
                <p:cNvSpPr/>
                <p:nvPr/>
              </p:nvSpPr>
              <p:spPr>
                <a:xfrm>
                  <a:off x="5367469" y="2750287"/>
                  <a:ext cx="211753" cy="1984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4894A3"/>
                    </a:solidFill>
                  </a:endParaRPr>
                </a:p>
              </p:txBody>
            </p:sp>
            <p:cxnSp>
              <p:nvCxnSpPr>
                <p:cNvPr id="103" name="Connecteur en angle 102"/>
                <p:cNvCxnSpPr>
                  <a:stCxn id="102" idx="4"/>
                </p:cNvCxnSpPr>
                <p:nvPr/>
              </p:nvCxnSpPr>
              <p:spPr>
                <a:xfrm rot="5400000">
                  <a:off x="5353783" y="3068089"/>
                  <a:ext cx="238890" cy="236"/>
                </a:xfrm>
                <a:prstGeom prst="bentConnector3">
                  <a:avLst/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e 98"/>
              <p:cNvGrpSpPr/>
              <p:nvPr/>
            </p:nvGrpSpPr>
            <p:grpSpPr>
              <a:xfrm>
                <a:off x="6724088" y="3567304"/>
                <a:ext cx="222717" cy="255699"/>
                <a:chOff x="5317167" y="2424224"/>
                <a:chExt cx="311684" cy="524538"/>
              </a:xfrm>
            </p:grpSpPr>
            <p:sp>
              <p:nvSpPr>
                <p:cNvPr id="100" name="Arc 99"/>
                <p:cNvSpPr/>
                <p:nvPr/>
              </p:nvSpPr>
              <p:spPr>
                <a:xfrm rot="16200000">
                  <a:off x="5323793" y="2643704"/>
                  <a:ext cx="298432" cy="311684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1" name="Connecteur en angle 100"/>
                <p:cNvCxnSpPr/>
                <p:nvPr/>
              </p:nvCxnSpPr>
              <p:spPr>
                <a:xfrm rot="5400000" flipH="1" flipV="1">
                  <a:off x="5377840" y="2530189"/>
                  <a:ext cx="211931" cy="2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e 167"/>
            <p:cNvGrpSpPr/>
            <p:nvPr/>
          </p:nvGrpSpPr>
          <p:grpSpPr>
            <a:xfrm rot="5400000">
              <a:off x="6304889" y="3167931"/>
              <a:ext cx="222717" cy="255699"/>
              <a:chOff x="5317167" y="2424224"/>
              <a:chExt cx="311684" cy="524538"/>
            </a:xfrm>
          </p:grpSpPr>
          <p:sp>
            <p:nvSpPr>
              <p:cNvPr id="169" name="Arc 168"/>
              <p:cNvSpPr/>
              <p:nvPr/>
            </p:nvSpPr>
            <p:spPr>
              <a:xfrm rot="16200000">
                <a:off x="5323793" y="2643704"/>
                <a:ext cx="298432" cy="311684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0" name="Connecteur en angle 169"/>
              <p:cNvCxnSpPr/>
              <p:nvPr/>
            </p:nvCxnSpPr>
            <p:spPr>
              <a:xfrm rot="5400000" flipH="1" flipV="1">
                <a:off x="5377840" y="2530189"/>
                <a:ext cx="211931" cy="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5" name="Connecteur en arc 174"/>
          <p:cNvCxnSpPr>
            <a:stCxn id="131" idx="4"/>
            <a:endCxn id="169" idx="1"/>
          </p:cNvCxnSpPr>
          <p:nvPr/>
        </p:nvCxnSpPr>
        <p:spPr>
          <a:xfrm>
            <a:off x="5351307" y="3515991"/>
            <a:ext cx="1124207" cy="194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0" grpId="0" animBg="1"/>
      <p:bldP spid="77" grpId="0" animBg="1"/>
      <p:bldP spid="78" grpId="0"/>
      <p:bldP spid="79" grpId="0" animBg="1"/>
      <p:bldP spid="80" grpId="0"/>
      <p:bldP spid="82" grpId="0"/>
      <p:bldP spid="1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205364"/>
            <a:ext cx="9144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specification</a:t>
            </a:r>
            <a:r>
              <a:rPr lang="fr-FR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urier New"/>
              </a:rPr>
              <a:t>SDep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fr-FR" sz="1200" i="1" dirty="0">
                <a:solidFill>
                  <a:srgbClr val="7F007F"/>
                </a:solidFill>
                <a:latin typeface="Courier New"/>
              </a:rPr>
              <a:t>interfaces</a:t>
            </a:r>
            <a:r>
              <a:rPr lang="fr-FR" sz="12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"apam.demo.S2" </a:t>
            </a:r>
            <a:r>
              <a:rPr lang="fr-FR" sz="1200" i="1" dirty="0">
                <a:solidFill>
                  <a:srgbClr val="7F007F"/>
                </a:solidFill>
                <a:latin typeface="Courier New"/>
              </a:rPr>
              <a:t>messages</a:t>
            </a:r>
            <a:r>
              <a:rPr lang="fr-FR" sz="12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"{apam.demo.M1}" </a:t>
            </a:r>
            <a:r>
              <a:rPr lang="fr-FR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endParaRPr lang="fr-FR" sz="1200" dirty="0">
              <a:latin typeface="Courier New"/>
            </a:endParaRPr>
          </a:p>
          <a:p>
            <a:r>
              <a:rPr lang="fr-FR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specification</a:t>
            </a:r>
            <a:r>
              <a:rPr lang="fr-FR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"S3" </a:t>
            </a:r>
            <a:r>
              <a:rPr lang="fr-FR" sz="1200" i="1" dirty="0">
                <a:solidFill>
                  <a:srgbClr val="7F007F"/>
                </a:solidFill>
                <a:latin typeface="Courier New"/>
              </a:rPr>
              <a:t>interfaces</a:t>
            </a:r>
            <a:r>
              <a:rPr lang="fr-FR" sz="12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"{apam.demo.S3_1,apam.demo.S3_2}" </a:t>
            </a:r>
            <a:r>
              <a:rPr lang="fr-FR" sz="1200" i="1" dirty="0">
                <a:solidFill>
                  <a:srgbClr val="7F007F"/>
                </a:solidFill>
                <a:latin typeface="Courier New"/>
              </a:rPr>
              <a:t>messages</a:t>
            </a:r>
            <a:r>
              <a:rPr lang="fr-FR" sz="12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"{apam.demo.M2}"</a:t>
            </a:r>
            <a:r>
              <a:rPr lang="fr-FR" sz="12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definition </a:t>
            </a:r>
            <a:r>
              <a:rPr lang="en-US" sz="12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"location" </a:t>
            </a:r>
            <a:r>
              <a:rPr lang="en-US" sz="1200" i="1" dirty="0">
                <a:solidFill>
                  <a:srgbClr val="7F007F"/>
                </a:solidFill>
                <a:latin typeface="Courier New"/>
              </a:rPr>
              <a:t>type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"{living, kitchen, bedroom}"    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definition </a:t>
            </a:r>
            <a:r>
              <a:rPr lang="en-US" sz="12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"OS" </a:t>
            </a:r>
            <a:r>
              <a:rPr lang="en-US" sz="1200" i="1" dirty="0">
                <a:solidFill>
                  <a:srgbClr val="7F007F"/>
                </a:solidFill>
                <a:latin typeface="Courier New"/>
              </a:rPr>
              <a:t>type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"{Linux, Windows, Android, IOS}" 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>
                <a:solidFill>
                  <a:srgbClr val="008080"/>
                </a:solidFill>
                <a:latin typeface="Courier New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definition </a:t>
            </a:r>
            <a:r>
              <a:rPr lang="en-US" sz="12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MyBool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    </a:t>
            </a:r>
            <a:r>
              <a:rPr lang="en-US" sz="1200" i="1" dirty="0">
                <a:solidFill>
                  <a:srgbClr val="7F007F"/>
                </a:solidFill>
                <a:latin typeface="Courier New"/>
              </a:rPr>
              <a:t>type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boolean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  <a:endParaRPr lang="fr-FR" sz="1200" dirty="0">
              <a:latin typeface="Courier New"/>
            </a:endParaRPr>
          </a:p>
          <a:p>
            <a:r>
              <a:rPr lang="fr-FR" sz="1200" dirty="0">
                <a:solidFill>
                  <a:srgbClr val="008080"/>
                </a:solidFill>
                <a:latin typeface="Courier New"/>
              </a:rPr>
              <a:t>    &lt;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dependency</a:t>
            </a:r>
            <a:r>
              <a:rPr lang="fr-FR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urier New"/>
              </a:rPr>
              <a:t>specification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"S4" </a:t>
            </a:r>
            <a:r>
              <a:rPr lang="fr-FR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fr-FR" sz="12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specification</a:t>
            </a:r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fr-FR" sz="1200" dirty="0">
              <a:solidFill>
                <a:srgbClr val="00808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implementation</a:t>
            </a:r>
            <a:r>
              <a:rPr lang="fr-FR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200" dirty="0" err="1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200" i="1" dirty="0" err="1" smtClean="0">
                <a:solidFill>
                  <a:srgbClr val="2A00FF"/>
                </a:solidFill>
                <a:latin typeface="Courier New"/>
              </a:rPr>
              <a:t>Dependency</a:t>
            </a:r>
            <a:r>
              <a:rPr lang="fr-FR" sz="1200" i="1" dirty="0" smtClean="0">
                <a:solidFill>
                  <a:srgbClr val="2A00FF"/>
                </a:solidFill>
                <a:latin typeface="Courier New"/>
              </a:rPr>
              <a:t>"  </a:t>
            </a:r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classname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apam.demo.Dependency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 </a:t>
            </a:r>
            <a:endParaRPr lang="en-US" sz="1200" i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1200" i="1" dirty="0">
                <a:solidFill>
                  <a:srgbClr val="2A00FF"/>
                </a:solidFill>
                <a:latin typeface="Courier New"/>
              </a:rPr>
              <a:t>	</a:t>
            </a:r>
            <a:r>
              <a:rPr lang="en-US" sz="1200" i="1" dirty="0" smtClean="0">
                <a:solidFill>
                  <a:srgbClr val="7F007F"/>
                </a:solidFill>
                <a:latin typeface="Courier New"/>
              </a:rPr>
              <a:t>specification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"S2" </a:t>
            </a:r>
            <a:r>
              <a:rPr lang="en-US" sz="1200" i="1" dirty="0">
                <a:solidFill>
                  <a:srgbClr val="7F007F"/>
                </a:solidFill>
                <a:latin typeface="Courier New"/>
              </a:rPr>
              <a:t>message-fields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"p1" 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fr-FR" sz="1200" dirty="0">
              <a:latin typeface="Courier New"/>
            </a:endParaRP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dependency </a:t>
            </a:r>
            <a:r>
              <a:rPr lang="en-US" sz="1200" dirty="0">
                <a:solidFill>
                  <a:srgbClr val="7F007F"/>
                </a:solidFill>
                <a:latin typeface="Courier New"/>
              </a:rPr>
              <a:t>field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"s3" 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i="1" dirty="0">
                <a:solidFill>
                  <a:srgbClr val="3F5FBF"/>
                </a:solidFill>
                <a:latin typeface="Courier New"/>
              </a:rPr>
              <a:t>&lt;!--  interface="apam.demo.S3_1" multiple="false" --&gt;</a:t>
            </a:r>
          </a:p>
          <a:p>
            <a:endParaRPr lang="fr-FR" sz="1200" dirty="0">
              <a:latin typeface="Courier New"/>
            </a:endParaRPr>
          </a:p>
          <a:p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    &lt;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dependency</a:t>
            </a:r>
            <a:r>
              <a:rPr lang="fr-FR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urier New"/>
              </a:rPr>
              <a:t>field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"s3bis" </a:t>
            </a:r>
            <a:r>
              <a:rPr lang="fr-FR" sz="1200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 smtClean="0">
                <a:solidFill>
                  <a:srgbClr val="2A00FF"/>
                </a:solidFill>
                <a:latin typeface="Courier New"/>
              </a:rPr>
              <a:t>"s3bisDep" </a:t>
            </a:r>
            <a:r>
              <a:rPr lang="fr-FR" sz="1200" i="1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fr-FR" sz="1200" i="1" dirty="0">
              <a:solidFill>
                <a:srgbClr val="008080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constraints</a:t>
            </a:r>
            <a:r>
              <a:rPr lang="fr-FR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	    &lt;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implementation</a:t>
            </a:r>
            <a:r>
              <a:rPr lang="fr-FR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urier New"/>
              </a:rPr>
              <a:t>filter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"(OS*&amp;</a:t>
            </a:r>
            <a:r>
              <a:rPr lang="fr-FR" sz="1200" i="1" dirty="0" err="1">
                <a:solidFill>
                  <a:srgbClr val="2A00FF"/>
                </a:solidFill>
                <a:latin typeface="Courier New"/>
              </a:rPr>
              <a:t>gt;Android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)" </a:t>
            </a:r>
            <a:r>
              <a:rPr lang="fr-FR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	    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instance       </a:t>
            </a:r>
            <a:r>
              <a:rPr lang="en-US" sz="1200" dirty="0">
                <a:solidFill>
                  <a:srgbClr val="7F007F"/>
                </a:solidFill>
                <a:latin typeface="Courier New"/>
              </a:rPr>
              <a:t>filter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"(&amp;amp;(location=living)(</a:t>
            </a:r>
            <a:r>
              <a:rPr lang="en-US" sz="1200" i="1" dirty="0" err="1">
                <a:solidFill>
                  <a:srgbClr val="2A00FF"/>
                </a:solidFill>
                <a:latin typeface="Courier New"/>
              </a:rPr>
              <a:t>MyBool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=true))" 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	&lt;/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constraints</a:t>
            </a:r>
            <a:r>
              <a:rPr lang="fr-FR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preferences</a:t>
            </a:r>
            <a:r>
              <a:rPr lang="fr-FR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	    &lt;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implementation</a:t>
            </a:r>
            <a:r>
              <a:rPr lang="fr-FR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urier New"/>
              </a:rPr>
              <a:t>filter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"(OS*&amp;</a:t>
            </a:r>
            <a:r>
              <a:rPr lang="fr-FR" sz="1200" i="1" dirty="0" err="1">
                <a:solidFill>
                  <a:srgbClr val="2A00FF"/>
                </a:solidFill>
                <a:latin typeface="Courier New"/>
              </a:rPr>
              <a:t>gt;Linux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, IOS, Windows)" </a:t>
            </a:r>
            <a:r>
              <a:rPr lang="fr-FR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	    &lt;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implementation</a:t>
            </a:r>
            <a:r>
              <a:rPr lang="fr-FR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urier New"/>
              </a:rPr>
              <a:t>filter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"(OS*&amp;</a:t>
            </a:r>
            <a:r>
              <a:rPr lang="fr-FR" sz="1200" i="1" dirty="0" err="1">
                <a:solidFill>
                  <a:srgbClr val="2A00FF"/>
                </a:solidFill>
                <a:latin typeface="Courier New"/>
              </a:rPr>
              <a:t>gt;Linux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, IOS)" </a:t>
            </a:r>
            <a:r>
              <a:rPr lang="fr-FR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	    &lt;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implementation</a:t>
            </a:r>
            <a:r>
              <a:rPr lang="fr-FR" sz="12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urier New"/>
              </a:rPr>
              <a:t>filter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"(OS*&amp;</a:t>
            </a:r>
            <a:r>
              <a:rPr lang="fr-FR" sz="1200" i="1" dirty="0" err="1">
                <a:solidFill>
                  <a:srgbClr val="2A00FF"/>
                </a:solidFill>
                <a:latin typeface="Courier New"/>
              </a:rPr>
              <a:t>gt;IOS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)" </a:t>
            </a:r>
            <a:r>
              <a:rPr lang="fr-FR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	&lt;/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preferences</a:t>
            </a:r>
            <a:r>
              <a:rPr lang="fr-FR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    &lt;/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dependency</a:t>
            </a:r>
            <a:r>
              <a:rPr lang="fr-FR" sz="12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fr-FR" sz="1200" dirty="0">
              <a:latin typeface="Courier New"/>
            </a:endParaRP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urier New"/>
              </a:rPr>
              <a:t>dependency </a:t>
            </a:r>
            <a:r>
              <a:rPr lang="en-US" sz="1200" dirty="0">
                <a:solidFill>
                  <a:srgbClr val="7F007F"/>
                </a:solidFill>
                <a:latin typeface="Courier New"/>
              </a:rPr>
              <a:t>specification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"S3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200" i="1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urier New"/>
              </a:rPr>
              <a:t>"S3Dep"</a:t>
            </a:r>
            <a:r>
              <a:rPr lang="en-US" sz="1200" i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200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i="1" dirty="0">
                <a:solidFill>
                  <a:srgbClr val="3F5FBF"/>
                </a:solidFill>
                <a:latin typeface="Courier New"/>
              </a:rPr>
              <a:t>&lt;!--  multiple = true --&gt;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fr-FR" sz="1200" dirty="0">
                <a:solidFill>
                  <a:srgbClr val="3F7F7F"/>
                </a:solidFill>
                <a:latin typeface="Courier New"/>
              </a:rPr>
              <a:t>interface </a:t>
            </a:r>
            <a:r>
              <a:rPr lang="fr-FR" sz="1200" dirty="0" err="1">
                <a:solidFill>
                  <a:srgbClr val="7F007F"/>
                </a:solidFill>
                <a:latin typeface="Courier New"/>
              </a:rPr>
              <a:t>field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"s3_1set" </a:t>
            </a:r>
            <a:r>
              <a:rPr lang="fr-FR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fr-FR" sz="1200" dirty="0">
                <a:solidFill>
                  <a:srgbClr val="3F7F7F"/>
                </a:solidFill>
                <a:latin typeface="Courier New"/>
              </a:rPr>
              <a:t>interface </a:t>
            </a:r>
            <a:r>
              <a:rPr lang="fr-FR" sz="1200" dirty="0" err="1">
                <a:solidFill>
                  <a:srgbClr val="7F007F"/>
                </a:solidFill>
                <a:latin typeface="Courier New"/>
              </a:rPr>
              <a:t>field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urier New"/>
              </a:rPr>
              <a:t>"s3_2array" </a:t>
            </a:r>
            <a:r>
              <a:rPr lang="fr-FR" sz="12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fr-FR" sz="12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   &lt;/</a:t>
            </a:r>
            <a:r>
              <a:rPr lang="fr-FR" sz="1200" dirty="0" err="1">
                <a:solidFill>
                  <a:srgbClr val="3F7F7F"/>
                </a:solidFill>
                <a:latin typeface="Courier New"/>
              </a:rPr>
              <a:t>dependency</a:t>
            </a:r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fr-FR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fr-FR" sz="1200" dirty="0" err="1" smtClean="0">
                <a:solidFill>
                  <a:srgbClr val="3F7F7F"/>
                </a:solidFill>
                <a:latin typeface="Courier New"/>
              </a:rPr>
              <a:t>implementation</a:t>
            </a:r>
            <a:r>
              <a:rPr lang="fr-FR" sz="1200" dirty="0" smtClean="0">
                <a:solidFill>
                  <a:srgbClr val="3F7F7F"/>
                </a:solidFill>
                <a:latin typeface="Courier New"/>
              </a:rPr>
              <a:t>&gt;</a:t>
            </a:r>
            <a:endParaRPr lang="fr-FR" sz="1200" dirty="0">
              <a:solidFill>
                <a:srgbClr val="00808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259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des Dépendance: 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ü"/>
            </a:pPr>
            <a:r>
              <a:rPr lang="fr-FR" dirty="0" smtClean="0"/>
              <a:t>Invoqué lors de l’accès à une variable</a:t>
            </a:r>
          </a:p>
          <a:p>
            <a:pPr lvl="2">
              <a:buFont typeface="Wingdings" pitchFamily="2" charset="2"/>
              <a:buChar char="§"/>
            </a:pPr>
            <a:r>
              <a:rPr lang="fr-FR" i="1" dirty="0">
                <a:solidFill>
                  <a:srgbClr val="0000C0"/>
                </a:solidFill>
                <a:latin typeface="Courier New"/>
              </a:rPr>
              <a:t>s3bis</a:t>
            </a:r>
            <a:r>
              <a:rPr lang="fr-FR" i="1" dirty="0">
                <a:solidFill>
                  <a:srgbClr val="000000"/>
                </a:solidFill>
                <a:latin typeface="Courier New"/>
              </a:rPr>
              <a:t>.getName</a:t>
            </a:r>
            <a:r>
              <a:rPr lang="fr-FR" i="1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>
                <a:ea typeface="+mn-ea"/>
              </a:rPr>
              <a:t>Le </a:t>
            </a:r>
            <a:r>
              <a:rPr lang="fr-FR" dirty="0">
                <a:ea typeface="+mn-ea"/>
              </a:rPr>
              <a:t>code injecté détecte que </a:t>
            </a:r>
            <a:r>
              <a:rPr lang="fr-FR" dirty="0" smtClean="0">
                <a:ea typeface="+mn-ea"/>
              </a:rPr>
              <a:t>la </a:t>
            </a:r>
            <a:r>
              <a:rPr lang="fr-FR" dirty="0">
                <a:ea typeface="+mn-ea"/>
              </a:rPr>
              <a:t>variable n’est pas </a:t>
            </a:r>
            <a:r>
              <a:rPr lang="fr-FR" dirty="0" smtClean="0">
                <a:ea typeface="+mn-ea"/>
              </a:rPr>
              <a:t>initialisé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>
                <a:ea typeface="+mn-ea"/>
              </a:rPr>
              <a:t>Apam est appelé avec: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 smtClean="0">
                <a:ea typeface="+mn-ea"/>
              </a:rPr>
              <a:t>Le client instance : </a:t>
            </a:r>
            <a:r>
              <a:rPr lang="fr-FR" i="1" dirty="0" smtClean="0">
                <a:solidFill>
                  <a:srgbClr val="2A00FF"/>
                </a:solidFill>
                <a:latin typeface="Courier New"/>
              </a:rPr>
              <a:t>Dependency-0</a:t>
            </a:r>
            <a:endParaRPr lang="fr-FR" dirty="0" smtClean="0">
              <a:ea typeface="+mn-ea"/>
            </a:endParaRPr>
          </a:p>
          <a:p>
            <a:pPr lvl="2">
              <a:buFont typeface="Wingdings" pitchFamily="2" charset="2"/>
              <a:buChar char="§"/>
            </a:pPr>
            <a:r>
              <a:rPr lang="fr-FR" dirty="0" smtClean="0">
                <a:ea typeface="+mn-ea"/>
              </a:rPr>
              <a:t> la dépendance à résoudre  : </a:t>
            </a:r>
            <a:r>
              <a:rPr lang="fr-FR" i="1" dirty="0">
                <a:solidFill>
                  <a:srgbClr val="2A00FF"/>
                </a:solidFill>
                <a:latin typeface="Courier New"/>
              </a:rPr>
              <a:t>s3bisDep </a:t>
            </a:r>
            <a:endParaRPr lang="fr-FR" i="1" dirty="0" smtClean="0">
              <a:solidFill>
                <a:srgbClr val="2A00FF"/>
              </a:solidFill>
              <a:latin typeface="Courier New"/>
            </a:endParaRPr>
          </a:p>
          <a:p>
            <a:pPr lvl="1">
              <a:buFont typeface="Wingdings" pitchFamily="2" charset="2"/>
              <a:buChar char="ü"/>
            </a:pPr>
            <a:r>
              <a:rPr lang="fr-FR" dirty="0" err="1" smtClean="0">
                <a:ea typeface="+mn-ea"/>
              </a:rPr>
              <a:t>Apam</a:t>
            </a:r>
            <a:r>
              <a:rPr lang="fr-FR" dirty="0" smtClean="0">
                <a:ea typeface="+mn-ea"/>
              </a:rPr>
              <a:t> délègue la résolution à un ensemble de managers 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 smtClean="0">
                <a:ea typeface="+mn-ea"/>
              </a:rPr>
              <a:t>Dans l’ordre … avec les contraintes …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 smtClean="0">
                <a:ea typeface="+mn-ea"/>
              </a:rPr>
              <a:t>C’est le premier qui trouve une solution (une instance fournisseur)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>
                <a:ea typeface="+mn-ea"/>
              </a:rPr>
              <a:t>Les managers: 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 smtClean="0">
                <a:ea typeface="+mn-ea"/>
              </a:rPr>
              <a:t>Prédéfinis: </a:t>
            </a:r>
            <a:r>
              <a:rPr lang="fr-FR" dirty="0" err="1" smtClean="0">
                <a:ea typeface="+mn-ea"/>
              </a:rPr>
              <a:t>ApamMan</a:t>
            </a:r>
            <a:r>
              <a:rPr lang="fr-FR" dirty="0" smtClean="0">
                <a:ea typeface="+mn-ea"/>
              </a:rPr>
              <a:t>, </a:t>
            </a:r>
            <a:r>
              <a:rPr lang="fr-FR" dirty="0" err="1" smtClean="0">
                <a:ea typeface="+mn-ea"/>
              </a:rPr>
              <a:t>ObrMan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  <a:ea typeface="+mn-ea"/>
              </a:rPr>
              <a:t>,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  <a:ea typeface="+mn-ea"/>
              </a:rPr>
              <a:t>DynaMan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  <a:ea typeface="+mn-ea"/>
              </a:rPr>
              <a:t>,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  <a:ea typeface="+mn-ea"/>
              </a:rPr>
              <a:t>DistriMan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  <a:ea typeface="+mn-ea"/>
              </a:rPr>
              <a:t>, …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 smtClean="0">
                <a:ea typeface="+mn-ea"/>
              </a:rPr>
              <a:t>domaines spécifiques  … </a:t>
            </a:r>
          </a:p>
          <a:p>
            <a:pPr lvl="1"/>
            <a:endParaRPr lang="fr-FR" dirty="0">
              <a:ea typeface="+mn-ea"/>
            </a:endParaRPr>
          </a:p>
          <a:p>
            <a:pPr lvl="1"/>
            <a:endParaRPr lang="fr-FR" dirty="0">
              <a:ea typeface="+mn-ea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450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1143001" y="152400"/>
            <a:ext cx="7874031" cy="998538"/>
          </a:xfrm>
        </p:spPr>
        <p:txBody>
          <a:bodyPr/>
          <a:lstStyle/>
          <a:p>
            <a:r>
              <a:rPr lang="en-US" dirty="0" smtClean="0"/>
              <a:t>Extensibility: Domain Specific platform</a:t>
            </a:r>
            <a:endParaRPr lang="en-US" dirty="0"/>
          </a:p>
        </p:txBody>
      </p:sp>
      <p:grpSp>
        <p:nvGrpSpPr>
          <p:cNvPr id="67" name="Groupe 66"/>
          <p:cNvGrpSpPr/>
          <p:nvPr/>
        </p:nvGrpSpPr>
        <p:grpSpPr>
          <a:xfrm>
            <a:off x="2349485" y="5429264"/>
            <a:ext cx="5588039" cy="928694"/>
            <a:chOff x="2643170" y="5429264"/>
            <a:chExt cx="6286544" cy="928694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2643170" y="5429264"/>
              <a:ext cx="3643338" cy="71438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OSGI (Felix)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auto">
            <a:xfrm>
              <a:off x="7756304" y="5600017"/>
              <a:ext cx="200737" cy="385885"/>
            </a:xfrm>
            <a:prstGeom prst="roundRect">
              <a:avLst>
                <a:gd name="adj" fmla="val 16667"/>
              </a:avLst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fr-FR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7500954" y="6226988"/>
              <a:ext cx="1427285" cy="130970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fr-FR" sz="1200" dirty="0"/>
                <a:t>Plateforme</a:t>
              </a:r>
            </a:p>
          </p:txBody>
        </p:sp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>
              <a:off x="8063293" y="5600017"/>
              <a:ext cx="200737" cy="385885"/>
            </a:xfrm>
            <a:prstGeom prst="roundRect">
              <a:avLst>
                <a:gd name="adj" fmla="val 16667"/>
              </a:avLst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fr-FR"/>
            </a:p>
          </p:txBody>
        </p:sp>
        <p:sp>
          <p:nvSpPr>
            <p:cNvPr id="29" name="AutoShape 4"/>
            <p:cNvSpPr>
              <a:spLocks noChangeArrowheads="1"/>
            </p:cNvSpPr>
            <p:nvPr/>
          </p:nvSpPr>
          <p:spPr bwMode="auto">
            <a:xfrm>
              <a:off x="8395397" y="5600017"/>
              <a:ext cx="200737" cy="385885"/>
            </a:xfrm>
            <a:prstGeom prst="roundRect">
              <a:avLst>
                <a:gd name="adj" fmla="val 16667"/>
              </a:avLst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fr-FR"/>
            </a:p>
          </p:txBody>
        </p:sp>
        <p:sp>
          <p:nvSpPr>
            <p:cNvPr id="30" name="AutoShape 4"/>
            <p:cNvSpPr>
              <a:spLocks noChangeArrowheads="1"/>
            </p:cNvSpPr>
            <p:nvPr/>
          </p:nvSpPr>
          <p:spPr bwMode="auto">
            <a:xfrm>
              <a:off x="8728977" y="5600017"/>
              <a:ext cx="200737" cy="385885"/>
            </a:xfrm>
            <a:prstGeom prst="roundRect">
              <a:avLst>
                <a:gd name="adj" fmla="val 16667"/>
              </a:avLst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2349485" y="4586828"/>
            <a:ext cx="5905541" cy="714380"/>
            <a:chOff x="2643170" y="4214818"/>
            <a:chExt cx="6643734" cy="714380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2643170" y="4214818"/>
              <a:ext cx="3643338" cy="7143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iPOJO (Apache)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7215202" y="4528265"/>
              <a:ext cx="2071702" cy="329495"/>
              <a:chOff x="4429120" y="4214818"/>
              <a:chExt cx="3143252" cy="499921"/>
            </a:xfrm>
          </p:grpSpPr>
          <p:cxnSp>
            <p:nvCxnSpPr>
              <p:cNvPr id="14" name="Connecteur droit 42"/>
              <p:cNvCxnSpPr>
                <a:cxnSpLocks noChangeShapeType="1"/>
              </p:cNvCxnSpPr>
              <p:nvPr/>
            </p:nvCxnSpPr>
            <p:spPr bwMode="auto">
              <a:xfrm>
                <a:off x="5591157" y="4472014"/>
                <a:ext cx="265966" cy="1"/>
              </a:xfrm>
              <a:prstGeom prst="line">
                <a:avLst/>
              </a:prstGeom>
              <a:noFill/>
              <a:ln w="34925">
                <a:solidFill>
                  <a:srgbClr val="FFB4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42000"/>
                  </a:srgbClr>
                </a:outerShdw>
              </a:effectLst>
            </p:spPr>
          </p:cxnSp>
          <p:sp>
            <p:nvSpPr>
              <p:cNvPr id="15" name="Arc plein 43"/>
              <p:cNvSpPr/>
              <p:nvPr/>
            </p:nvSpPr>
            <p:spPr bwMode="auto">
              <a:xfrm rot="16200000">
                <a:off x="5841585" y="4338574"/>
                <a:ext cx="190657" cy="265966"/>
              </a:xfrm>
              <a:prstGeom prst="blockArc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 lang="fr-FR" sz="2000">
                  <a:solidFill>
                    <a:schemeClr val="tx1"/>
                  </a:solidFill>
                  <a:ea typeface="ＭＳ Ｐゴシック" pitchFamily="-65" charset="-128"/>
                </a:endParaRPr>
              </a:p>
            </p:txBody>
          </p:sp>
          <p:sp>
            <p:nvSpPr>
              <p:cNvPr id="16" name="Rectangle à coins arrondis 50"/>
              <p:cNvSpPr/>
              <p:nvPr/>
            </p:nvSpPr>
            <p:spPr bwMode="auto">
              <a:xfrm>
                <a:off x="4429120" y="4219031"/>
                <a:ext cx="1162036" cy="49570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 lang="fr-FR" sz="1600">
                  <a:solidFill>
                    <a:srgbClr val="000000"/>
                  </a:solidFill>
                  <a:ea typeface="ＭＳ Ｐゴシック" pitchFamily="-65" charset="-128"/>
                </a:endParaRPr>
              </a:p>
            </p:txBody>
          </p:sp>
          <p:cxnSp>
            <p:nvCxnSpPr>
              <p:cNvPr id="17" name="Connecteur droit 39"/>
              <p:cNvCxnSpPr>
                <a:cxnSpLocks noChangeShapeType="1"/>
              </p:cNvCxnSpPr>
              <p:nvPr/>
            </p:nvCxnSpPr>
            <p:spPr bwMode="auto">
              <a:xfrm>
                <a:off x="6211471" y="4460023"/>
                <a:ext cx="218305" cy="7321"/>
              </a:xfrm>
              <a:prstGeom prst="line">
                <a:avLst/>
              </a:prstGeom>
              <a:noFill/>
              <a:ln w="34925">
                <a:solidFill>
                  <a:srgbClr val="7EB606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42000"/>
                  </a:srgbClr>
                </a:outerShdw>
              </a:effectLst>
            </p:spPr>
          </p:cxnSp>
          <p:sp>
            <p:nvSpPr>
              <p:cNvPr id="18" name="Rectangle à coins arrondis 50"/>
              <p:cNvSpPr/>
              <p:nvPr/>
            </p:nvSpPr>
            <p:spPr bwMode="auto">
              <a:xfrm>
                <a:off x="6410336" y="4214818"/>
                <a:ext cx="1162036" cy="495708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 lang="fr-FR" sz="1600">
                  <a:solidFill>
                    <a:srgbClr val="000000"/>
                  </a:solidFill>
                  <a:ea typeface="ＭＳ Ｐゴシック" pitchFamily="-65" charset="-128"/>
                </a:endParaRPr>
              </a:p>
            </p:txBody>
          </p:sp>
          <p:sp>
            <p:nvSpPr>
              <p:cNvPr id="19" name="Oval 22"/>
              <p:cNvSpPr/>
              <p:nvPr/>
            </p:nvSpPr>
            <p:spPr bwMode="auto">
              <a:xfrm>
                <a:off x="6029460" y="4404933"/>
                <a:ext cx="182011" cy="10885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endParaRPr lang="fr-FR" sz="1400">
                  <a:solidFill>
                    <a:srgbClr val="000000"/>
                  </a:solidFill>
                  <a:ea typeface="ＭＳ Ｐゴシック" pitchFamily="-65" charset="-128"/>
                </a:endParaRPr>
              </a:p>
            </p:txBody>
          </p:sp>
        </p:grpSp>
      </p:grpSp>
      <p:grpSp>
        <p:nvGrpSpPr>
          <p:cNvPr id="70" name="Groupe 69"/>
          <p:cNvGrpSpPr/>
          <p:nvPr/>
        </p:nvGrpSpPr>
        <p:grpSpPr>
          <a:xfrm>
            <a:off x="2349484" y="3665480"/>
            <a:ext cx="6223044" cy="1059664"/>
            <a:chOff x="2643170" y="2869402"/>
            <a:chExt cx="7000924" cy="1059664"/>
          </a:xfrm>
        </p:grpSpPr>
        <p:sp>
          <p:nvSpPr>
            <p:cNvPr id="39" name="Rectangle à coins arrondis 38"/>
            <p:cNvSpPr/>
            <p:nvPr/>
          </p:nvSpPr>
          <p:spPr>
            <a:xfrm>
              <a:off x="2643170" y="2928934"/>
              <a:ext cx="3643338" cy="7143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ROSE (OW2)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6715137" y="3655220"/>
              <a:ext cx="1071570" cy="130970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fr-FR" sz="1200" dirty="0"/>
            </a:p>
          </p:txBody>
        </p:sp>
        <p:cxnSp>
          <p:nvCxnSpPr>
            <p:cNvPr id="50" name="Connecteur droit 42"/>
            <p:cNvCxnSpPr>
              <a:cxnSpLocks noChangeShapeType="1"/>
            </p:cNvCxnSpPr>
            <p:nvPr/>
          </p:nvCxnSpPr>
          <p:spPr bwMode="auto">
            <a:xfrm>
              <a:off x="7524331" y="3295411"/>
              <a:ext cx="54402" cy="0"/>
            </a:xfrm>
            <a:prstGeom prst="line">
              <a:avLst/>
            </a:prstGeom>
            <a:noFill/>
            <a:ln w="34925">
              <a:solidFill>
                <a:srgbClr val="FFB4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42000"/>
                </a:srgbClr>
              </a:outerShdw>
            </a:effectLst>
          </p:spPr>
        </p:cxnSp>
        <p:sp>
          <p:nvSpPr>
            <p:cNvPr id="51" name="Arc plein 43"/>
            <p:cNvSpPr/>
            <p:nvPr/>
          </p:nvSpPr>
          <p:spPr bwMode="auto">
            <a:xfrm rot="16200000">
              <a:off x="7558726" y="3261766"/>
              <a:ext cx="81734" cy="54402"/>
            </a:xfrm>
            <a:prstGeom prst="blockArc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fr-FR" sz="2000">
                <a:solidFill>
                  <a:schemeClr val="tx1"/>
                </a:solidFill>
                <a:ea typeface="ＭＳ Ｐゴシック" pitchFamily="-65" charset="-128"/>
              </a:endParaRPr>
            </a:p>
          </p:txBody>
        </p:sp>
        <p:sp>
          <p:nvSpPr>
            <p:cNvPr id="52" name="Rectangle à coins arrondis 50"/>
            <p:cNvSpPr/>
            <p:nvPr/>
          </p:nvSpPr>
          <p:spPr bwMode="auto">
            <a:xfrm>
              <a:off x="7286640" y="3186958"/>
              <a:ext cx="237691" cy="212508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fr-FR" sz="1600">
                <a:solidFill>
                  <a:srgbClr val="000000"/>
                </a:solidFill>
                <a:ea typeface="ＭＳ Ｐゴシック" pitchFamily="-65" charset="-128"/>
              </a:endParaRPr>
            </a:p>
          </p:txBody>
        </p:sp>
        <p:cxnSp>
          <p:nvCxnSpPr>
            <p:cNvPr id="53" name="Connecteur droit 39"/>
            <p:cNvCxnSpPr>
              <a:cxnSpLocks noChangeShapeType="1"/>
            </p:cNvCxnSpPr>
            <p:nvPr/>
          </p:nvCxnSpPr>
          <p:spPr bwMode="auto">
            <a:xfrm>
              <a:off x="9031913" y="2974520"/>
              <a:ext cx="44654" cy="3138"/>
            </a:xfrm>
            <a:prstGeom prst="line">
              <a:avLst/>
            </a:prstGeom>
            <a:noFill/>
            <a:ln w="34925">
              <a:solidFill>
                <a:srgbClr val="7EB60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42000"/>
                </a:srgbClr>
              </a:outerShdw>
            </a:effectLst>
          </p:spPr>
        </p:cxnSp>
        <p:sp>
          <p:nvSpPr>
            <p:cNvPr id="54" name="Rectangle à coins arrondis 50"/>
            <p:cNvSpPr/>
            <p:nvPr/>
          </p:nvSpPr>
          <p:spPr bwMode="auto">
            <a:xfrm>
              <a:off x="9072590" y="2869402"/>
              <a:ext cx="237691" cy="212508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fr-FR" sz="1600">
                <a:solidFill>
                  <a:srgbClr val="000000"/>
                </a:solidFill>
                <a:ea typeface="ＭＳ Ｐゴシック" pitchFamily="-65" charset="-128"/>
              </a:endParaRPr>
            </a:p>
          </p:txBody>
        </p:sp>
        <p:sp>
          <p:nvSpPr>
            <p:cNvPr id="55" name="Oval 22"/>
            <p:cNvSpPr/>
            <p:nvPr/>
          </p:nvSpPr>
          <p:spPr bwMode="auto">
            <a:xfrm>
              <a:off x="8994683" y="2950903"/>
              <a:ext cx="37230" cy="466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fr-FR" sz="1400">
                <a:solidFill>
                  <a:srgbClr val="000000"/>
                </a:solidFill>
                <a:ea typeface="ＭＳ Ｐゴシック" pitchFamily="-65" charset="-128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8572524" y="3298030"/>
              <a:ext cx="1071570" cy="130970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59" name="Ellipse 58"/>
            <p:cNvSpPr/>
            <p:nvPr/>
          </p:nvSpPr>
          <p:spPr bwMode="auto">
            <a:xfrm>
              <a:off x="9001152" y="3786190"/>
              <a:ext cx="142876" cy="14287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61" name="Connecteur en arc 60"/>
            <p:cNvCxnSpPr/>
            <p:nvPr/>
          </p:nvCxnSpPr>
          <p:spPr bwMode="auto">
            <a:xfrm flipV="1">
              <a:off x="7715268" y="3000372"/>
              <a:ext cx="1071570" cy="28575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Connecteur en arc 62"/>
            <p:cNvCxnSpPr/>
            <p:nvPr/>
          </p:nvCxnSpPr>
          <p:spPr bwMode="auto">
            <a:xfrm>
              <a:off x="7715268" y="3357562"/>
              <a:ext cx="1143008" cy="500066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5" name="ZoneTexte 64"/>
          <p:cNvSpPr txBox="1"/>
          <p:nvPr/>
        </p:nvSpPr>
        <p:spPr>
          <a:xfrm>
            <a:off x="253970" y="3886247"/>
            <a:ext cx="1146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Technical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domains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83628" y="1052736"/>
            <a:ext cx="14285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Applications</a:t>
            </a:r>
          </a:p>
          <a:p>
            <a:endParaRPr lang="fr-FR" dirty="0" smtClean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NF &amp;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Business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domain</a:t>
            </a:r>
          </a:p>
        </p:txBody>
      </p:sp>
      <p:cxnSp>
        <p:nvCxnSpPr>
          <p:cNvPr id="68" name="Connecteur droit avec flèche 67"/>
          <p:cNvCxnSpPr/>
          <p:nvPr/>
        </p:nvCxnSpPr>
        <p:spPr bwMode="auto">
          <a:xfrm>
            <a:off x="1777274" y="2848946"/>
            <a:ext cx="0" cy="32240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Groupe 72"/>
          <p:cNvGrpSpPr/>
          <p:nvPr/>
        </p:nvGrpSpPr>
        <p:grpSpPr>
          <a:xfrm>
            <a:off x="2288434" y="2348880"/>
            <a:ext cx="6604046" cy="1214446"/>
            <a:chOff x="2643170" y="1142984"/>
            <a:chExt cx="7429552" cy="1214446"/>
          </a:xfrm>
        </p:grpSpPr>
        <p:sp>
          <p:nvSpPr>
            <p:cNvPr id="74" name="Rectangle à coins arrondis 73"/>
            <p:cNvSpPr/>
            <p:nvPr/>
          </p:nvSpPr>
          <p:spPr>
            <a:xfrm>
              <a:off x="2643170" y="1643050"/>
              <a:ext cx="3643338" cy="71438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APAM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6715136" y="1928802"/>
              <a:ext cx="1071570" cy="130970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fr-FR" sz="1200" dirty="0"/>
            </a:p>
          </p:txBody>
        </p:sp>
        <p:cxnSp>
          <p:nvCxnSpPr>
            <p:cNvPr id="76" name="Connecteur droit 42"/>
            <p:cNvCxnSpPr>
              <a:cxnSpLocks noChangeShapeType="1"/>
            </p:cNvCxnSpPr>
            <p:nvPr/>
          </p:nvCxnSpPr>
          <p:spPr bwMode="auto">
            <a:xfrm>
              <a:off x="7524330" y="1568993"/>
              <a:ext cx="54402" cy="0"/>
            </a:xfrm>
            <a:prstGeom prst="line">
              <a:avLst/>
            </a:prstGeom>
            <a:noFill/>
            <a:ln w="34925">
              <a:solidFill>
                <a:srgbClr val="FFB4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42000"/>
                </a:srgbClr>
              </a:outerShdw>
            </a:effectLst>
          </p:spPr>
        </p:cxnSp>
        <p:sp>
          <p:nvSpPr>
            <p:cNvPr id="77" name="Arc plein 43"/>
            <p:cNvSpPr/>
            <p:nvPr/>
          </p:nvSpPr>
          <p:spPr bwMode="auto">
            <a:xfrm rot="16200000">
              <a:off x="7558725" y="1535348"/>
              <a:ext cx="81734" cy="54402"/>
            </a:xfrm>
            <a:prstGeom prst="blockArc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fr-FR" sz="2000">
                <a:solidFill>
                  <a:schemeClr val="tx1"/>
                </a:solidFill>
                <a:ea typeface="ＭＳ Ｐゴシック" pitchFamily="-65" charset="-128"/>
              </a:endParaRPr>
            </a:p>
          </p:txBody>
        </p:sp>
        <p:sp>
          <p:nvSpPr>
            <p:cNvPr id="78" name="Rectangle à coins arrondis 50"/>
            <p:cNvSpPr/>
            <p:nvPr/>
          </p:nvSpPr>
          <p:spPr bwMode="auto">
            <a:xfrm>
              <a:off x="7286639" y="1460540"/>
              <a:ext cx="237691" cy="212508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fr-FR" sz="1600">
                <a:solidFill>
                  <a:srgbClr val="000000"/>
                </a:solidFill>
                <a:ea typeface="ＭＳ Ｐゴシック" pitchFamily="-65" charset="-128"/>
              </a:endParaRPr>
            </a:p>
          </p:txBody>
        </p:sp>
        <p:cxnSp>
          <p:nvCxnSpPr>
            <p:cNvPr id="79" name="Connecteur droit 39"/>
            <p:cNvCxnSpPr>
              <a:cxnSpLocks noChangeShapeType="1"/>
            </p:cNvCxnSpPr>
            <p:nvPr/>
          </p:nvCxnSpPr>
          <p:spPr bwMode="auto">
            <a:xfrm>
              <a:off x="9031912" y="1248102"/>
              <a:ext cx="44654" cy="3138"/>
            </a:xfrm>
            <a:prstGeom prst="line">
              <a:avLst/>
            </a:prstGeom>
            <a:noFill/>
            <a:ln w="34925">
              <a:solidFill>
                <a:srgbClr val="7EB60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42000"/>
                </a:srgbClr>
              </a:outerShdw>
            </a:effectLst>
          </p:spPr>
        </p:cxnSp>
        <p:sp>
          <p:nvSpPr>
            <p:cNvPr id="80" name="Rectangle à coins arrondis 50"/>
            <p:cNvSpPr/>
            <p:nvPr/>
          </p:nvSpPr>
          <p:spPr bwMode="auto">
            <a:xfrm>
              <a:off x="9072589" y="1142984"/>
              <a:ext cx="237691" cy="212508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fr-FR" sz="1600">
                <a:solidFill>
                  <a:srgbClr val="000000"/>
                </a:solidFill>
                <a:ea typeface="ＭＳ Ｐゴシック" pitchFamily="-65" charset="-128"/>
              </a:endParaRPr>
            </a:p>
          </p:txBody>
        </p:sp>
        <p:sp>
          <p:nvSpPr>
            <p:cNvPr id="81" name="Oval 22"/>
            <p:cNvSpPr/>
            <p:nvPr/>
          </p:nvSpPr>
          <p:spPr bwMode="auto">
            <a:xfrm>
              <a:off x="8994682" y="1224485"/>
              <a:ext cx="37230" cy="466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fr-FR" sz="1400">
                <a:solidFill>
                  <a:srgbClr val="000000"/>
                </a:solidFill>
                <a:ea typeface="ＭＳ Ｐゴシック" pitchFamily="-65" charset="-128"/>
              </a:endParaRPr>
            </a:p>
          </p:txBody>
        </p:sp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8572523" y="1571612"/>
              <a:ext cx="1071570" cy="130970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fr-FR" sz="1200" dirty="0"/>
            </a:p>
          </p:txBody>
        </p:sp>
        <p:cxnSp>
          <p:nvCxnSpPr>
            <p:cNvPr id="83" name="Connecteur en arc 82"/>
            <p:cNvCxnSpPr/>
            <p:nvPr/>
          </p:nvCxnSpPr>
          <p:spPr bwMode="auto">
            <a:xfrm flipV="1">
              <a:off x="7715267" y="1273954"/>
              <a:ext cx="1071570" cy="28575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Connecteur en arc 83"/>
            <p:cNvCxnSpPr/>
            <p:nvPr/>
          </p:nvCxnSpPr>
          <p:spPr bwMode="auto">
            <a:xfrm>
              <a:off x="7715267" y="1631144"/>
              <a:ext cx="1143008" cy="500066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Connecteur droit 39"/>
            <p:cNvCxnSpPr>
              <a:cxnSpLocks noChangeShapeType="1"/>
            </p:cNvCxnSpPr>
            <p:nvPr/>
          </p:nvCxnSpPr>
          <p:spPr bwMode="auto">
            <a:xfrm>
              <a:off x="9460541" y="1902950"/>
              <a:ext cx="44654" cy="3138"/>
            </a:xfrm>
            <a:prstGeom prst="line">
              <a:avLst/>
            </a:prstGeom>
            <a:noFill/>
            <a:ln w="34925">
              <a:solidFill>
                <a:srgbClr val="7EB606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42000"/>
                </a:srgbClr>
              </a:outerShdw>
            </a:effectLst>
          </p:spPr>
        </p:cxnSp>
        <p:sp>
          <p:nvSpPr>
            <p:cNvPr id="86" name="Rectangle à coins arrondis 50"/>
            <p:cNvSpPr/>
            <p:nvPr/>
          </p:nvSpPr>
          <p:spPr bwMode="auto">
            <a:xfrm>
              <a:off x="9501218" y="1797832"/>
              <a:ext cx="237691" cy="212508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fr-FR" sz="1600">
                <a:solidFill>
                  <a:srgbClr val="000000"/>
                </a:solidFill>
                <a:ea typeface="ＭＳ Ｐゴシック" pitchFamily="-65" charset="-128"/>
              </a:endParaRPr>
            </a:p>
          </p:txBody>
        </p:sp>
        <p:sp>
          <p:nvSpPr>
            <p:cNvPr id="87" name="Oval 22"/>
            <p:cNvSpPr/>
            <p:nvPr/>
          </p:nvSpPr>
          <p:spPr bwMode="auto">
            <a:xfrm>
              <a:off x="9423311" y="1879333"/>
              <a:ext cx="37230" cy="466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fr-FR" sz="1400">
                <a:solidFill>
                  <a:srgbClr val="000000"/>
                </a:solidFill>
                <a:ea typeface="ＭＳ Ｐゴシック" pitchFamily="-65" charset="-128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9001152" y="2226460"/>
              <a:ext cx="1071570" cy="130970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89" name="Rectangle à coins arrondis 88"/>
            <p:cNvSpPr/>
            <p:nvPr/>
          </p:nvSpPr>
          <p:spPr bwMode="auto">
            <a:xfrm>
              <a:off x="7342176" y="1492223"/>
              <a:ext cx="142876" cy="142876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0" name="Rectangle à coins arrondis 89"/>
            <p:cNvSpPr/>
            <p:nvPr/>
          </p:nvSpPr>
          <p:spPr bwMode="auto">
            <a:xfrm>
              <a:off x="9112345" y="1190569"/>
              <a:ext cx="142876" cy="142876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1" name="Rectangle à coins arrondis 90"/>
            <p:cNvSpPr/>
            <p:nvPr/>
          </p:nvSpPr>
          <p:spPr bwMode="auto">
            <a:xfrm>
              <a:off x="9556754" y="1825560"/>
              <a:ext cx="142876" cy="142876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92" name="Rectangle à coins arrondis 91"/>
          <p:cNvSpPr/>
          <p:nvPr/>
        </p:nvSpPr>
        <p:spPr>
          <a:xfrm>
            <a:off x="2073893" y="2261556"/>
            <a:ext cx="1345979" cy="391159"/>
          </a:xfrm>
          <a:prstGeom prst="roundRect">
            <a:avLst/>
          </a:prstGeom>
          <a:solidFill>
            <a:srgbClr val="F7FAF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Manager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3968745" y="1830128"/>
            <a:ext cx="1345979" cy="391159"/>
          </a:xfrm>
          <a:prstGeom prst="roundRect">
            <a:avLst/>
          </a:prstGeom>
          <a:solidFill>
            <a:srgbClr val="F7FAF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Manager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3022473" y="1612048"/>
            <a:ext cx="1345979" cy="391159"/>
          </a:xfrm>
          <a:prstGeom prst="roundRect">
            <a:avLst/>
          </a:prstGeom>
          <a:solidFill>
            <a:srgbClr val="F7FAF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Manager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2361925" y="1813705"/>
            <a:ext cx="1345979" cy="391159"/>
          </a:xfrm>
          <a:prstGeom prst="roundRect">
            <a:avLst/>
          </a:prstGeom>
          <a:solidFill>
            <a:srgbClr val="F7FAF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Manager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4180978" y="2306960"/>
            <a:ext cx="1345979" cy="391159"/>
          </a:xfrm>
          <a:prstGeom prst="roundRect">
            <a:avLst/>
          </a:prstGeom>
          <a:solidFill>
            <a:srgbClr val="F7FAF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Manager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1547664" y="1556792"/>
            <a:ext cx="43007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APAM Journées ADELE 2012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7C8A7E-E96A-441B-B3B4-35802E858DC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de résolution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82880" y="1346712"/>
            <a:ext cx="86606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Dependency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S2,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ApamComponent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, Runnable {</a:t>
            </a:r>
          </a:p>
          <a:p>
            <a:endParaRPr lang="fr-FR" sz="1400" dirty="0"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fr-FR" sz="1400" u="sng" dirty="0">
                <a:solidFill>
                  <a:srgbClr val="3F7F5F"/>
                </a:solidFill>
                <a:latin typeface="Courier New"/>
              </a:rPr>
              <a:t>Apam </a:t>
            </a:r>
            <a:r>
              <a:rPr lang="fr-FR" sz="1400" u="sng" dirty="0" err="1">
                <a:solidFill>
                  <a:srgbClr val="3F7F5F"/>
                </a:solidFill>
                <a:latin typeface="Courier New"/>
              </a:rPr>
              <a:t>injected</a:t>
            </a:r>
            <a:endParaRPr lang="fr-FR" sz="1400" u="sng" dirty="0">
              <a:solidFill>
                <a:srgbClr val="3F7F5F"/>
              </a:solidFill>
              <a:latin typeface="Courier New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 S3_1      </a:t>
            </a:r>
            <a:r>
              <a:rPr lang="fr-FR" sz="1400" dirty="0" smtClean="0">
                <a:solidFill>
                  <a:srgbClr val="0000C0"/>
                </a:solidFill>
                <a:latin typeface="Courier New"/>
              </a:rPr>
              <a:t>s3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S3_2      </a:t>
            </a:r>
            <a:r>
              <a:rPr lang="fr-FR" sz="1400" dirty="0" smtClean="0">
                <a:solidFill>
                  <a:srgbClr val="0000C0"/>
                </a:solidFill>
                <a:latin typeface="Courier New"/>
              </a:rPr>
              <a:t>s3bis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 Set&lt;S3_1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&gt; </a:t>
            </a:r>
            <a:r>
              <a:rPr lang="fr-FR" sz="1400" dirty="0">
                <a:solidFill>
                  <a:srgbClr val="0000C0"/>
                </a:solidFill>
                <a:latin typeface="Courier New"/>
              </a:rPr>
              <a:t>s3_1set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S3_2[]    </a:t>
            </a:r>
            <a:r>
              <a:rPr lang="fr-FR" sz="1400" dirty="0">
                <a:solidFill>
                  <a:srgbClr val="0000C0"/>
                </a:solidFill>
                <a:latin typeface="Courier New"/>
              </a:rPr>
              <a:t>s3_2array;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     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	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r>
              <a:rPr lang="fr-FR" sz="1400" dirty="0">
                <a:solidFill>
                  <a:srgbClr val="646464"/>
                </a:solidFill>
                <a:latin typeface="Courier New"/>
              </a:rPr>
              <a:t>@</a:t>
            </a:r>
            <a:r>
              <a:rPr lang="fr-FR" sz="1400" dirty="0" err="1">
                <a:solidFill>
                  <a:srgbClr val="646464"/>
                </a:solidFill>
                <a:latin typeface="Courier New"/>
              </a:rPr>
              <a:t>Override</a:t>
            </a:r>
            <a:endParaRPr lang="fr-FR" sz="1400" dirty="0">
              <a:solidFill>
                <a:srgbClr val="646464"/>
              </a:solidFill>
              <a:latin typeface="Courier New"/>
            </a:endParaRPr>
          </a:p>
          <a:p>
            <a:r>
              <a:rPr lang="fr-FR" sz="1400" b="1" dirty="0" smtClean="0">
                <a:solidFill>
                  <a:srgbClr val="7F0055"/>
                </a:solidFill>
                <a:latin typeface="Courier New"/>
              </a:rPr>
              <a:t>    public</a:t>
            </a:r>
            <a:r>
              <a:rPr lang="fr-F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urier New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urier New"/>
              </a:rPr>
              <a:t>run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fr-FR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fr-FR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"S3bis = "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fr-FR" sz="1400" i="1" dirty="0">
                <a:solidFill>
                  <a:srgbClr val="0000C0"/>
                </a:solidFill>
                <a:latin typeface="Courier New"/>
              </a:rPr>
              <a:t>s3bis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.getName</a:t>
            </a:r>
            <a:r>
              <a:rPr lang="fr-FR" sz="1400" i="1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en-US" sz="14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r-FR" sz="1400" b="1" dirty="0" smtClean="0">
                <a:solidFill>
                  <a:srgbClr val="7F0055"/>
                </a:solidFill>
                <a:latin typeface="Courier New"/>
              </a:rPr>
              <a:t>	for</a:t>
            </a:r>
            <a:r>
              <a:rPr lang="fr-FR" sz="1400" b="1" dirty="0" smtClean="0">
                <a:solidFill>
                  <a:srgbClr val="000000"/>
                </a:solidFill>
                <a:latin typeface="Courier New"/>
              </a:rPr>
              <a:t> (S3_1 s3 : </a:t>
            </a:r>
            <a:r>
              <a:rPr lang="fr-FR" sz="1400" b="1" dirty="0" smtClean="0">
                <a:solidFill>
                  <a:srgbClr val="0000C0"/>
                </a:solidFill>
                <a:latin typeface="Courier New"/>
              </a:rPr>
              <a:t>s3_1set</a:t>
            </a:r>
            <a:r>
              <a:rPr lang="fr-FR" sz="1400" b="1" dirty="0" smtClean="0">
                <a:solidFill>
                  <a:srgbClr val="000000"/>
                </a:solidFill>
                <a:latin typeface="Courier New"/>
              </a:rPr>
              <a:t>) 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fr-FR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fr-FR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fr-FR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"s3_1set : "</a:t>
            </a:r>
            <a:r>
              <a:rPr lang="fr-FR" sz="1400" i="1" dirty="0" smtClean="0">
                <a:solidFill>
                  <a:srgbClr val="000000"/>
                </a:solidFill>
                <a:latin typeface="Courier New"/>
              </a:rPr>
              <a:t> + s3.getName());</a:t>
            </a:r>
          </a:p>
          <a:p>
            <a:r>
              <a:rPr lang="nn-NO" sz="1400" b="1" dirty="0" smtClean="0">
                <a:solidFill>
                  <a:srgbClr val="7F0055"/>
                </a:solidFill>
                <a:latin typeface="Courier New"/>
              </a:rPr>
              <a:t>	for</a:t>
            </a:r>
            <a:r>
              <a:rPr lang="nn-NO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dirty="0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nn-NO" sz="1400" b="1" dirty="0" smtClean="0">
                <a:solidFill>
                  <a:srgbClr val="0000C0"/>
                </a:solidFill>
                <a:latin typeface="Courier New"/>
              </a:rPr>
              <a:t>s3_2array</a:t>
            </a:r>
            <a:r>
              <a:rPr lang="nn-NO" sz="14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nn-NO" sz="1400" b="1" dirty="0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400" b="1" dirty="0" smtClean="0">
                <a:solidFill>
                  <a:srgbClr val="000000"/>
                </a:solidFill>
                <a:latin typeface="Courier New"/>
              </a:rPr>
              <a:t>; i++) 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fr-FR" sz="14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fr-FR" sz="14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fr-FR" sz="14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"s3_2array : "</a:t>
            </a:r>
            <a:r>
              <a:rPr lang="fr-FR" sz="1400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fr-FR" sz="1400" i="1" dirty="0" smtClean="0">
                <a:solidFill>
                  <a:srgbClr val="0000C0"/>
                </a:solidFill>
                <a:latin typeface="Courier New"/>
              </a:rPr>
              <a:t>s3_2array</a:t>
            </a:r>
            <a:r>
              <a:rPr lang="fr-FR" sz="1400" i="1" dirty="0" smtClean="0">
                <a:solidFill>
                  <a:srgbClr val="000000"/>
                </a:solidFill>
                <a:latin typeface="Courier New"/>
              </a:rPr>
              <a:t>[i].</a:t>
            </a:r>
            <a:r>
              <a:rPr lang="fr-FR" sz="1400" i="1" dirty="0" err="1" smtClean="0">
                <a:solidFill>
                  <a:srgbClr val="000000"/>
                </a:solidFill>
                <a:latin typeface="Courier New"/>
              </a:rPr>
              <a:t>getName</a:t>
            </a:r>
            <a:r>
              <a:rPr lang="fr-FR" sz="1400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r>
              <a:rPr lang="fr-FR" sz="1400" dirty="0">
                <a:solidFill>
                  <a:srgbClr val="646464"/>
                </a:solidFill>
                <a:latin typeface="Courier New"/>
              </a:rPr>
              <a:t>@</a:t>
            </a:r>
            <a:r>
              <a:rPr lang="fr-FR" sz="1400" dirty="0" err="1">
                <a:solidFill>
                  <a:srgbClr val="646464"/>
                </a:solidFill>
                <a:latin typeface="Courier New"/>
              </a:rPr>
              <a:t>Override</a:t>
            </a:r>
            <a:endParaRPr lang="fr-FR" sz="1400" dirty="0">
              <a:solidFill>
                <a:srgbClr val="646464"/>
              </a:solidFill>
              <a:latin typeface="Courier New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urier New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urier New"/>
              </a:rPr>
              <a:t>apamInit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(Instance </a:t>
            </a:r>
            <a:r>
              <a:rPr lang="fr-FR" sz="1400" b="1" dirty="0" err="1">
                <a:solidFill>
                  <a:srgbClr val="000000"/>
                </a:solidFill>
                <a:latin typeface="Courier New"/>
              </a:rPr>
              <a:t>inst</a:t>
            </a:r>
            <a:r>
              <a:rPr lang="fr-FR" sz="14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Thread(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urier New"/>
              </a:rPr>
              <a:t>"test dependency"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).start();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272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67236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 smtClean="0">
                <a:solidFill>
                  <a:srgbClr val="00C87D"/>
                </a:solidFill>
                <a:latin typeface="Courier New"/>
              </a:rPr>
              <a:t>launch</a:t>
            </a:r>
            <a:r>
              <a:rPr lang="fr-FR" sz="1200" dirty="0" smtClean="0">
                <a:solidFill>
                  <a:srgbClr val="00C87D"/>
                </a:solidFill>
                <a:latin typeface="Courier New"/>
              </a:rPr>
              <a:t> </a:t>
            </a:r>
            <a:r>
              <a:rPr lang="fr-FR" sz="1200" dirty="0" err="1" smtClean="0">
                <a:solidFill>
                  <a:srgbClr val="00C87D"/>
                </a:solidFill>
                <a:latin typeface="Courier New"/>
              </a:rPr>
              <a:t>Dependency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Resolving Dependency on the root composite</a:t>
            </a: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-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Looking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for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implementation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Dependency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: 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- APAMMAN  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- OBRMAN  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OBR: looking for a component matching(name=Dependency)</a:t>
            </a: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--&gt;Component Dependency found in bundle :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</a:rPr>
              <a:t>TestDependency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From root repositories : [</a:t>
            </a:r>
            <a:r>
              <a:rPr lang="en-US" sz="1200" u="sng" dirty="0" smtClean="0">
                <a:solidFill>
                  <a:srgbClr val="0000FF"/>
                </a:solidFill>
                <a:latin typeface="Courier New"/>
                <a:hlinkClick r:id="rId2"/>
              </a:rPr>
              <a:t>file:/F:/Maven/.m2/repository.xml</a:t>
            </a:r>
            <a:r>
              <a:rPr lang="en-US" sz="1200" u="sng" dirty="0" smtClean="0">
                <a:solidFill>
                  <a:srgbClr val="000000"/>
                </a:solidFill>
                <a:latin typeface="Courier New"/>
                <a:hlinkClick r:id="rId2"/>
              </a:rPr>
              <a:t>]</a:t>
            </a:r>
            <a:endParaRPr lang="en-US" sz="1200" u="sng" dirty="0" smtClean="0">
              <a:solidFill>
                <a:prstClr val="black"/>
              </a:solidFill>
              <a:latin typeface="Courier New"/>
              <a:hlinkClick r:id="rId2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S3Impl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Started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: S3LunixIOS-Okbis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S3Impl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Started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: S3LunixIOS-Ok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S3Impl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Started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: s3Linux-living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S3Impl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Started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: s3Linux-kitchen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-  :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deployed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Dependency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g! Dependency test Started : Dependency-0</a:t>
            </a: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- Resolving dependency s3bis from instance Dependency-0</a:t>
            </a: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- Looking for an implem with dependency id: s3bis. toward interface apam.demo.S3_2</a:t>
            </a: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Implementation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Constraints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           (OS*&gt;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Android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        Instance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Constraints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           (&amp;(location=living)(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MyBool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true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))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Implementation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Preferences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           (OS*&gt;Linux, IOS, Windows)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           (OS*&gt;Linux, IOS)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           (OS*&gt;IOS)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- APAMMAN  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-  :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deployed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S3LunixIOS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- Looking for an instance of S3LunixIOS: </a:t>
            </a:r>
            <a:endParaRPr lang="en-US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- APAMMAN  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- </a:t>
            </a:r>
            <a:r>
              <a:rPr lang="fr-FR" sz="1200" dirty="0" err="1" smtClean="0">
                <a:solidFill>
                  <a:srgbClr val="000000"/>
                </a:solidFill>
                <a:latin typeface="Courier New"/>
              </a:rPr>
              <a:t>Selected</a:t>
            </a:r>
            <a:r>
              <a:rPr lang="fr-FR" sz="1200" dirty="0" smtClean="0">
                <a:solidFill>
                  <a:srgbClr val="000000"/>
                </a:solidFill>
                <a:latin typeface="Courier New"/>
              </a:rPr>
              <a:t> S3LunixIOS-Okbis</a:t>
            </a:r>
            <a:endParaRPr lang="fr-FR" sz="1200" dirty="0" smtClean="0">
              <a:solidFill>
                <a:prstClr val="black"/>
              </a:solidFill>
              <a:latin typeface="Courier New"/>
            </a:endParaRPr>
          </a:p>
          <a:p>
            <a:r>
              <a:rPr lang="fr-FR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S3bis = S3LunixIOS-Okbis</a:t>
            </a:r>
            <a:endParaRPr lang="fr-FR" sz="12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  <a:p>
            <a:endParaRPr lang="fr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6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39565" y="287401"/>
            <a:ext cx="87253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srgbClr val="000000"/>
                </a:solidFill>
                <a:latin typeface="Courier New"/>
              </a:rPr>
              <a:t>- 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Resolving dependency S3Dep from instance Dependency-0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urier New"/>
              </a:rPr>
              <a:t>- Looking for all implems with dependency id: S3Dep. toward  specification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S3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dirty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fr-FR" sz="1200" dirty="0" err="1">
                <a:solidFill>
                  <a:srgbClr val="000000"/>
                </a:solidFill>
                <a:latin typeface="Courier New"/>
              </a:rPr>
              <a:t>Implementation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urier New"/>
              </a:rPr>
              <a:t>Constraints</a:t>
            </a:r>
            <a:endParaRPr lang="fr-FR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dirty="0">
                <a:solidFill>
                  <a:srgbClr val="000000"/>
                </a:solidFill>
                <a:latin typeface="Courier New"/>
              </a:rPr>
              <a:t>            (OS*&gt;</a:t>
            </a:r>
            <a:r>
              <a:rPr lang="fr-FR" sz="1200" dirty="0" err="1">
                <a:solidFill>
                  <a:srgbClr val="000000"/>
                </a:solidFill>
                <a:latin typeface="Courier New"/>
              </a:rPr>
              <a:t>Android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dirty="0">
                <a:solidFill>
                  <a:srgbClr val="000000"/>
                </a:solidFill>
                <a:latin typeface="Courier New"/>
              </a:rPr>
              <a:t>         Instance </a:t>
            </a:r>
            <a:r>
              <a:rPr lang="fr-FR" sz="1200" dirty="0" err="1">
                <a:solidFill>
                  <a:srgbClr val="000000"/>
                </a:solidFill>
                <a:latin typeface="Courier New"/>
              </a:rPr>
              <a:t>Constraints</a:t>
            </a:r>
            <a:endParaRPr lang="fr-FR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dirty="0">
                <a:solidFill>
                  <a:srgbClr val="000000"/>
                </a:solidFill>
                <a:latin typeface="Courier New"/>
              </a:rPr>
              <a:t>            (&amp;(location=living)(</a:t>
            </a:r>
            <a:r>
              <a:rPr lang="fr-FR" sz="1200" dirty="0" err="1">
                <a:solidFill>
                  <a:srgbClr val="000000"/>
                </a:solidFill>
                <a:latin typeface="Courier New"/>
              </a:rPr>
              <a:t>MyBool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200" dirty="0" err="1">
                <a:solidFill>
                  <a:srgbClr val="000000"/>
                </a:solidFill>
                <a:latin typeface="Courier New"/>
              </a:rPr>
              <a:t>true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))</a:t>
            </a:r>
            <a:endParaRPr lang="fr-FR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dirty="0">
                <a:solidFill>
                  <a:srgbClr val="000000"/>
                </a:solidFill>
                <a:latin typeface="Courier New"/>
              </a:rPr>
              <a:t>- APAMMAN  </a:t>
            </a:r>
            <a:endParaRPr lang="fr-FR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dirty="0">
                <a:solidFill>
                  <a:srgbClr val="000000"/>
                </a:solidFill>
                <a:latin typeface="Courier New"/>
              </a:rPr>
              <a:t>-  : </a:t>
            </a:r>
            <a:r>
              <a:rPr lang="fr-FR" sz="1200" dirty="0" err="1">
                <a:solidFill>
                  <a:srgbClr val="000000"/>
                </a:solidFill>
                <a:latin typeface="Courier New"/>
              </a:rPr>
              <a:t>selected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S3LunixIOS</a:t>
            </a:r>
            <a:endParaRPr lang="fr-FR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dirty="0">
                <a:solidFill>
                  <a:srgbClr val="000000"/>
                </a:solidFill>
                <a:latin typeface="Courier New"/>
              </a:rPr>
              <a:t>-  : </a:t>
            </a:r>
            <a:r>
              <a:rPr lang="fr-FR" sz="1200" dirty="0" err="1">
                <a:solidFill>
                  <a:srgbClr val="000000"/>
                </a:solidFill>
                <a:latin typeface="Courier New"/>
              </a:rPr>
              <a:t>deployed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S3Android</a:t>
            </a:r>
            <a:endParaRPr lang="fr-FR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dirty="0">
                <a:solidFill>
                  <a:srgbClr val="000000"/>
                </a:solidFill>
                <a:latin typeface="Courier New"/>
              </a:rPr>
              <a:t>-  : </a:t>
            </a:r>
            <a:r>
              <a:rPr lang="fr-FR" sz="1200" dirty="0" err="1">
                <a:solidFill>
                  <a:srgbClr val="000000"/>
                </a:solidFill>
                <a:latin typeface="Courier New"/>
              </a:rPr>
              <a:t>deployed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S3IOS</a:t>
            </a:r>
            <a:endParaRPr lang="fr-FR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dirty="0">
                <a:solidFill>
                  <a:srgbClr val="000000"/>
                </a:solidFill>
                <a:latin typeface="Courier New"/>
              </a:rPr>
              <a:t>-  : </a:t>
            </a:r>
            <a:r>
              <a:rPr lang="fr-FR" sz="1200" dirty="0" err="1">
                <a:solidFill>
                  <a:srgbClr val="000000"/>
                </a:solidFill>
                <a:latin typeface="Courier New"/>
              </a:rPr>
              <a:t>deployed</a:t>
            </a:r>
            <a:r>
              <a:rPr lang="fr-FR" sz="1200" dirty="0">
                <a:solidFill>
                  <a:srgbClr val="000000"/>
                </a:solidFill>
                <a:latin typeface="Courier New"/>
              </a:rPr>
              <a:t> S3Linux</a:t>
            </a:r>
            <a:endParaRPr lang="fr-FR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urier New"/>
              </a:rPr>
              <a:t>- Looking for an instance of S3LunixIOS: 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dirty="0">
                <a:solidFill>
                  <a:srgbClr val="000000"/>
                </a:solidFill>
                <a:latin typeface="Courier New"/>
              </a:rPr>
              <a:t>- APAMMAN  </a:t>
            </a:r>
            <a:endParaRPr lang="fr-FR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urier New"/>
              </a:rPr>
              <a:t>- Looking for an instance of S3Android: 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dirty="0">
                <a:solidFill>
                  <a:srgbClr val="000000"/>
                </a:solidFill>
                <a:latin typeface="Courier New"/>
              </a:rPr>
              <a:t>- APAMMAN  </a:t>
            </a:r>
            <a:endParaRPr lang="fr-FR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dirty="0">
                <a:solidFill>
                  <a:srgbClr val="000000"/>
                </a:solidFill>
                <a:latin typeface="Courier New"/>
              </a:rPr>
              <a:t>- OBRMAN  </a:t>
            </a:r>
            <a:endParaRPr lang="fr-FR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urier New"/>
              </a:rPr>
              <a:t>- Looking for an instance of S3IOS: 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dirty="0">
                <a:solidFill>
                  <a:srgbClr val="000000"/>
                </a:solidFill>
                <a:latin typeface="Courier New"/>
              </a:rPr>
              <a:t>- APAMMAN  </a:t>
            </a:r>
            <a:endParaRPr lang="fr-FR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dirty="0">
                <a:solidFill>
                  <a:srgbClr val="000000"/>
                </a:solidFill>
                <a:latin typeface="Courier New"/>
              </a:rPr>
              <a:t>- OBRMAN  </a:t>
            </a:r>
            <a:endParaRPr lang="fr-FR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urier New"/>
              </a:rPr>
              <a:t>- Looking for an instance of S3Linux: 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dirty="0">
                <a:solidFill>
                  <a:srgbClr val="000000"/>
                </a:solidFill>
                <a:latin typeface="Courier New"/>
              </a:rPr>
              <a:t>- APAMMAN  </a:t>
            </a:r>
            <a:endParaRPr lang="fr-FR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latin typeface="Courier New"/>
              </a:rPr>
              <a:t>- Selected set [s3Linux-living, S3LunixIOS-Okbis, S3LunixIOS-Ok]</a:t>
            </a:r>
            <a:endParaRPr lang="en-US" sz="1200" dirty="0">
              <a:solidFill>
                <a:prstClr val="black"/>
              </a:solidFill>
              <a:latin typeface="Courier New"/>
            </a:endParaRPr>
          </a:p>
          <a:p>
            <a:pPr lvl="0"/>
            <a:r>
              <a:rPr lang="fr-FR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s3_1set : S3LunixIOS-Ok</a:t>
            </a:r>
            <a:endParaRPr lang="fr-FR" sz="1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  <a:p>
            <a:pPr lvl="0"/>
            <a:r>
              <a:rPr lang="fr-FR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s3_1set : s3Linux-living</a:t>
            </a:r>
            <a:endParaRPr lang="fr-FR" sz="1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  <a:p>
            <a:pPr lvl="0"/>
            <a:r>
              <a:rPr lang="fr-FR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s3_1set : S3LunixIOS-Okbis</a:t>
            </a:r>
            <a:endParaRPr lang="fr-FR" sz="1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  <a:p>
            <a:pPr lvl="0"/>
            <a:r>
              <a:rPr lang="fr-FR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s3_2array : s3Linux-living</a:t>
            </a:r>
            <a:endParaRPr lang="fr-FR" sz="1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  <a:p>
            <a:pPr lvl="0"/>
            <a:r>
              <a:rPr lang="fr-FR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s3_2array : S3LunixIOS-Okbis</a:t>
            </a:r>
            <a:endParaRPr lang="fr-FR" sz="1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  <a:p>
            <a:pPr lvl="0"/>
            <a:r>
              <a:rPr lang="fr-FR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s3_2array : S3LunixIOS-Ok</a:t>
            </a:r>
            <a:endParaRPr lang="fr-FR" sz="1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52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ega\AppData\Local\Microsoft\Windows\Temporary Internet Files\Content.IE5\0N4QWTVX\MC90039707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3" y="5195882"/>
            <a:ext cx="866851" cy="85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des dépendances : Stratégies</a:t>
            </a:r>
            <a:r>
              <a:rPr lang="fr-FR" dirty="0"/>
              <a:t>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Stratégie classique : </a:t>
            </a:r>
            <a:r>
              <a:rPr lang="fr-FR" dirty="0" err="1" smtClean="0"/>
              <a:t>eager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On charge toutes les ressources au démarrage. </a:t>
            </a:r>
          </a:p>
          <a:p>
            <a:r>
              <a:rPr lang="fr-FR" dirty="0" err="1" smtClean="0"/>
              <a:t>Strategy</a:t>
            </a:r>
            <a:r>
              <a:rPr lang="fr-FR" dirty="0" smtClean="0"/>
              <a:t> Apam par défaut: </a:t>
            </a:r>
            <a:r>
              <a:rPr lang="fr-FR" dirty="0" err="1" smtClean="0"/>
              <a:t>lazy</a:t>
            </a:r>
            <a:r>
              <a:rPr lang="fr-FR" dirty="0" smtClean="0"/>
              <a:t>.</a:t>
            </a:r>
          </a:p>
          <a:p>
            <a:pPr marL="457200" lvl="1" indent="0">
              <a:buNone/>
            </a:pPr>
            <a:r>
              <a:rPr lang="fr-FR" dirty="0" smtClean="0"/>
              <a:t>C’est quand une variable est utilisée que Apam essaie de résoudre.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On ne charge que les ressources utilisées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La ressource peut ne pas être disponible au départ …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L’instance peut avoir changé </a:t>
            </a:r>
          </a:p>
          <a:p>
            <a:pPr lvl="1">
              <a:buBlip>
                <a:blip r:embed="rId3"/>
              </a:buBlip>
            </a:pPr>
            <a:r>
              <a:rPr lang="fr-FR" dirty="0" smtClean="0"/>
              <a:t>Une résolution peut échouer</a:t>
            </a:r>
          </a:p>
          <a:p>
            <a:pPr lvl="1">
              <a:buFontTx/>
              <a:buChar char="-"/>
            </a:pPr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Que se passe t-il si une résolution échoue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844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</a:t>
            </a:r>
            <a:r>
              <a:rPr lang="fr-FR" dirty="0" smtClean="0"/>
              <a:t>chec de résolution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244601"/>
            <a:ext cx="8229600" cy="5048044"/>
          </a:xfrm>
        </p:spPr>
        <p:txBody>
          <a:bodyPr/>
          <a:lstStyle/>
          <a:p>
            <a:r>
              <a:rPr lang="fr-FR" dirty="0" smtClean="0"/>
              <a:t>Le programmeur doit savoir si l’échec est possible.</a:t>
            </a:r>
            <a:endParaRPr lang="fr-FR" dirty="0"/>
          </a:p>
          <a:p>
            <a:pPr lvl="1"/>
            <a:r>
              <a:rPr lang="fr-FR" dirty="0" smtClean="0"/>
              <a:t>Par défaut, les dépendances sont optionnelles:</a:t>
            </a:r>
          </a:p>
          <a:p>
            <a:pPr lvl="2"/>
            <a:r>
              <a:rPr lang="fr-FR" dirty="0" smtClean="0"/>
              <a:t>On retourne « </a:t>
            </a:r>
            <a:r>
              <a:rPr lang="fr-FR" dirty="0" err="1" smtClean="0"/>
              <a:t>null</a:t>
            </a:r>
            <a:r>
              <a:rPr lang="fr-FR" dirty="0" smtClean="0"/>
              <a:t> » si la résolution échoue</a:t>
            </a:r>
          </a:p>
          <a:p>
            <a:pPr lvl="3"/>
            <a:r>
              <a:rPr lang="fr-FR" dirty="0" smtClean="0"/>
              <a:t>If (s3 == </a:t>
            </a:r>
            <a:r>
              <a:rPr lang="fr-FR" dirty="0" err="1" smtClean="0"/>
              <a:t>null</a:t>
            </a:r>
            <a:r>
              <a:rPr lang="fr-FR" dirty="0" smtClean="0"/>
              <a:t>)  { je m’y </a:t>
            </a:r>
            <a:r>
              <a:rPr lang="fr-FR" dirty="0" smtClean="0"/>
              <a:t>prends </a:t>
            </a:r>
            <a:r>
              <a:rPr lang="fr-FR" dirty="0" smtClean="0"/>
              <a:t>autrement …}</a:t>
            </a:r>
          </a:p>
          <a:p>
            <a:pPr lvl="1"/>
            <a:r>
              <a:rPr lang="fr-FR" dirty="0" smtClean="0"/>
              <a:t>Dépendances en « </a:t>
            </a:r>
            <a:r>
              <a:rPr lang="fr-FR" dirty="0" err="1" smtClean="0"/>
              <a:t>wait</a:t>
            </a:r>
            <a:r>
              <a:rPr lang="fr-FR" dirty="0" smtClean="0"/>
              <a:t> »</a:t>
            </a:r>
          </a:p>
          <a:p>
            <a:pPr lvl="2"/>
            <a:r>
              <a:rPr lang="fr-FR" dirty="0" smtClean="0"/>
              <a:t>Si la résolution échoue, le thread est mis en attente, jusqu’à ce que la résolution soit satisfaite. </a:t>
            </a:r>
          </a:p>
          <a:p>
            <a:pPr lvl="2"/>
            <a:r>
              <a:rPr lang="fr-FR" dirty="0" smtClean="0"/>
              <a:t>Le programmeur considère la dépendance toujours satisfaite.</a:t>
            </a:r>
          </a:p>
          <a:p>
            <a:pPr marL="914400" lvl="2" indent="0">
              <a:buNone/>
            </a:pPr>
            <a:r>
              <a:rPr lang="fr-FR" sz="1800" kern="1200" dirty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&lt;</a:t>
            </a:r>
            <a:r>
              <a:rPr lang="fr-FR" sz="1800" kern="1200" dirty="0" err="1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dependency</a:t>
            </a:r>
            <a:r>
              <a:rPr lang="fr-FR" sz="1800" kern="1200" dirty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 </a:t>
            </a:r>
            <a:r>
              <a:rPr lang="fr-FR" sz="1800" kern="1200" dirty="0" err="1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field</a:t>
            </a:r>
            <a:r>
              <a:rPr lang="fr-FR" sz="1800" kern="1200" dirty="0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800" kern="1200" dirty="0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s3</a:t>
            </a:r>
            <a:r>
              <a:rPr lang="fr-FR" sz="18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800" kern="1200" dirty="0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 </a:t>
            </a:r>
            <a:r>
              <a:rPr lang="fr-FR" sz="1800" kern="1200" dirty="0" err="1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fail</a:t>
            </a:r>
            <a:r>
              <a:rPr lang="fr-FR" sz="1800" kern="1200" dirty="0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800" kern="1200" dirty="0" err="1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wait</a:t>
            </a:r>
            <a:r>
              <a:rPr lang="fr-FR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800" kern="1200" dirty="0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 /&gt;</a:t>
            </a:r>
          </a:p>
          <a:p>
            <a:pPr lvl="1"/>
            <a:r>
              <a:rPr lang="fr-FR" dirty="0" smtClean="0"/>
              <a:t>Erreur</a:t>
            </a:r>
          </a:p>
          <a:p>
            <a:pPr lvl="2"/>
            <a:r>
              <a:rPr lang="fr-FR" dirty="0" smtClean="0"/>
              <a:t>Le programmeur considère que c’est une exception </a:t>
            </a:r>
          </a:p>
          <a:p>
            <a:pPr marL="457200" lvl="1" indent="0">
              <a:buNone/>
            </a:pPr>
            <a:r>
              <a:rPr lang="fr-FR" sz="1800" kern="1200" dirty="0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   &lt;</a:t>
            </a:r>
            <a:r>
              <a:rPr lang="fr-FR" sz="1800" kern="1200" dirty="0" err="1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dependency</a:t>
            </a:r>
            <a:r>
              <a:rPr lang="fr-FR" sz="1800" kern="1200" dirty="0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 </a:t>
            </a:r>
            <a:r>
              <a:rPr lang="fr-FR" sz="1800" kern="1200" dirty="0" err="1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field</a:t>
            </a:r>
            <a:r>
              <a:rPr lang="fr-FR" sz="1800" kern="1200" dirty="0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="s3" </a:t>
            </a:r>
            <a:r>
              <a:rPr lang="fr-FR" sz="1800" kern="1200" dirty="0" err="1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fail</a:t>
            </a:r>
            <a:r>
              <a:rPr lang="fr-FR" sz="1800" kern="1200" dirty="0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=</a:t>
            </a:r>
            <a:r>
              <a:rPr lang="fr-FR" sz="1800" kern="1200" dirty="0" smtClean="0">
                <a:solidFill>
                  <a:srgbClr val="000000"/>
                </a:solidFill>
                <a:latin typeface="Courier New"/>
                <a:cs typeface="Arial" charset="0"/>
              </a:rPr>
              <a:t>"</a:t>
            </a:r>
            <a:r>
              <a:rPr lang="fr-FR" sz="1800" kern="1200" dirty="0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Exception" </a:t>
            </a:r>
          </a:p>
          <a:p>
            <a:pPr marL="457200" lvl="1" indent="0">
              <a:buNone/>
            </a:pPr>
            <a:r>
              <a:rPr lang="fr-FR" sz="1800" kern="1200" dirty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	</a:t>
            </a:r>
            <a:r>
              <a:rPr lang="fr-FR" sz="1800" kern="1200" dirty="0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	exception=</a:t>
            </a:r>
            <a:r>
              <a:rPr lang="fr-FR" sz="1800" kern="1200" dirty="0" smtClean="0">
                <a:solidFill>
                  <a:srgbClr val="000000"/>
                </a:solidFill>
                <a:latin typeface="Courier New"/>
                <a:cs typeface="Arial" charset="0"/>
              </a:rPr>
              <a:t>"</a:t>
            </a:r>
            <a:r>
              <a:rPr lang="fr-FR" sz="1800" kern="1200" dirty="0" err="1" smtClean="0">
                <a:solidFill>
                  <a:srgbClr val="000000"/>
                </a:solidFill>
                <a:latin typeface="Courier New"/>
                <a:cs typeface="Arial" charset="0"/>
              </a:rPr>
              <a:t>fr.imag.</a:t>
            </a:r>
            <a:r>
              <a:rPr lang="fr-FR" sz="1800" kern="1200" dirty="0" err="1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xxx</a:t>
            </a:r>
            <a:r>
              <a:rPr lang="fr-FR" sz="1800" kern="1200" dirty="0" smtClean="0">
                <a:solidFill>
                  <a:srgbClr val="000000"/>
                </a:solidFill>
                <a:latin typeface="Courier New"/>
                <a:cs typeface="Arial" charset="0"/>
              </a:rPr>
              <a:t>" </a:t>
            </a:r>
            <a:r>
              <a:rPr lang="fr-FR" sz="1800" kern="1200" dirty="0" smtClean="0">
                <a:solidFill>
                  <a:srgbClr val="000000"/>
                </a:solidFill>
                <a:latin typeface="Courier New"/>
                <a:ea typeface="+mn-ea"/>
                <a:cs typeface="Arial" charset="0"/>
              </a:rPr>
              <a:t>/&gt;</a:t>
            </a:r>
            <a:endParaRPr lang="fr-FR" dirty="0" smtClean="0">
              <a:ea typeface="+mn-ea"/>
            </a:endParaRPr>
          </a:p>
          <a:p>
            <a:pPr marL="457200" lvl="1" indent="0">
              <a:buNone/>
            </a:pPr>
            <a:endParaRPr lang="fr-FR" sz="1800" kern="1200" dirty="0" smtClean="0">
              <a:solidFill>
                <a:srgbClr val="000000"/>
              </a:solidFill>
              <a:latin typeface="Courier New"/>
              <a:ea typeface="+mn-ea"/>
              <a:cs typeface="Arial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55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vega\AppData\Local\Microsoft\Windows\Temporary Internet Files\Content.IE5\0N4QWTVX\MC90039707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9018"/>
            <a:ext cx="866851" cy="85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vega\AppData\Local\Microsoft\Windows\Temporary Internet Files\Content.IE5\0N4QWTVX\MC90039707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" y="1102854"/>
            <a:ext cx="866851" cy="85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Dépendances Dynamiques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Un service disparait</a:t>
            </a:r>
          </a:p>
          <a:p>
            <a:pPr lvl="1"/>
            <a:r>
              <a:rPr lang="fr-FR" dirty="0" smtClean="0"/>
              <a:t>Apam retire les « </a:t>
            </a:r>
            <a:r>
              <a:rPr lang="fr-FR" dirty="0" err="1" smtClean="0"/>
              <a:t>wires</a:t>
            </a:r>
            <a:r>
              <a:rPr lang="fr-FR" dirty="0" smtClean="0"/>
              <a:t> » vers ce service </a:t>
            </a:r>
          </a:p>
          <a:p>
            <a:pPr lvl="2"/>
            <a:r>
              <a:rPr lang="fr-FR" dirty="0" smtClean="0"/>
              <a:t>La variable redevient non initialisée</a:t>
            </a:r>
          </a:p>
          <a:p>
            <a:pPr lvl="1"/>
            <a:r>
              <a:rPr lang="fr-FR" dirty="0" smtClean="0"/>
              <a:t>La résolution sera refaite au prochain usage de la variable.</a:t>
            </a:r>
          </a:p>
          <a:p>
            <a:pPr lvl="2"/>
            <a:r>
              <a:rPr lang="fr-FR" dirty="0" smtClean="0"/>
              <a:t>Avec les memes stratégies. </a:t>
            </a:r>
          </a:p>
          <a:p>
            <a:pPr lvl="2"/>
            <a:r>
              <a:rPr lang="fr-FR" dirty="0" smtClean="0"/>
              <a:t>Si une (autre) solution est trouvée, il y a substitution transparente des fournisseurs.</a:t>
            </a:r>
          </a:p>
          <a:p>
            <a:pPr lvl="2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   Un service apparait.</a:t>
            </a:r>
            <a:endParaRPr lang="fr-FR" dirty="0"/>
          </a:p>
          <a:p>
            <a:pPr lvl="1"/>
            <a:r>
              <a:rPr lang="fr-FR" dirty="0" smtClean="0"/>
              <a:t>Si des clients sont en </a:t>
            </a:r>
            <a:r>
              <a:rPr lang="fr-FR" dirty="0" err="1" smtClean="0"/>
              <a:t>wait</a:t>
            </a:r>
            <a:r>
              <a:rPr lang="fr-FR" dirty="0" smtClean="0"/>
              <a:t>, ils sont débloqués.</a:t>
            </a:r>
          </a:p>
          <a:p>
            <a:pPr lvl="1"/>
            <a:r>
              <a:rPr lang="fr-FR" dirty="0" smtClean="0"/>
              <a:t>Si le nouveau service satisfait des dépendances multiples, il est ajouté à ces dépendances multiples.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25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Applications dynamiques: </a:t>
            </a:r>
            <a:br>
              <a:rPr lang="fr-FR" dirty="0" smtClean="0"/>
            </a:br>
            <a:r>
              <a:rPr lang="fr-FR" dirty="0" smtClean="0"/>
              <a:t>	Difficulté de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SOA Dynamique =&gt; Flexibilité, adaptabilité.</a:t>
            </a:r>
          </a:p>
          <a:p>
            <a:r>
              <a:rPr lang="fr-FR" dirty="0" smtClean="0">
                <a:ea typeface="+mn-ea"/>
              </a:rPr>
              <a:t>Définition d’</a:t>
            </a:r>
            <a:r>
              <a:rPr lang="fr-FR" dirty="0" smtClean="0"/>
              <a:t>application flexible</a:t>
            </a:r>
          </a:p>
          <a:p>
            <a:pPr lvl="1"/>
            <a:r>
              <a:rPr lang="fr-FR" dirty="0" smtClean="0"/>
              <a:t>Peut difficilement être dans le code des composants</a:t>
            </a:r>
          </a:p>
          <a:p>
            <a:pPr lvl="2"/>
            <a:r>
              <a:rPr lang="fr-FR" dirty="0" smtClean="0"/>
              <a:t>Vision globale / réutilisation</a:t>
            </a:r>
          </a:p>
          <a:p>
            <a:r>
              <a:rPr lang="fr-FR" dirty="0" smtClean="0"/>
              <a:t>Dynamisme : évolution des architectures</a:t>
            </a:r>
          </a:p>
          <a:p>
            <a:pPr lvl="1"/>
            <a:r>
              <a:rPr lang="fr-FR" dirty="0" smtClean="0"/>
              <a:t>Quelle architecture ?</a:t>
            </a:r>
          </a:p>
          <a:p>
            <a:pPr lvl="1"/>
            <a:r>
              <a:rPr lang="fr-FR" dirty="0" smtClean="0"/>
              <a:t>Comment décrire son évolution (permise) ?</a:t>
            </a:r>
          </a:p>
          <a:p>
            <a:r>
              <a:rPr lang="fr-FR" dirty="0" smtClean="0"/>
              <a:t>Eviter les compositions statiques </a:t>
            </a:r>
          </a:p>
          <a:p>
            <a:pPr lvl="1"/>
            <a:r>
              <a:rPr lang="fr-FR" dirty="0" smtClean="0"/>
              <a:t>Architecture à composant</a:t>
            </a:r>
          </a:p>
          <a:p>
            <a:r>
              <a:rPr lang="fr-FR" dirty="0" smtClean="0"/>
              <a:t>Eviter le non-déterminisme</a:t>
            </a:r>
          </a:p>
          <a:p>
            <a:pPr lvl="1"/>
            <a:r>
              <a:rPr lang="fr-FR" dirty="0" smtClean="0"/>
              <a:t>Plates-formes à service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19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e 173"/>
          <p:cNvGrpSpPr/>
          <p:nvPr/>
        </p:nvGrpSpPr>
        <p:grpSpPr>
          <a:xfrm>
            <a:off x="986155" y="3707219"/>
            <a:ext cx="7471144" cy="1663955"/>
            <a:chOff x="986155" y="3707219"/>
            <a:chExt cx="7471144" cy="1663955"/>
          </a:xfrm>
        </p:grpSpPr>
        <p:sp>
          <p:nvSpPr>
            <p:cNvPr id="90" name="Rectangle à coins arrondis 89"/>
            <p:cNvSpPr/>
            <p:nvPr/>
          </p:nvSpPr>
          <p:spPr>
            <a:xfrm>
              <a:off x="986155" y="3860313"/>
              <a:ext cx="7471144" cy="1510861"/>
            </a:xfrm>
            <a:prstGeom prst="roundRect">
              <a:avLst/>
            </a:prstGeom>
            <a:gradFill>
              <a:gsLst>
                <a:gs pos="0">
                  <a:srgbClr val="000082"/>
                </a:gs>
                <a:gs pos="35000">
                  <a:srgbClr val="0047FF"/>
                </a:gs>
                <a:gs pos="86000">
                  <a:srgbClr val="0070C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 smtClean="0"/>
            </a:p>
            <a:p>
              <a:pPr algn="ctr"/>
              <a:r>
                <a:rPr lang="fr-FR" sz="2000" b="1" dirty="0" err="1" smtClean="0"/>
                <a:t>OSGi</a:t>
              </a:r>
              <a:endParaRPr lang="fr-FR" sz="2000" b="1" dirty="0"/>
            </a:p>
          </p:txBody>
        </p:sp>
        <p:sp>
          <p:nvSpPr>
            <p:cNvPr id="91" name="Rectangle à coins arrondis 90"/>
            <p:cNvSpPr/>
            <p:nvPr/>
          </p:nvSpPr>
          <p:spPr>
            <a:xfrm>
              <a:off x="1373731" y="3707219"/>
              <a:ext cx="6731691" cy="1274928"/>
            </a:xfrm>
            <a:prstGeom prst="roundRect">
              <a:avLst>
                <a:gd name="adj" fmla="val 7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/>
            </a:p>
          </p:txBody>
        </p:sp>
      </p:grpSp>
      <p:sp>
        <p:nvSpPr>
          <p:cNvPr id="103" name="Rectangle à coins arrondis 102"/>
          <p:cNvSpPr/>
          <p:nvPr/>
        </p:nvSpPr>
        <p:spPr>
          <a:xfrm>
            <a:off x="1977670" y="3792279"/>
            <a:ext cx="5561263" cy="1055151"/>
          </a:xfrm>
          <a:prstGeom prst="roundRect">
            <a:avLst/>
          </a:prstGeom>
          <a:solidFill>
            <a:srgbClr val="FACAF3">
              <a:alpha val="50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RoSe</a:t>
            </a:r>
            <a:r>
              <a:rPr lang="fr-FR" dirty="0" smtClean="0"/>
              <a:t> : faciliter la programmation</a:t>
            </a:r>
            <a:endParaRPr lang="fr-FR" dirty="0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544385" y="826332"/>
            <a:ext cx="8266462" cy="237138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Transparence:</a:t>
            </a:r>
            <a:endParaRPr lang="fr-FR" dirty="0"/>
          </a:p>
          <a:p>
            <a:pPr lvl="1"/>
            <a:r>
              <a:rPr lang="fr-FR" dirty="0" smtClean="0"/>
              <a:t>Création dynamique de stub/</a:t>
            </a:r>
            <a:r>
              <a:rPr lang="fr-FR" dirty="0" err="1" smtClean="0"/>
              <a:t>skeleton</a:t>
            </a:r>
            <a:endParaRPr lang="fr-FR" dirty="0" smtClean="0"/>
          </a:p>
          <a:p>
            <a:pPr lvl="1"/>
            <a:r>
              <a:rPr lang="fr-FR" dirty="0"/>
              <a:t>Vue unifié des dispositifs</a:t>
            </a:r>
          </a:p>
          <a:p>
            <a:r>
              <a:rPr lang="fr-FR" dirty="0" smtClean="0"/>
              <a:t>Découverte/Publication dynamique </a:t>
            </a:r>
          </a:p>
          <a:p>
            <a:pPr lvl="1"/>
            <a:r>
              <a:rPr lang="fr-FR" dirty="0" smtClean="0"/>
              <a:t>Refléter la disponibilité des dispositifs dans la plate-forme à services</a:t>
            </a:r>
          </a:p>
        </p:txBody>
      </p:sp>
      <p:grpSp>
        <p:nvGrpSpPr>
          <p:cNvPr id="92" name="Groupe 91"/>
          <p:cNvGrpSpPr/>
          <p:nvPr/>
        </p:nvGrpSpPr>
        <p:grpSpPr>
          <a:xfrm rot="5400000">
            <a:off x="5118291" y="4043470"/>
            <a:ext cx="741239" cy="417448"/>
            <a:chOff x="4191446" y="3085032"/>
            <a:chExt cx="1294954" cy="580334"/>
          </a:xfrm>
        </p:grpSpPr>
        <p:sp>
          <p:nvSpPr>
            <p:cNvPr id="93" name="Rectangle 92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4" name="Groupe 93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95" name="Ellipse 94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96" name="Connecteur en angle 95"/>
              <p:cNvCxnSpPr>
                <a:stCxn id="95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e 96"/>
          <p:cNvGrpSpPr/>
          <p:nvPr/>
        </p:nvGrpSpPr>
        <p:grpSpPr>
          <a:xfrm rot="5400000">
            <a:off x="2908906" y="3950013"/>
            <a:ext cx="736900" cy="574285"/>
            <a:chOff x="4191446" y="3085032"/>
            <a:chExt cx="1294954" cy="580334"/>
          </a:xfrm>
        </p:grpSpPr>
        <p:sp>
          <p:nvSpPr>
            <p:cNvPr id="98" name="Rectangle 97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9" name="Groupe 98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00" name="Ellipse 99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01" name="Connecteur en angle 100"/>
              <p:cNvCxnSpPr>
                <a:stCxn id="100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483791" y="6381750"/>
            <a:ext cx="3743325" cy="476250"/>
          </a:xfrm>
        </p:spPr>
        <p:txBody>
          <a:bodyPr/>
          <a:lstStyle/>
          <a:p>
            <a:endParaRPr lang="fr-FR"/>
          </a:p>
        </p:txBody>
      </p:sp>
      <p:sp>
        <p:nvSpPr>
          <p:cNvPr id="105" name="Accolade ouvrante 104"/>
          <p:cNvSpPr/>
          <p:nvPr/>
        </p:nvSpPr>
        <p:spPr>
          <a:xfrm>
            <a:off x="1354770" y="5432912"/>
            <a:ext cx="361507" cy="804853"/>
          </a:xfrm>
          <a:prstGeom prst="leftBrace">
            <a:avLst>
              <a:gd name="adj1" fmla="val 9114"/>
              <a:gd name="adj2" fmla="val 51032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02893" y="5615488"/>
            <a:ext cx="128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Dispositifs</a:t>
            </a:r>
            <a:endParaRPr lang="fr-FR" dirty="0"/>
          </a:p>
        </p:txBody>
      </p:sp>
      <p:sp>
        <p:nvSpPr>
          <p:cNvPr id="107" name="Accolade ouvrante 106"/>
          <p:cNvSpPr/>
          <p:nvPr/>
        </p:nvSpPr>
        <p:spPr>
          <a:xfrm rot="10800000">
            <a:off x="7332920" y="5397727"/>
            <a:ext cx="361507" cy="804853"/>
          </a:xfrm>
          <a:prstGeom prst="leftBrace">
            <a:avLst>
              <a:gd name="adj1" fmla="val 9114"/>
              <a:gd name="adj2" fmla="val 51032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7694427" y="5466006"/>
            <a:ext cx="1283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Services</a:t>
            </a:r>
          </a:p>
          <a:p>
            <a:r>
              <a:rPr lang="fr-FR" dirty="0" smtClean="0"/>
              <a:t>Applicatifs</a:t>
            </a:r>
          </a:p>
          <a:p>
            <a:r>
              <a:rPr lang="fr-FR" dirty="0" smtClean="0"/>
              <a:t>Distants</a:t>
            </a:r>
            <a:endParaRPr lang="fr-FR" dirty="0"/>
          </a:p>
        </p:txBody>
      </p:sp>
      <p:pic>
        <p:nvPicPr>
          <p:cNvPr id="112" name="Picture 4" descr="C:\DATA\Adele\papers\icons\icons\HP-Printer-256x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80" y="5728617"/>
            <a:ext cx="998317" cy="9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C:\DATA\Adele\papers\icons\icons\loud-speaker-4-128x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94" y="5787769"/>
            <a:ext cx="673063" cy="6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3" descr="C:\DATA\Adele\papers\icons\icons\webcamera-Vista-256x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68" y="5450193"/>
            <a:ext cx="490176" cy="4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light,bulb,bulb on,idea,hint,tip,energ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44" y="5406942"/>
            <a:ext cx="562849" cy="56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oupe 115"/>
          <p:cNvGrpSpPr/>
          <p:nvPr/>
        </p:nvGrpSpPr>
        <p:grpSpPr>
          <a:xfrm>
            <a:off x="4771563" y="5397727"/>
            <a:ext cx="2561356" cy="1161526"/>
            <a:chOff x="4794954" y="5289901"/>
            <a:chExt cx="2561356" cy="1161526"/>
          </a:xfrm>
        </p:grpSpPr>
        <p:pic>
          <p:nvPicPr>
            <p:cNvPr id="117" name="Picture 6" descr="C:\DATA\Adele\papers\icons\icons\Twitter-256x25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795" y="5426202"/>
              <a:ext cx="422515" cy="42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7" descr="C:\DATA\Adele\papers\icons\icons\FaceBook-256x25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152" y="5877660"/>
              <a:ext cx="407837" cy="40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8" descr="C:\DATA\Adele\papers\icons\icons\clapperboard-256x25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9374" y="5555280"/>
              <a:ext cx="744782" cy="744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9" descr="C:\DATA\Adele\papers\icons\icons\server-Vista-256x256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503" y="5289901"/>
              <a:ext cx="823547" cy="823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9" descr="C:\DATA\Adele\papers\icons\icons\server-Vista-256x256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287" y="5450193"/>
              <a:ext cx="823547" cy="823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9" descr="C:\DATA\Adele\papers\icons\icons\server-Vista-256x256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954" y="5627880"/>
              <a:ext cx="823547" cy="823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5" name="Picture 13" descr="http://wiki.chameleon.ow2.org/xwiki/bin/download/Main/Rose/roselogoasciiShadow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287" y="4167160"/>
            <a:ext cx="1147254" cy="5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Connecteur en arc 138"/>
          <p:cNvCxnSpPr>
            <a:stCxn id="98" idx="3"/>
            <a:endCxn id="114" idx="0"/>
          </p:cNvCxnSpPr>
          <p:nvPr/>
        </p:nvCxnSpPr>
        <p:spPr>
          <a:xfrm rot="5400000">
            <a:off x="2555213" y="4728049"/>
            <a:ext cx="844587" cy="5997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en arc 139"/>
          <p:cNvCxnSpPr>
            <a:stCxn id="93" idx="3"/>
            <a:endCxn id="117" idx="0"/>
          </p:cNvCxnSpPr>
          <p:nvPr/>
        </p:nvCxnSpPr>
        <p:spPr>
          <a:xfrm rot="16200000" flipH="1">
            <a:off x="5849679" y="4262045"/>
            <a:ext cx="911214" cy="163275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e 178"/>
          <p:cNvGrpSpPr/>
          <p:nvPr/>
        </p:nvGrpSpPr>
        <p:grpSpPr>
          <a:xfrm rot="16200000">
            <a:off x="3893417" y="3118929"/>
            <a:ext cx="808121" cy="397961"/>
            <a:chOff x="4191446" y="3085032"/>
            <a:chExt cx="1294954" cy="580334"/>
          </a:xfrm>
        </p:grpSpPr>
        <p:sp>
          <p:nvSpPr>
            <p:cNvPr id="183" name="Rectangle 182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4" name="Groupe 183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88" name="Ellipse 187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89" name="Connecteur en angle 188"/>
              <p:cNvCxnSpPr>
                <a:stCxn id="188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e 196"/>
          <p:cNvGrpSpPr/>
          <p:nvPr/>
        </p:nvGrpSpPr>
        <p:grpSpPr>
          <a:xfrm rot="10800000">
            <a:off x="4040370" y="3885911"/>
            <a:ext cx="497183" cy="907922"/>
            <a:chOff x="6549231" y="2788869"/>
            <a:chExt cx="572430" cy="1034134"/>
          </a:xfrm>
        </p:grpSpPr>
        <p:sp>
          <p:nvSpPr>
            <p:cNvPr id="201" name="Rectangle 200"/>
            <p:cNvSpPr/>
            <p:nvPr/>
          </p:nvSpPr>
          <p:spPr>
            <a:xfrm rot="5400000">
              <a:off x="6576122" y="3021765"/>
              <a:ext cx="518648" cy="572430"/>
            </a:xfrm>
            <a:prstGeom prst="rect">
              <a:avLst/>
            </a:prstGeom>
            <a:solidFill>
              <a:srgbClr val="FF9933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02" name="Groupe 201"/>
            <p:cNvGrpSpPr/>
            <p:nvPr/>
          </p:nvGrpSpPr>
          <p:grpSpPr>
            <a:xfrm>
              <a:off x="6742546" y="2788869"/>
              <a:ext cx="208869" cy="262913"/>
              <a:chOff x="5367469" y="2750287"/>
              <a:chExt cx="211753" cy="437365"/>
            </a:xfrm>
          </p:grpSpPr>
          <p:sp>
            <p:nvSpPr>
              <p:cNvPr id="206" name="Ellipse 205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207" name="Connecteur en angle 206"/>
              <p:cNvCxnSpPr>
                <a:stCxn id="206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e 202"/>
            <p:cNvGrpSpPr/>
            <p:nvPr/>
          </p:nvGrpSpPr>
          <p:grpSpPr>
            <a:xfrm>
              <a:off x="6724088" y="3567304"/>
              <a:ext cx="222717" cy="255699"/>
              <a:chOff x="5317167" y="2424224"/>
              <a:chExt cx="311684" cy="524538"/>
            </a:xfrm>
          </p:grpSpPr>
          <p:sp>
            <p:nvSpPr>
              <p:cNvPr id="204" name="Arc 203"/>
              <p:cNvSpPr/>
              <p:nvPr/>
            </p:nvSpPr>
            <p:spPr>
              <a:xfrm rot="16200000">
                <a:off x="5323793" y="2643704"/>
                <a:ext cx="298432" cy="311684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5" name="Connecteur en angle 204"/>
              <p:cNvCxnSpPr/>
              <p:nvPr/>
            </p:nvCxnSpPr>
            <p:spPr>
              <a:xfrm rot="5400000" flipH="1" flipV="1">
                <a:off x="5377840" y="2530189"/>
                <a:ext cx="211931" cy="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0" name="Connecteur en angle 199"/>
          <p:cNvCxnSpPr/>
          <p:nvPr/>
        </p:nvCxnSpPr>
        <p:spPr>
          <a:xfrm flipH="1" flipV="1">
            <a:off x="4466309" y="5320895"/>
            <a:ext cx="71608" cy="1"/>
          </a:xfrm>
          <a:prstGeom prst="bentConnector3">
            <a:avLst>
              <a:gd name="adj1" fmla="val 50000"/>
            </a:avLst>
          </a:prstGeom>
          <a:ln w="25400">
            <a:solidFill>
              <a:srgbClr val="489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e 207"/>
          <p:cNvGrpSpPr/>
          <p:nvPr/>
        </p:nvGrpSpPr>
        <p:grpSpPr>
          <a:xfrm>
            <a:off x="2990214" y="3054650"/>
            <a:ext cx="581910" cy="666745"/>
            <a:chOff x="4475443" y="3325028"/>
            <a:chExt cx="581910" cy="666745"/>
          </a:xfrm>
        </p:grpSpPr>
        <p:sp>
          <p:nvSpPr>
            <p:cNvPr id="209" name="Rectangle 208"/>
            <p:cNvSpPr/>
            <p:nvPr/>
          </p:nvSpPr>
          <p:spPr>
            <a:xfrm>
              <a:off x="4475443" y="3325028"/>
              <a:ext cx="581910" cy="397961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2" name="Groupe 211"/>
            <p:cNvGrpSpPr/>
            <p:nvPr/>
          </p:nvGrpSpPr>
          <p:grpSpPr>
            <a:xfrm rot="5400000">
              <a:off x="4639090" y="3775378"/>
              <a:ext cx="265449" cy="167341"/>
              <a:chOff x="4801621" y="3696684"/>
              <a:chExt cx="329794" cy="186356"/>
            </a:xfrm>
          </p:grpSpPr>
          <p:sp>
            <p:nvSpPr>
              <p:cNvPr id="213" name="Arc 212"/>
              <p:cNvSpPr/>
              <p:nvPr/>
            </p:nvSpPr>
            <p:spPr>
              <a:xfrm rot="10800000">
                <a:off x="4943781" y="3696684"/>
                <a:ext cx="187634" cy="186356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4" name="Connecteur en angle 213"/>
              <p:cNvCxnSpPr/>
              <p:nvPr/>
            </p:nvCxnSpPr>
            <p:spPr>
              <a:xfrm flipH="1" flipV="1">
                <a:off x="4801621" y="3783406"/>
                <a:ext cx="133248" cy="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5" name="Connecteur en arc 214"/>
          <p:cNvCxnSpPr>
            <a:stCxn id="100" idx="0"/>
            <a:endCxn id="213" idx="1"/>
          </p:cNvCxnSpPr>
          <p:nvPr/>
        </p:nvCxnSpPr>
        <p:spPr>
          <a:xfrm rot="16200000" flipV="1">
            <a:off x="3176345" y="3756123"/>
            <a:ext cx="222824" cy="234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en arc 217"/>
          <p:cNvCxnSpPr>
            <a:stCxn id="204" idx="1"/>
            <a:endCxn id="188" idx="0"/>
          </p:cNvCxnSpPr>
          <p:nvPr/>
        </p:nvCxnSpPr>
        <p:spPr>
          <a:xfrm rot="5400000" flipH="1" flipV="1">
            <a:off x="4175307" y="3835624"/>
            <a:ext cx="227804" cy="49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e 226"/>
          <p:cNvGrpSpPr/>
          <p:nvPr/>
        </p:nvGrpSpPr>
        <p:grpSpPr>
          <a:xfrm>
            <a:off x="3891899" y="4995168"/>
            <a:ext cx="780723" cy="562851"/>
            <a:chOff x="3908233" y="5406941"/>
            <a:chExt cx="888051" cy="689815"/>
          </a:xfrm>
        </p:grpSpPr>
        <p:sp>
          <p:nvSpPr>
            <p:cNvPr id="223" name="Arc 222"/>
            <p:cNvSpPr/>
            <p:nvPr/>
          </p:nvSpPr>
          <p:spPr>
            <a:xfrm rot="10800000">
              <a:off x="4158944" y="5488457"/>
              <a:ext cx="386629" cy="302197"/>
            </a:xfrm>
            <a:prstGeom prst="arc">
              <a:avLst>
                <a:gd name="adj1" fmla="val 10996335"/>
                <a:gd name="adj2" fmla="val 0"/>
              </a:avLst>
            </a:prstGeom>
            <a:ln w="5080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4" name="Arc 223"/>
            <p:cNvSpPr/>
            <p:nvPr/>
          </p:nvSpPr>
          <p:spPr>
            <a:xfrm rot="10800000">
              <a:off x="4015561" y="5406941"/>
              <a:ext cx="673395" cy="537413"/>
            </a:xfrm>
            <a:prstGeom prst="arc">
              <a:avLst>
                <a:gd name="adj1" fmla="val 10996335"/>
                <a:gd name="adj2" fmla="val 0"/>
              </a:avLst>
            </a:prstGeom>
            <a:ln w="5080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5" name="Arc 224"/>
            <p:cNvSpPr/>
            <p:nvPr/>
          </p:nvSpPr>
          <p:spPr>
            <a:xfrm rot="10800000">
              <a:off x="3908233" y="5450193"/>
              <a:ext cx="888051" cy="646563"/>
            </a:xfrm>
            <a:prstGeom prst="arc">
              <a:avLst>
                <a:gd name="adj1" fmla="val 10996335"/>
                <a:gd name="adj2" fmla="val 0"/>
              </a:avLst>
            </a:prstGeom>
            <a:ln w="5080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8" name="Rectangle 227"/>
          <p:cNvSpPr/>
          <p:nvPr/>
        </p:nvSpPr>
        <p:spPr>
          <a:xfrm>
            <a:off x="4672623" y="2913568"/>
            <a:ext cx="4305134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800" dirty="0">
                <a:latin typeface="Courier" pitchFamily="49" charset="0"/>
                <a:cs typeface="Times New Roman" pitchFamily="18" charset="0"/>
              </a:rPr>
              <a:t>{</a:t>
            </a:r>
          </a:p>
          <a:p>
            <a:r>
              <a:rPr lang="fr-FR" sz="800" dirty="0" smtClean="0">
                <a:latin typeface="Courier" pitchFamily="49" charset="0"/>
                <a:cs typeface="Times New Roman" pitchFamily="18" charset="0"/>
              </a:rPr>
              <a:t>machine </a:t>
            </a:r>
            <a:r>
              <a:rPr lang="fr-FR" sz="800" dirty="0">
                <a:latin typeface="Courier" pitchFamily="49" charset="0"/>
                <a:cs typeface="Times New Roman" pitchFamily="18" charset="0"/>
              </a:rPr>
              <a:t>: {</a:t>
            </a:r>
          </a:p>
          <a:p>
            <a:r>
              <a:rPr lang="pt-BR" sz="800" dirty="0" smtClean="0">
                <a:latin typeface="Courier" pitchFamily="49" charset="0"/>
                <a:cs typeface="Times New Roman" pitchFamily="18" charset="0"/>
              </a:rPr>
              <a:t>    id </a:t>
            </a:r>
            <a:r>
              <a:rPr lang="pt-BR" sz="800" dirty="0">
                <a:latin typeface="Courier" pitchFamily="49" charset="0"/>
                <a:cs typeface="Times New Roman" pitchFamily="18" charset="0"/>
              </a:rPr>
              <a:t>: </a:t>
            </a:r>
            <a:r>
              <a:rPr lang="pt-BR" sz="800" dirty="0" smtClean="0">
                <a:latin typeface="Courier" pitchFamily="49" charset="0"/>
                <a:cs typeface="Times New Roman" pitchFamily="18" charset="0"/>
              </a:rPr>
              <a:t>“server1”,</a:t>
            </a:r>
            <a:endParaRPr lang="pt-BR" sz="800" dirty="0">
              <a:latin typeface="Courier" pitchFamily="49" charset="0"/>
              <a:cs typeface="Times New Roman" pitchFamily="18" charset="0"/>
            </a:endParaRPr>
          </a:p>
          <a:p>
            <a:r>
              <a:rPr lang="pt-BR" sz="800" dirty="0" smtClean="0">
                <a:latin typeface="Courier" pitchFamily="49" charset="0"/>
                <a:cs typeface="Times New Roman" pitchFamily="18" charset="0"/>
              </a:rPr>
              <a:t>    host </a:t>
            </a:r>
            <a:r>
              <a:rPr lang="pt-BR" sz="800" dirty="0">
                <a:latin typeface="Courier" pitchFamily="49" charset="0"/>
                <a:cs typeface="Times New Roman" pitchFamily="18" charset="0"/>
              </a:rPr>
              <a:t>: </a:t>
            </a:r>
            <a:r>
              <a:rPr lang="pt-BR" sz="800" dirty="0" smtClean="0">
                <a:latin typeface="Courier" pitchFamily="49" charset="0"/>
                <a:cs typeface="Times New Roman" pitchFamily="18" charset="0"/>
              </a:rPr>
              <a:t>“localhost”,</a:t>
            </a:r>
            <a:endParaRPr lang="pt-BR" sz="800" dirty="0">
              <a:latin typeface="Courier" pitchFamily="49" charset="0"/>
              <a:cs typeface="Times New Roman" pitchFamily="18" charset="0"/>
            </a:endParaRPr>
          </a:p>
          <a:p>
            <a:r>
              <a:rPr lang="fr-FR" sz="800" dirty="0" smtClean="0">
                <a:latin typeface="Courier" pitchFamily="49" charset="0"/>
                <a:cs typeface="Times New Roman" pitchFamily="18" charset="0"/>
              </a:rPr>
              <a:t>    connections </a:t>
            </a:r>
            <a:r>
              <a:rPr lang="fr-FR" sz="800" dirty="0">
                <a:latin typeface="Courier" pitchFamily="49" charset="0"/>
                <a:cs typeface="Times New Roman" pitchFamily="18" charset="0"/>
              </a:rPr>
              <a:t>: [</a:t>
            </a:r>
          </a:p>
          <a:p>
            <a:r>
              <a:rPr lang="fr-FR" sz="800" dirty="0" smtClean="0">
                <a:latin typeface="Courier" pitchFamily="49" charset="0"/>
                <a:cs typeface="Times New Roman" pitchFamily="18" charset="0"/>
              </a:rPr>
              <a:t>    { </a:t>
            </a:r>
            <a:r>
              <a:rPr lang="fr-FR" sz="800" dirty="0">
                <a:latin typeface="Courier" pitchFamily="49" charset="0"/>
                <a:cs typeface="Times New Roman" pitchFamily="18" charset="0"/>
              </a:rPr>
              <a:t>out : {</a:t>
            </a:r>
          </a:p>
          <a:p>
            <a:r>
              <a:rPr lang="pt-BR" sz="800" dirty="0" smtClean="0">
                <a:latin typeface="Courier" pitchFamily="49" charset="0"/>
                <a:cs typeface="Times New Roman" pitchFamily="18" charset="0"/>
              </a:rPr>
              <a:t>      service_filter </a:t>
            </a:r>
            <a:r>
              <a:rPr lang="pt-BR" sz="800" dirty="0">
                <a:latin typeface="Courier" pitchFamily="49" charset="0"/>
                <a:cs typeface="Times New Roman" pitchFamily="18" charset="0"/>
              </a:rPr>
              <a:t>:  </a:t>
            </a:r>
            <a:r>
              <a:rPr lang="pt-BR" sz="800" dirty="0" smtClean="0">
                <a:latin typeface="Courier" pitchFamily="49" charset="0"/>
                <a:cs typeface="Times New Roman" pitchFamily="18" charset="0"/>
              </a:rPr>
              <a:t>                              </a:t>
            </a:r>
          </a:p>
          <a:p>
            <a:r>
              <a:rPr lang="pt-BR" sz="800" dirty="0">
                <a:latin typeface="Courier" pitchFamily="49" charset="0"/>
                <a:cs typeface="Times New Roman" pitchFamily="18" charset="0"/>
              </a:rPr>
              <a:t> </a:t>
            </a:r>
            <a:r>
              <a:rPr lang="pt-BR" sz="800" dirty="0" smtClean="0">
                <a:latin typeface="Courier" pitchFamily="49" charset="0"/>
                <a:cs typeface="Times New Roman" pitchFamily="18" charset="0"/>
              </a:rPr>
              <a:t>          "(objectClass=rose.example.jaxrs.contract.HelloWorld)",</a:t>
            </a:r>
            <a:endParaRPr lang="pt-BR" sz="800" dirty="0">
              <a:latin typeface="Courier" pitchFamily="49" charset="0"/>
              <a:cs typeface="Times New Roman" pitchFamily="18" charset="0"/>
            </a:endParaRPr>
          </a:p>
          <a:p>
            <a:r>
              <a:rPr lang="fr-FR" sz="800" dirty="0" smtClean="0">
                <a:latin typeface="Courier" pitchFamily="49" charset="0"/>
                <a:cs typeface="Times New Roman" pitchFamily="18" charset="0"/>
              </a:rPr>
              <a:t>      </a:t>
            </a:r>
            <a:r>
              <a:rPr lang="fr-FR" sz="800" dirty="0" err="1" smtClean="0">
                <a:latin typeface="Courier" pitchFamily="49" charset="0"/>
                <a:cs typeface="Times New Roman" pitchFamily="18" charset="0"/>
              </a:rPr>
              <a:t>properties</a:t>
            </a:r>
            <a:r>
              <a:rPr lang="fr-FR" sz="800" dirty="0" smtClean="0">
                <a:latin typeface="Courier" pitchFamily="49" charset="0"/>
                <a:cs typeface="Times New Roman" pitchFamily="18" charset="0"/>
              </a:rPr>
              <a:t> </a:t>
            </a:r>
            <a:r>
              <a:rPr lang="fr-FR" sz="800" dirty="0">
                <a:latin typeface="Courier" pitchFamily="49" charset="0"/>
                <a:cs typeface="Times New Roman" pitchFamily="18" charset="0"/>
              </a:rPr>
              <a:t>: </a:t>
            </a:r>
            <a:r>
              <a:rPr lang="fr-FR" sz="800" dirty="0" smtClean="0">
                <a:latin typeface="Courier" pitchFamily="49" charset="0"/>
                <a:cs typeface="Times New Roman" pitchFamily="18" charset="0"/>
              </a:rPr>
              <a:t>{"tag" </a:t>
            </a:r>
            <a:r>
              <a:rPr lang="fr-FR" sz="800" dirty="0">
                <a:latin typeface="Courier" pitchFamily="49" charset="0"/>
                <a:cs typeface="Times New Roman" pitchFamily="18" charset="0"/>
              </a:rPr>
              <a:t>: </a:t>
            </a:r>
            <a:r>
              <a:rPr lang="fr-FR" sz="800" dirty="0" smtClean="0">
                <a:latin typeface="Courier" pitchFamily="49" charset="0"/>
                <a:cs typeface="Times New Roman" pitchFamily="18" charset="0"/>
              </a:rPr>
              <a:t>["</a:t>
            </a:r>
            <a:r>
              <a:rPr lang="fr-FR" sz="800" dirty="0" err="1" smtClean="0">
                <a:latin typeface="Courier" pitchFamily="49" charset="0"/>
                <a:cs typeface="Times New Roman" pitchFamily="18" charset="0"/>
              </a:rPr>
              <a:t>example</a:t>
            </a:r>
            <a:r>
              <a:rPr lang="fr-FR" sz="800" dirty="0" smtClean="0">
                <a:latin typeface="Courier" pitchFamily="49" charset="0"/>
                <a:cs typeface="Times New Roman" pitchFamily="18" charset="0"/>
              </a:rPr>
              <a:t>","</a:t>
            </a:r>
            <a:r>
              <a:rPr lang="fr-FR" sz="800" dirty="0" err="1" smtClean="0">
                <a:latin typeface="Courier" pitchFamily="49" charset="0"/>
                <a:cs typeface="Times New Roman" pitchFamily="18" charset="0"/>
              </a:rPr>
              <a:t>helloworld</a:t>
            </a:r>
            <a:r>
              <a:rPr lang="fr-FR" sz="800" dirty="0" smtClean="0">
                <a:latin typeface="Courier" pitchFamily="49" charset="0"/>
                <a:cs typeface="Times New Roman" pitchFamily="18" charset="0"/>
              </a:rPr>
              <a:t>"]}</a:t>
            </a:r>
            <a:endParaRPr lang="fr-FR" sz="800" dirty="0">
              <a:latin typeface="Courier" pitchFamily="49" charset="0"/>
              <a:cs typeface="Times New Roman" pitchFamily="18" charset="0"/>
            </a:endParaRPr>
          </a:p>
          <a:p>
            <a:r>
              <a:rPr lang="fr-FR" sz="800" dirty="0" smtClean="0">
                <a:latin typeface="Courier" pitchFamily="49" charset="0"/>
                <a:cs typeface="Times New Roman" pitchFamily="18" charset="0"/>
              </a:rPr>
              <a:t>      }</a:t>
            </a:r>
            <a:endParaRPr lang="fr-FR" sz="800" dirty="0">
              <a:latin typeface="Courier" pitchFamily="49" charset="0"/>
              <a:cs typeface="Times New Roman" pitchFamily="18" charset="0"/>
            </a:endParaRPr>
          </a:p>
          <a:p>
            <a:r>
              <a:rPr lang="fr-FR" sz="800" dirty="0" smtClean="0">
                <a:latin typeface="Courier" pitchFamily="49" charset="0"/>
                <a:cs typeface="Times New Roman" pitchFamily="18" charset="0"/>
              </a:rPr>
              <a:t>     }]</a:t>
            </a:r>
            <a:endParaRPr lang="fr-FR" sz="800" dirty="0">
              <a:latin typeface="Courier" pitchFamily="49" charset="0"/>
              <a:cs typeface="Times New Roman" pitchFamily="18" charset="0"/>
            </a:endParaRPr>
          </a:p>
          <a:p>
            <a:r>
              <a:rPr lang="fr-FR" sz="800" dirty="0" smtClean="0">
                <a:latin typeface="Courier" pitchFamily="49" charset="0"/>
                <a:cs typeface="Times New Roman" pitchFamily="18" charset="0"/>
              </a:rPr>
              <a:t>}</a:t>
            </a:r>
            <a:endParaRPr lang="fr-FR" sz="800" dirty="0"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371312" y="3547150"/>
            <a:ext cx="333082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" pitchFamily="49" charset="0"/>
                <a:cs typeface="Times New Roman" pitchFamily="18" charset="0"/>
              </a:rPr>
              <a:t>machine.in().</a:t>
            </a:r>
          </a:p>
          <a:p>
            <a:r>
              <a:rPr lang="en-US" sz="800" dirty="0" err="1" smtClean="0">
                <a:latin typeface="Courier" pitchFamily="49" charset="0"/>
                <a:cs typeface="Times New Roman" pitchFamily="18" charset="0"/>
              </a:rPr>
              <a:t>withImporter</a:t>
            </a:r>
            <a:r>
              <a:rPr lang="en-US" sz="800" dirty="0" smtClean="0">
                <a:latin typeface="Courier" pitchFamily="49" charset="0"/>
                <a:cs typeface="Times New Roman" pitchFamily="18" charset="0"/>
              </a:rPr>
              <a:t> (“(instance.name=</a:t>
            </a:r>
            <a:r>
              <a:rPr lang="en-US" sz="800" dirty="0" err="1" smtClean="0">
                <a:latin typeface="Courier" pitchFamily="49" charset="0"/>
                <a:cs typeface="Times New Roman" pitchFamily="18" charset="0"/>
              </a:rPr>
              <a:t>RoSe_importer.cxf</a:t>
            </a:r>
            <a:r>
              <a:rPr lang="en-US" sz="800" dirty="0" smtClean="0">
                <a:latin typeface="Courier" pitchFamily="49" charset="0"/>
                <a:cs typeface="Times New Roman" pitchFamily="18" charset="0"/>
              </a:rPr>
              <a:t>)”).</a:t>
            </a:r>
          </a:p>
          <a:p>
            <a:r>
              <a:rPr lang="en-US" sz="800" dirty="0" smtClean="0">
                <a:latin typeface="Courier" pitchFamily="49" charset="0"/>
                <a:cs typeface="Times New Roman" pitchFamily="18" charset="0"/>
              </a:rPr>
              <a:t>protocols([“</a:t>
            </a:r>
            <a:r>
              <a:rPr lang="en-US" sz="800" dirty="0" err="1" smtClean="0">
                <a:latin typeface="Courier" pitchFamily="49" charset="0"/>
                <a:cs typeface="Times New Roman" pitchFamily="18" charset="0"/>
              </a:rPr>
              <a:t>ws</a:t>
            </a:r>
            <a:r>
              <a:rPr lang="en-US" sz="800" dirty="0" smtClean="0">
                <a:latin typeface="Courier" pitchFamily="49" charset="0"/>
                <a:cs typeface="Times New Roman" pitchFamily="18" charset="0"/>
              </a:rPr>
              <a:t>”]).</a:t>
            </a:r>
          </a:p>
          <a:p>
            <a:r>
              <a:rPr lang="en-US" sz="800" dirty="0" smtClean="0">
                <a:latin typeface="Courier" pitchFamily="49" charset="0"/>
                <a:cs typeface="Times New Roman" pitchFamily="18" charset="0"/>
              </a:rPr>
              <a:t>add();</a:t>
            </a:r>
            <a:endParaRPr lang="en-US" sz="800" dirty="0">
              <a:latin typeface="Courier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0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animBg="1"/>
      <p:bldP spid="2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Scoping</a:t>
            </a:r>
            <a:r>
              <a:rPr lang="fr-FR" dirty="0" smtClean="0"/>
              <a:t>. Portée.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Vision « service » traditionnelle </a:t>
            </a:r>
          </a:p>
          <a:p>
            <a:pPr lvl="1"/>
            <a:r>
              <a:rPr lang="fr-FR" dirty="0" smtClean="0"/>
              <a:t>tout composant (instance) voie tous les autres composants (instance) présents sur la plateforme. </a:t>
            </a:r>
          </a:p>
          <a:p>
            <a:pPr lvl="2"/>
            <a:r>
              <a:rPr lang="fr-FR" dirty="0" smtClean="0"/>
              <a:t>Dynamique, opportuniste, flexible, adaptable</a:t>
            </a:r>
          </a:p>
          <a:p>
            <a:pPr lvl="2"/>
            <a:r>
              <a:rPr lang="fr-FR" dirty="0" smtClean="0"/>
              <a:t>Imprévisible dans un monde ouvert</a:t>
            </a:r>
          </a:p>
          <a:p>
            <a:pPr lvl="1"/>
            <a:r>
              <a:rPr lang="fr-FR" dirty="0" smtClean="0"/>
              <a:t>Pas d’encapsulation, pas de porté, pas de protection …</a:t>
            </a:r>
          </a:p>
          <a:p>
            <a:r>
              <a:rPr lang="fr-FR" dirty="0" smtClean="0"/>
              <a:t>Vision « composant » traditionnel</a:t>
            </a:r>
          </a:p>
          <a:p>
            <a:pPr lvl="1"/>
            <a:r>
              <a:rPr lang="fr-FR" dirty="0" smtClean="0"/>
              <a:t>Un composant (implémentation) est lié à d’autres composants (implémentation) dans une application.</a:t>
            </a:r>
          </a:p>
          <a:p>
            <a:pPr lvl="2"/>
            <a:r>
              <a:rPr lang="fr-FR" dirty="0" smtClean="0"/>
              <a:t>Rigide, « statique », difficilement adaptable,</a:t>
            </a:r>
          </a:p>
          <a:p>
            <a:pPr lvl="2"/>
            <a:r>
              <a:rPr lang="fr-FR" dirty="0" smtClean="0"/>
              <a:t>Déterministe, reproductible, fiable …</a:t>
            </a:r>
          </a:p>
          <a:p>
            <a:pPr lvl="1"/>
            <a:r>
              <a:rPr lang="fr-FR" dirty="0" smtClean="0"/>
              <a:t>Structuration forte, encapsulation hiérarchique.</a:t>
            </a:r>
          </a:p>
          <a:p>
            <a:pPr lvl="1"/>
            <a:r>
              <a:rPr lang="fr-FR" dirty="0" smtClean="0"/>
              <a:t>Applications indépendantes, contextes indépendants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21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vega\AppData\Local\Microsoft\Windows\Temporary Internet Files\Content.IE5\0N4QWTVX\MC90039707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" y="1102854"/>
            <a:ext cx="866851" cy="85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 vs 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   Pourquoi les services n’offrent pas de structuration ?</a:t>
            </a:r>
          </a:p>
          <a:p>
            <a:pPr lvl="1"/>
            <a:r>
              <a:rPr lang="fr-FR" dirty="0" smtClean="0"/>
              <a:t>Encapsulation: Propriété de composants bien connus  </a:t>
            </a:r>
          </a:p>
          <a:p>
            <a:pPr lvl="1"/>
            <a:r>
              <a:rPr lang="fr-FR" dirty="0" smtClean="0"/>
              <a:t>Service:             Partage de fournisseurs anonymes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 Besoins: encapsulation et contrôle de visibilité</a:t>
            </a:r>
          </a:p>
          <a:p>
            <a:pPr lvl="1"/>
            <a:r>
              <a:rPr lang="fr-FR" dirty="0" smtClean="0"/>
              <a:t>Respecter le protocole client / fournisseur</a:t>
            </a:r>
          </a:p>
          <a:p>
            <a:pPr lvl="2"/>
            <a:r>
              <a:rPr lang="fr-FR" dirty="0" smtClean="0"/>
              <a:t>Le fournisseur peut ne pas être connu statiquement</a:t>
            </a:r>
          </a:p>
          <a:p>
            <a:pPr lvl="2"/>
            <a:r>
              <a:rPr lang="fr-FR" dirty="0" smtClean="0"/>
              <a:t>Le fournisseur peut être fourni par d’autres  (</a:t>
            </a:r>
            <a:r>
              <a:rPr lang="fr-FR" dirty="0" err="1" smtClean="0"/>
              <a:t>third</a:t>
            </a:r>
            <a:r>
              <a:rPr lang="fr-FR" dirty="0" smtClean="0"/>
              <a:t> party) </a:t>
            </a:r>
          </a:p>
          <a:p>
            <a:pPr lvl="1"/>
            <a:r>
              <a:rPr lang="fr-FR" dirty="0" smtClean="0"/>
              <a:t>La visibilité des fournisseurs doit être contrôlée </a:t>
            </a:r>
          </a:p>
          <a:p>
            <a:pPr lvl="2"/>
            <a:r>
              <a:rPr lang="fr-FR" dirty="0" smtClean="0"/>
              <a:t>usage réservé à certain clients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4" descr="light,bulb,bulb on,idea,hint,tip,ener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7" y="2995413"/>
            <a:ext cx="836797" cy="83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4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Service-Component model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899592" y="3645024"/>
            <a:ext cx="727280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362309" y="4139788"/>
            <a:ext cx="15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Dynamism</a:t>
            </a:r>
            <a:endParaRPr lang="fr-FR" dirty="0" smtClean="0"/>
          </a:p>
          <a:p>
            <a:r>
              <a:rPr lang="fr-FR" dirty="0" err="1" smtClean="0"/>
              <a:t>Opportunism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318443" y="4185954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Architecture</a:t>
            </a:r>
          </a:p>
          <a:p>
            <a:r>
              <a:rPr lang="fr-FR" dirty="0" smtClean="0"/>
              <a:t>Descriptions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95536" y="292494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Components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362309" y="292494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Services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02329" y="227313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Service-</a:t>
            </a:r>
            <a:r>
              <a:rPr lang="fr-FR" dirty="0" err="1" smtClean="0"/>
              <a:t>Oriented</a:t>
            </a:r>
            <a:r>
              <a:rPr lang="fr-FR" dirty="0" smtClean="0"/>
              <a:t> component 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341065" y="1761355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Component-Service</a:t>
            </a:r>
          </a:p>
          <a:p>
            <a:r>
              <a:rPr lang="fr-FR" dirty="0" smtClean="0"/>
              <a:t>         APAM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781163" y="568708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Specification</a:t>
            </a:r>
            <a:r>
              <a:rPr lang="fr-FR" dirty="0" smtClean="0"/>
              <a:t>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51520" y="514672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 err="1" smtClean="0"/>
              <a:t>centered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876256" y="514672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 </a:t>
            </a:r>
            <a:r>
              <a:rPr lang="fr-FR" dirty="0" err="1"/>
              <a:t>centered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4535996" y="3356992"/>
            <a:ext cx="3132348" cy="2304256"/>
          </a:xfrm>
          <a:prstGeom prst="line">
            <a:avLst/>
          </a:prstGeom>
          <a:ln w="28575">
            <a:solidFill>
              <a:schemeClr val="accent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004048" y="47723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Requires</a:t>
            </a:r>
            <a:endParaRPr lang="fr-FR" dirty="0" smtClean="0"/>
          </a:p>
          <a:p>
            <a:r>
              <a:rPr lang="fr-FR" dirty="0" err="1" smtClean="0"/>
              <a:t>Provide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1547664" y="3356992"/>
            <a:ext cx="2988332" cy="2304256"/>
          </a:xfrm>
          <a:prstGeom prst="line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975343" y="479541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Implemented</a:t>
            </a:r>
            <a:r>
              <a:rPr lang="fr-FR" dirty="0" smtClean="0"/>
              <a:t> by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 flipH="1">
            <a:off x="4535997" y="1340768"/>
            <a:ext cx="23584" cy="5400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628578" y="1340768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rgbClr val="FF0000"/>
                </a:solidFill>
              </a:rPr>
              <a:t>Run</a:t>
            </a:r>
            <a:r>
              <a:rPr lang="fr-FR" sz="2400" dirty="0" smtClean="0">
                <a:solidFill>
                  <a:srgbClr val="FF0000"/>
                </a:solidFill>
              </a:rPr>
              <a:t>-time </a:t>
            </a:r>
            <a:r>
              <a:rPr lang="fr-FR" sz="2400" dirty="0" err="1" smtClean="0">
                <a:solidFill>
                  <a:srgbClr val="FF0000"/>
                </a:solidFill>
              </a:rPr>
              <a:t>view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259632" y="1337409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rgbClr val="FF0000"/>
                </a:solidFill>
              </a:rPr>
              <a:t>Development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view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00864" y="5825588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Design </a:t>
            </a:r>
            <a:r>
              <a:rPr lang="fr-FR" sz="2400" dirty="0" err="1" smtClean="0">
                <a:solidFill>
                  <a:srgbClr val="FF0000"/>
                </a:solidFill>
              </a:rPr>
              <a:t>view</a:t>
            </a:r>
            <a:endParaRPr lang="fr-FR" sz="2400" dirty="0">
              <a:solidFill>
                <a:srgbClr val="FF0000"/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 flipH="1" flipV="1">
            <a:off x="251520" y="5661248"/>
            <a:ext cx="8568953" cy="423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781163" y="620882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Specification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Centered</a:t>
            </a:r>
            <a:r>
              <a:rPr lang="fr-FR" dirty="0" smtClean="0"/>
              <a:t> 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7C8A7E-E96A-441B-B3B4-35802E858DC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8" grpId="0"/>
      <p:bldP spid="21" grpId="0"/>
      <p:bldP spid="25" grpId="0"/>
      <p:bldP spid="26" grpId="0"/>
      <p:bldP spid="28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4448" y="3817974"/>
            <a:ext cx="1193700" cy="52325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5" name="ZoneTexte 4"/>
          <p:cNvSpPr txBox="1"/>
          <p:nvPr/>
        </p:nvSpPr>
        <p:spPr>
          <a:xfrm>
            <a:off x="2260015" y="3931614"/>
            <a:ext cx="1217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Implementation</a:t>
            </a:r>
            <a:endParaRPr lang="fr-FR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2328301" y="5105684"/>
            <a:ext cx="1193700" cy="52325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7" name="ZoneTexte 6"/>
          <p:cNvSpPr txBox="1"/>
          <p:nvPr/>
        </p:nvSpPr>
        <p:spPr>
          <a:xfrm>
            <a:off x="2517868" y="5194362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Instance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4448" y="2587355"/>
            <a:ext cx="1193700" cy="52325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" name="ZoneTexte 8"/>
          <p:cNvSpPr txBox="1"/>
          <p:nvPr/>
        </p:nvSpPr>
        <p:spPr>
          <a:xfrm>
            <a:off x="2350406" y="2676694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/>
              <a:t>Specification</a:t>
            </a:r>
            <a:endParaRPr lang="fr-FR" sz="1200" b="1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2909519" y="3105250"/>
            <a:ext cx="0" cy="6882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" idx="2"/>
            <a:endCxn id="6" idx="0"/>
          </p:cNvCxnSpPr>
          <p:nvPr/>
        </p:nvCxnSpPr>
        <p:spPr>
          <a:xfrm>
            <a:off x="2921298" y="4341228"/>
            <a:ext cx="3853" cy="7644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370537" y="4090780"/>
            <a:ext cx="17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endParaRPr lang="fr-FR" sz="1600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3818450" y="2865173"/>
            <a:ext cx="0" cy="2441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3539280" y="5329040"/>
            <a:ext cx="2891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endCxn id="33" idx="3"/>
          </p:cNvCxnSpPr>
          <p:nvPr/>
        </p:nvCxnSpPr>
        <p:spPr>
          <a:xfrm flipV="1">
            <a:off x="3539280" y="4052211"/>
            <a:ext cx="718030" cy="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441365" y="3833419"/>
            <a:ext cx="1113739" cy="52325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32" name="ZoneTexte 31"/>
          <p:cNvSpPr txBox="1"/>
          <p:nvPr/>
        </p:nvSpPr>
        <p:spPr>
          <a:xfrm>
            <a:off x="4407680" y="3927556"/>
            <a:ext cx="1056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Component</a:t>
            </a:r>
            <a:endParaRPr lang="fr-FR" sz="1400" b="1" dirty="0"/>
          </a:p>
        </p:txBody>
      </p:sp>
      <p:sp>
        <p:nvSpPr>
          <p:cNvPr id="33" name="Triangle isocèle 32"/>
          <p:cNvSpPr/>
          <p:nvPr/>
        </p:nvSpPr>
        <p:spPr>
          <a:xfrm rot="5400000" flipH="1">
            <a:off x="4279591" y="3977604"/>
            <a:ext cx="104650" cy="1492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35" name="Connecteur droit 34"/>
          <p:cNvCxnSpPr>
            <a:stCxn id="8" idx="3"/>
          </p:cNvCxnSpPr>
          <p:nvPr/>
        </p:nvCxnSpPr>
        <p:spPr>
          <a:xfrm>
            <a:off x="3518148" y="2848982"/>
            <a:ext cx="3102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64240" y="5141044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38" name="ZoneTexte 37"/>
          <p:cNvSpPr txBox="1"/>
          <p:nvPr/>
        </p:nvSpPr>
        <p:spPr>
          <a:xfrm>
            <a:off x="4204290" y="5188486"/>
            <a:ext cx="828110" cy="31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Properties</a:t>
            </a:r>
            <a:endParaRPr lang="fr-FR" sz="10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155447" y="5188486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Definitions</a:t>
            </a:r>
            <a:endParaRPr lang="fr-FR" sz="1000" dirty="0"/>
          </a:p>
        </p:txBody>
      </p:sp>
      <p:sp>
        <p:nvSpPr>
          <p:cNvPr id="42" name="ZoneTexte 41"/>
          <p:cNvSpPr txBox="1"/>
          <p:nvPr/>
        </p:nvSpPr>
        <p:spPr>
          <a:xfrm>
            <a:off x="6651833" y="2179922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Resource</a:t>
            </a:r>
            <a:endParaRPr lang="fr-FR" sz="1100" dirty="0"/>
          </a:p>
        </p:txBody>
      </p:sp>
      <p:sp>
        <p:nvSpPr>
          <p:cNvPr id="44" name="ZoneTexte 43"/>
          <p:cNvSpPr txBox="1"/>
          <p:nvPr/>
        </p:nvSpPr>
        <p:spPr>
          <a:xfrm>
            <a:off x="6752425" y="330904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47" name="ZoneTexte 46"/>
          <p:cNvSpPr txBox="1"/>
          <p:nvPr/>
        </p:nvSpPr>
        <p:spPr>
          <a:xfrm>
            <a:off x="6544721" y="3957442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Dependency</a:t>
            </a:r>
            <a:endParaRPr lang="fr-FR" sz="1100" dirty="0"/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6990946" y="3259660"/>
            <a:ext cx="1" cy="6430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 flipH="1">
            <a:off x="6764880" y="3700889"/>
            <a:ext cx="161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*</a:t>
            </a:r>
            <a:endParaRPr lang="fr-FR" sz="1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296656" y="5188486"/>
            <a:ext cx="843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Constraints</a:t>
            </a:r>
            <a:endParaRPr lang="fr-FR" sz="1000" dirty="0"/>
          </a:p>
        </p:txBody>
      </p:sp>
      <p:cxnSp>
        <p:nvCxnSpPr>
          <p:cNvPr id="61" name="Connecteur droit 60"/>
          <p:cNvCxnSpPr>
            <a:endCxn id="37" idx="0"/>
          </p:cNvCxnSpPr>
          <p:nvPr/>
        </p:nvCxnSpPr>
        <p:spPr>
          <a:xfrm flipH="1">
            <a:off x="6696531" y="4315293"/>
            <a:ext cx="337670" cy="825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448376" y="4876859"/>
            <a:ext cx="406914" cy="31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0-n</a:t>
            </a:r>
            <a:endParaRPr lang="fr-FR" sz="1000" dirty="0"/>
          </a:p>
        </p:txBody>
      </p:sp>
      <p:cxnSp>
        <p:nvCxnSpPr>
          <p:cNvPr id="89" name="Connecteur droit avec flèche 88"/>
          <p:cNvCxnSpPr>
            <a:endCxn id="152" idx="1"/>
          </p:cNvCxnSpPr>
          <p:nvPr/>
        </p:nvCxnSpPr>
        <p:spPr>
          <a:xfrm flipV="1">
            <a:off x="5555104" y="2310727"/>
            <a:ext cx="1026244" cy="14835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5482980" y="2957006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provide</a:t>
            </a:r>
            <a:endParaRPr lang="fr-FR" sz="1000" dirty="0"/>
          </a:p>
        </p:txBody>
      </p:sp>
      <p:cxnSp>
        <p:nvCxnSpPr>
          <p:cNvPr id="92" name="Connecteur droit avec flèche 91"/>
          <p:cNvCxnSpPr>
            <a:stCxn id="31" idx="3"/>
            <a:endCxn id="147" idx="1"/>
          </p:cNvCxnSpPr>
          <p:nvPr/>
        </p:nvCxnSpPr>
        <p:spPr>
          <a:xfrm flipV="1">
            <a:off x="5555104" y="4089216"/>
            <a:ext cx="1023496" cy="5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5673713" y="4121247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require</a:t>
            </a:r>
            <a:endParaRPr lang="fr-FR" sz="1000" dirty="0"/>
          </a:p>
        </p:txBody>
      </p:sp>
      <p:sp>
        <p:nvSpPr>
          <p:cNvPr id="94" name="ZoneTexte 93"/>
          <p:cNvSpPr txBox="1"/>
          <p:nvPr/>
        </p:nvSpPr>
        <p:spPr>
          <a:xfrm>
            <a:off x="2686773" y="3566310"/>
            <a:ext cx="17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endParaRPr lang="fr-FR" sz="1600" dirty="0"/>
          </a:p>
        </p:txBody>
      </p:sp>
      <p:sp>
        <p:nvSpPr>
          <p:cNvPr id="96" name="ZoneTexte 95"/>
          <p:cNvSpPr txBox="1"/>
          <p:nvPr/>
        </p:nvSpPr>
        <p:spPr>
          <a:xfrm>
            <a:off x="2672271" y="4842264"/>
            <a:ext cx="17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endParaRPr lang="fr-FR" sz="1600" dirty="0"/>
          </a:p>
        </p:txBody>
      </p:sp>
      <p:sp>
        <p:nvSpPr>
          <p:cNvPr id="97" name="ZoneTexte 96"/>
          <p:cNvSpPr txBox="1"/>
          <p:nvPr/>
        </p:nvSpPr>
        <p:spPr>
          <a:xfrm>
            <a:off x="6181328" y="2342555"/>
            <a:ext cx="17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endParaRPr lang="fr-FR" sz="1600" dirty="0"/>
          </a:p>
        </p:txBody>
      </p:sp>
      <p:sp>
        <p:nvSpPr>
          <p:cNvPr id="98" name="Rectangle 97"/>
          <p:cNvSpPr/>
          <p:nvPr/>
        </p:nvSpPr>
        <p:spPr>
          <a:xfrm>
            <a:off x="4186054" y="5141044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9" name="Rectangle 98"/>
          <p:cNvSpPr/>
          <p:nvPr/>
        </p:nvSpPr>
        <p:spPr>
          <a:xfrm>
            <a:off x="5110146" y="5141044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103" name="Connecteur droit avec flèche 102"/>
          <p:cNvCxnSpPr>
            <a:endCxn id="98" idx="0"/>
          </p:cNvCxnSpPr>
          <p:nvPr/>
        </p:nvCxnSpPr>
        <p:spPr>
          <a:xfrm flipH="1">
            <a:off x="4618345" y="4514290"/>
            <a:ext cx="106088" cy="6267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Losange 103"/>
          <p:cNvSpPr/>
          <p:nvPr/>
        </p:nvSpPr>
        <p:spPr>
          <a:xfrm>
            <a:off x="4699563" y="4357313"/>
            <a:ext cx="49739" cy="15697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05" name="ZoneTexte 104"/>
          <p:cNvSpPr txBox="1"/>
          <p:nvPr/>
        </p:nvSpPr>
        <p:spPr>
          <a:xfrm>
            <a:off x="4587555" y="4350428"/>
            <a:ext cx="175164" cy="26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*</a:t>
            </a:r>
            <a:endParaRPr lang="fr-FR" sz="1000" dirty="0"/>
          </a:p>
        </p:txBody>
      </p:sp>
      <p:cxnSp>
        <p:nvCxnSpPr>
          <p:cNvPr id="109" name="Connecteur droit avec flèche 108"/>
          <p:cNvCxnSpPr>
            <a:endCxn id="99" idx="0"/>
          </p:cNvCxnSpPr>
          <p:nvPr/>
        </p:nvCxnSpPr>
        <p:spPr>
          <a:xfrm>
            <a:off x="5151040" y="4494771"/>
            <a:ext cx="391397" cy="646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6752425" y="4328637"/>
            <a:ext cx="223276" cy="267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grpSp>
        <p:nvGrpSpPr>
          <p:cNvPr id="126" name="Groupe 125"/>
          <p:cNvGrpSpPr/>
          <p:nvPr/>
        </p:nvGrpSpPr>
        <p:grpSpPr>
          <a:xfrm>
            <a:off x="4459551" y="3446974"/>
            <a:ext cx="729659" cy="345065"/>
            <a:chOff x="3489077" y="1722005"/>
            <a:chExt cx="294793" cy="261610"/>
          </a:xfrm>
        </p:grpSpPr>
        <p:cxnSp>
          <p:nvCxnSpPr>
            <p:cNvPr id="121" name="Connecteur droit 120"/>
            <p:cNvCxnSpPr/>
            <p:nvPr/>
          </p:nvCxnSpPr>
          <p:spPr>
            <a:xfrm flipV="1">
              <a:off x="3783870" y="1722005"/>
              <a:ext cx="0" cy="2616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3489077" y="1722005"/>
              <a:ext cx="2947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3489077" y="1722005"/>
              <a:ext cx="0" cy="2616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ZoneTexte 134"/>
          <p:cNvSpPr txBox="1"/>
          <p:nvPr/>
        </p:nvSpPr>
        <p:spPr>
          <a:xfrm>
            <a:off x="4771056" y="3446974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members</a:t>
            </a:r>
            <a:endParaRPr lang="fr-FR" sz="1050" dirty="0"/>
          </a:p>
        </p:txBody>
      </p:sp>
      <p:sp>
        <p:nvSpPr>
          <p:cNvPr id="136" name="ZoneTexte 135"/>
          <p:cNvSpPr txBox="1"/>
          <p:nvPr/>
        </p:nvSpPr>
        <p:spPr>
          <a:xfrm>
            <a:off x="4003875" y="3463601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group</a:t>
            </a:r>
            <a:endParaRPr lang="fr-FR" sz="1050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253856" y="3660411"/>
            <a:ext cx="223276" cy="267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4959196" y="3607458"/>
            <a:ext cx="17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endParaRPr lang="fr-FR" sz="1600" dirty="0"/>
          </a:p>
        </p:txBody>
      </p:sp>
      <p:sp>
        <p:nvSpPr>
          <p:cNvPr id="140" name="ZoneTexte 139"/>
          <p:cNvSpPr txBox="1"/>
          <p:nvPr/>
        </p:nvSpPr>
        <p:spPr>
          <a:xfrm>
            <a:off x="5282900" y="3589141"/>
            <a:ext cx="17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endParaRPr lang="fr-FR" sz="1600" dirty="0"/>
          </a:p>
        </p:txBody>
      </p:sp>
      <p:sp>
        <p:nvSpPr>
          <p:cNvPr id="147" name="Rectangle 146"/>
          <p:cNvSpPr/>
          <p:nvPr/>
        </p:nvSpPr>
        <p:spPr>
          <a:xfrm>
            <a:off x="6578600" y="3886907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52" name="Rectangle 151"/>
          <p:cNvSpPr/>
          <p:nvPr/>
        </p:nvSpPr>
        <p:spPr>
          <a:xfrm>
            <a:off x="6581348" y="2108418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154" name="Connecteur droit avec flèche 153"/>
          <p:cNvCxnSpPr/>
          <p:nvPr/>
        </p:nvCxnSpPr>
        <p:spPr>
          <a:xfrm flipH="1">
            <a:off x="5555104" y="3292987"/>
            <a:ext cx="1058273" cy="7068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iangle isocèle 87"/>
          <p:cNvSpPr/>
          <p:nvPr/>
        </p:nvSpPr>
        <p:spPr>
          <a:xfrm rot="16200000">
            <a:off x="7499754" y="2238483"/>
            <a:ext cx="104650" cy="1492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91" name="Connecteur droit 90"/>
          <p:cNvCxnSpPr/>
          <p:nvPr/>
        </p:nvCxnSpPr>
        <p:spPr>
          <a:xfrm>
            <a:off x="7914718" y="1858860"/>
            <a:ext cx="0" cy="9535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8030604" y="2699012"/>
            <a:ext cx="6620" cy="1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8175207" y="1710462"/>
            <a:ext cx="747534" cy="31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Interface</a:t>
            </a:r>
            <a:endParaRPr lang="fr-FR" sz="10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8127658" y="2656567"/>
            <a:ext cx="734714" cy="31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Message</a:t>
            </a:r>
            <a:endParaRPr lang="fr-FR" sz="1000" dirty="0"/>
          </a:p>
        </p:txBody>
      </p:sp>
      <p:cxnSp>
        <p:nvCxnSpPr>
          <p:cNvPr id="102" name="Connecteur droit 101"/>
          <p:cNvCxnSpPr>
            <a:endCxn id="101" idx="1"/>
          </p:cNvCxnSpPr>
          <p:nvPr/>
        </p:nvCxnSpPr>
        <p:spPr>
          <a:xfrm>
            <a:off x="7933550" y="2812380"/>
            <a:ext cx="1941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88" idx="3"/>
          </p:cNvCxnSpPr>
          <p:nvPr/>
        </p:nvCxnSpPr>
        <p:spPr>
          <a:xfrm>
            <a:off x="7626686" y="2313090"/>
            <a:ext cx="288032" cy="5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133802" y="2580466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11" name="Rectangle 110"/>
          <p:cNvSpPr/>
          <p:nvPr/>
        </p:nvSpPr>
        <p:spPr>
          <a:xfrm>
            <a:off x="8133802" y="1656552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112" name="Connecteur droit 111"/>
          <p:cNvCxnSpPr/>
          <p:nvPr/>
        </p:nvCxnSpPr>
        <p:spPr>
          <a:xfrm>
            <a:off x="7925930" y="1867500"/>
            <a:ext cx="19410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3812" y="2888370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14" name="ZoneTexte 113"/>
          <p:cNvSpPr txBox="1"/>
          <p:nvPr/>
        </p:nvSpPr>
        <p:spPr>
          <a:xfrm>
            <a:off x="6714904" y="297341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Target</a:t>
            </a:r>
            <a:endParaRPr lang="fr-FR" sz="1000" dirty="0"/>
          </a:p>
        </p:txBody>
      </p:sp>
      <p:cxnSp>
        <p:nvCxnSpPr>
          <p:cNvPr id="116" name="Connecteur droit avec flèche 115"/>
          <p:cNvCxnSpPr>
            <a:stCxn id="113" idx="0"/>
            <a:endCxn id="152" idx="2"/>
          </p:cNvCxnSpPr>
          <p:nvPr/>
        </p:nvCxnSpPr>
        <p:spPr>
          <a:xfrm flipH="1" flipV="1">
            <a:off x="7013639" y="2513035"/>
            <a:ext cx="2464" cy="3753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6790363" y="2481950"/>
            <a:ext cx="223276" cy="267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119" name="ZoneTexte 118"/>
          <p:cNvSpPr txBox="1"/>
          <p:nvPr/>
        </p:nvSpPr>
        <p:spPr>
          <a:xfrm>
            <a:off x="5555104" y="3711095"/>
            <a:ext cx="223276" cy="267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120" name="ZoneTexte 119"/>
          <p:cNvSpPr txBox="1"/>
          <p:nvPr/>
        </p:nvSpPr>
        <p:spPr>
          <a:xfrm flipH="1">
            <a:off x="6383839" y="3136549"/>
            <a:ext cx="161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*</a:t>
            </a:r>
            <a:endParaRPr lang="fr-FR" sz="1000" dirty="0"/>
          </a:p>
        </p:txBody>
      </p:sp>
      <p:sp>
        <p:nvSpPr>
          <p:cNvPr id="122" name="ZoneTexte 121"/>
          <p:cNvSpPr txBox="1"/>
          <p:nvPr/>
        </p:nvSpPr>
        <p:spPr>
          <a:xfrm flipH="1">
            <a:off x="6810559" y="2694589"/>
            <a:ext cx="161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*</a:t>
            </a:r>
            <a:endParaRPr lang="fr-FR" sz="1000" dirty="0"/>
          </a:p>
        </p:txBody>
      </p:sp>
      <p:sp>
        <p:nvSpPr>
          <p:cNvPr id="124" name="Rectangle 123"/>
          <p:cNvSpPr/>
          <p:nvPr/>
        </p:nvSpPr>
        <p:spPr>
          <a:xfrm>
            <a:off x="7281297" y="5141044"/>
            <a:ext cx="864582" cy="404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27" name="ZoneTexte 126"/>
          <p:cNvSpPr txBox="1"/>
          <p:nvPr/>
        </p:nvSpPr>
        <p:spPr>
          <a:xfrm>
            <a:off x="7281297" y="5188486"/>
            <a:ext cx="935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Preferences</a:t>
            </a:r>
            <a:endParaRPr lang="fr-FR" sz="1000" dirty="0"/>
          </a:p>
        </p:txBody>
      </p:sp>
      <p:cxnSp>
        <p:nvCxnSpPr>
          <p:cNvPr id="128" name="Connecteur droit 127"/>
          <p:cNvCxnSpPr>
            <a:stCxn id="147" idx="2"/>
            <a:endCxn id="124" idx="0"/>
          </p:cNvCxnSpPr>
          <p:nvPr/>
        </p:nvCxnSpPr>
        <p:spPr>
          <a:xfrm>
            <a:off x="7010891" y="4291524"/>
            <a:ext cx="702697" cy="849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/>
          <p:cNvSpPr txBox="1"/>
          <p:nvPr/>
        </p:nvSpPr>
        <p:spPr>
          <a:xfrm>
            <a:off x="7137143" y="4297444"/>
            <a:ext cx="223276" cy="267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130" name="ZoneTexte 129"/>
          <p:cNvSpPr txBox="1"/>
          <p:nvPr/>
        </p:nvSpPr>
        <p:spPr>
          <a:xfrm>
            <a:off x="7674688" y="4876859"/>
            <a:ext cx="406914" cy="31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0-n</a:t>
            </a:r>
            <a:endParaRPr lang="fr-FR" sz="1000" dirty="0"/>
          </a:p>
        </p:txBody>
      </p:sp>
      <p:sp>
        <p:nvSpPr>
          <p:cNvPr id="79" name="Losange 78"/>
          <p:cNvSpPr/>
          <p:nvPr/>
        </p:nvSpPr>
        <p:spPr>
          <a:xfrm rot="19618467">
            <a:off x="5069314" y="4364805"/>
            <a:ext cx="110215" cy="19381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80" name="Losange 79"/>
          <p:cNvSpPr/>
          <p:nvPr/>
        </p:nvSpPr>
        <p:spPr>
          <a:xfrm rot="651809">
            <a:off x="4685559" y="4337165"/>
            <a:ext cx="114601" cy="24597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81" name="Rectangle 80"/>
          <p:cNvSpPr/>
          <p:nvPr/>
        </p:nvSpPr>
        <p:spPr>
          <a:xfrm>
            <a:off x="392464" y="3803230"/>
            <a:ext cx="1193700" cy="52325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82" name="Rectangle 81"/>
          <p:cNvSpPr/>
          <p:nvPr/>
        </p:nvSpPr>
        <p:spPr>
          <a:xfrm>
            <a:off x="392464" y="5105684"/>
            <a:ext cx="1193700" cy="52325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83" name="ZoneTexte 82"/>
          <p:cNvSpPr txBox="1"/>
          <p:nvPr/>
        </p:nvSpPr>
        <p:spPr>
          <a:xfrm>
            <a:off x="499436" y="5141044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Composite</a:t>
            </a:r>
          </a:p>
          <a:p>
            <a:r>
              <a:rPr lang="fr-FR" sz="1200" b="1" dirty="0" smtClean="0"/>
              <a:t>Instance</a:t>
            </a:r>
            <a:endParaRPr lang="fr-FR" sz="1200" b="1" dirty="0"/>
          </a:p>
        </p:txBody>
      </p:sp>
      <p:sp>
        <p:nvSpPr>
          <p:cNvPr id="84" name="ZoneTexte 83"/>
          <p:cNvSpPr txBox="1"/>
          <p:nvPr/>
        </p:nvSpPr>
        <p:spPr>
          <a:xfrm>
            <a:off x="322459" y="3828876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Composite</a:t>
            </a:r>
          </a:p>
          <a:p>
            <a:r>
              <a:rPr lang="fr-FR" sz="1200" b="1" dirty="0" err="1" smtClean="0"/>
              <a:t>Implementation</a:t>
            </a:r>
            <a:endParaRPr lang="fr-FR" sz="1200" b="1" dirty="0"/>
          </a:p>
        </p:txBody>
      </p:sp>
      <p:sp>
        <p:nvSpPr>
          <p:cNvPr id="85" name="Triangle isocèle 84"/>
          <p:cNvSpPr/>
          <p:nvPr/>
        </p:nvSpPr>
        <p:spPr>
          <a:xfrm rot="5400000" flipH="1">
            <a:off x="2193496" y="4098965"/>
            <a:ext cx="104650" cy="1492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86" name="Triangle isocèle 85"/>
          <p:cNvSpPr/>
          <p:nvPr/>
        </p:nvSpPr>
        <p:spPr>
          <a:xfrm rot="5400000" flipH="1">
            <a:off x="2197516" y="5449079"/>
            <a:ext cx="104650" cy="1492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87" name="Connecteur droit 86"/>
          <p:cNvCxnSpPr/>
          <p:nvPr/>
        </p:nvCxnSpPr>
        <p:spPr>
          <a:xfrm flipV="1">
            <a:off x="1586164" y="4172990"/>
            <a:ext cx="578057" cy="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V="1">
            <a:off x="1586163" y="5523104"/>
            <a:ext cx="578057" cy="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osange 106"/>
          <p:cNvSpPr/>
          <p:nvPr/>
        </p:nvSpPr>
        <p:spPr>
          <a:xfrm rot="16200000">
            <a:off x="1679734" y="5100792"/>
            <a:ext cx="85319" cy="272459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10" name="Connecteur droit 9"/>
          <p:cNvCxnSpPr/>
          <p:nvPr/>
        </p:nvCxnSpPr>
        <p:spPr>
          <a:xfrm>
            <a:off x="1586164" y="3927556"/>
            <a:ext cx="734264" cy="4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>
            <a:off x="1858623" y="5237021"/>
            <a:ext cx="461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1587567" y="4913176"/>
            <a:ext cx="223276" cy="267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133" name="ZoneTexte 132"/>
          <p:cNvSpPr txBox="1"/>
          <p:nvPr/>
        </p:nvSpPr>
        <p:spPr>
          <a:xfrm flipH="1">
            <a:off x="2157125" y="4948141"/>
            <a:ext cx="16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*</a:t>
            </a:r>
            <a:endParaRPr lang="fr-FR" sz="1200" dirty="0"/>
          </a:p>
        </p:txBody>
      </p:sp>
      <p:sp>
        <p:nvSpPr>
          <p:cNvPr id="134" name="ZoneTexte 133"/>
          <p:cNvSpPr txBox="1"/>
          <p:nvPr/>
        </p:nvSpPr>
        <p:spPr>
          <a:xfrm flipH="1">
            <a:off x="1524457" y="3704804"/>
            <a:ext cx="515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1-n</a:t>
            </a:r>
            <a:endParaRPr lang="fr-FR" sz="1200" dirty="0"/>
          </a:p>
        </p:txBody>
      </p:sp>
      <p:sp>
        <p:nvSpPr>
          <p:cNvPr id="138" name="ZoneTexte 137"/>
          <p:cNvSpPr txBox="1"/>
          <p:nvPr/>
        </p:nvSpPr>
        <p:spPr>
          <a:xfrm flipH="1">
            <a:off x="2158566" y="3735587"/>
            <a:ext cx="161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*</a:t>
            </a:r>
            <a:endParaRPr lang="fr-FR" sz="1000" dirty="0"/>
          </a:p>
        </p:txBody>
      </p:sp>
      <p:cxnSp>
        <p:nvCxnSpPr>
          <p:cNvPr id="16" name="Connecteur droit 15"/>
          <p:cNvCxnSpPr>
            <a:stCxn id="81" idx="2"/>
            <a:endCxn id="82" idx="0"/>
          </p:cNvCxnSpPr>
          <p:nvPr/>
        </p:nvCxnSpPr>
        <p:spPr>
          <a:xfrm>
            <a:off x="989314" y="4326484"/>
            <a:ext cx="0" cy="77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678171" y="4503032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instance</a:t>
            </a:r>
            <a:endParaRPr lang="fr-FR" sz="1000" dirty="0"/>
          </a:p>
        </p:txBody>
      </p:sp>
      <p:sp>
        <p:nvSpPr>
          <p:cNvPr id="14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/>
              <a:t>Composites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35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 de Composite </a:t>
            </a:r>
            <a:r>
              <a:rPr lang="fr-FR" dirty="0" err="1" smtClean="0"/>
              <a:t>Implementation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435" y="2963557"/>
            <a:ext cx="8229600" cy="300410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composite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GoodComposite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 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main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S2Impl" 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  <a:endParaRPr lang="fr-FR" sz="1400" dirty="0">
              <a:latin typeface="Courier New"/>
            </a:endParaRPr>
          </a:p>
          <a:p>
            <a:pPr marL="0" indent="0">
              <a:buNone/>
            </a:pPr>
            <a:endParaRPr lang="fr-FR" sz="1400" dirty="0">
              <a:latin typeface="Courier New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composite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ContentComposite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fr-FR" sz="1400" i="1" dirty="0" err="1">
                <a:solidFill>
                  <a:srgbClr val="7F007F"/>
                </a:solidFill>
                <a:latin typeface="Courier New"/>
              </a:rPr>
              <a:t>specification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S2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  </a:t>
            </a:r>
            <a:r>
              <a:rPr lang="fr-FR" sz="1400" dirty="0" smtClean="0">
                <a:solidFill>
                  <a:srgbClr val="7F007F"/>
                </a:solidFill>
                <a:latin typeface="Courier New"/>
              </a:rPr>
              <a:t>main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S2"  </a:t>
            </a:r>
            <a:r>
              <a:rPr lang="fr-FR" sz="1400" i="1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fr-FR" sz="1400" i="1" dirty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    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dependency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specification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"S4"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"compoS4" 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/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   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dependency </a:t>
            </a:r>
            <a:r>
              <a:rPr lang="en-US" sz="1400" dirty="0" smtClean="0">
                <a:solidFill>
                  <a:srgbClr val="7F007F"/>
                </a:solidFill>
                <a:latin typeface="Courier New"/>
              </a:rPr>
              <a:t>implementation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“xx" </a:t>
            </a:r>
            <a:r>
              <a:rPr lang="en-US" sz="1400" i="1" dirty="0" smtClean="0">
                <a:solidFill>
                  <a:srgbClr val="7F007F"/>
                </a:solidFill>
                <a:latin typeface="Courier New"/>
              </a:rPr>
              <a:t>…</a:t>
            </a:r>
            <a:r>
              <a:rPr lang="en-US" sz="1400" i="1" dirty="0" smtClean="0">
                <a:solidFill>
                  <a:srgbClr val="008080"/>
                </a:solidFill>
                <a:latin typeface="Courier New"/>
              </a:rPr>
              <a:t>&gt;</a:t>
            </a: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    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        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constraints</a:t>
            </a: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&gt; ….&lt;/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constraints</a:t>
            </a: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fr-FR" sz="1400" dirty="0">
              <a:latin typeface="Courier New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        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preferences</a:t>
            </a: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&gt; … &lt;/</a:t>
            </a:r>
            <a:r>
              <a:rPr lang="fr-FR" sz="1400" dirty="0" err="1" smtClean="0">
                <a:solidFill>
                  <a:srgbClr val="3F7F7F"/>
                </a:solidFill>
                <a:latin typeface="Courier New"/>
              </a:rPr>
              <a:t>preferences</a:t>
            </a: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400" dirty="0">
              <a:latin typeface="Courier New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    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contentMngt</a:t>
            </a: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   &lt;/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contentMngt</a:t>
            </a:r>
            <a:r>
              <a:rPr lang="fr-FR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composite</a:t>
            </a:r>
            <a:r>
              <a:rPr lang="fr-FR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400" dirty="0" smtClean="0">
              <a:solidFill>
                <a:srgbClr val="008080"/>
              </a:solidFill>
              <a:latin typeface="Courier New"/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67169" y="1826166"/>
            <a:ext cx="2300049" cy="85780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e 34"/>
          <p:cNvGrpSpPr/>
          <p:nvPr/>
        </p:nvGrpSpPr>
        <p:grpSpPr>
          <a:xfrm>
            <a:off x="1992945" y="2399410"/>
            <a:ext cx="274224" cy="97747"/>
            <a:chOff x="4824977" y="3586103"/>
            <a:chExt cx="523696" cy="130923"/>
          </a:xfrm>
        </p:grpSpPr>
        <p:cxnSp>
          <p:nvCxnSpPr>
            <p:cNvPr id="7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8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9" name="Groupe 34"/>
          <p:cNvGrpSpPr/>
          <p:nvPr/>
        </p:nvGrpSpPr>
        <p:grpSpPr>
          <a:xfrm>
            <a:off x="1992945" y="1987448"/>
            <a:ext cx="274224" cy="97747"/>
            <a:chOff x="4824977" y="3586103"/>
            <a:chExt cx="523696" cy="130923"/>
          </a:xfrm>
        </p:grpSpPr>
        <p:cxnSp>
          <p:nvCxnSpPr>
            <p:cNvPr id="10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1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2" name="Groupe 18"/>
          <p:cNvGrpSpPr/>
          <p:nvPr/>
        </p:nvGrpSpPr>
        <p:grpSpPr>
          <a:xfrm>
            <a:off x="3346840" y="2081140"/>
            <a:ext cx="353567" cy="188162"/>
            <a:chOff x="4824977" y="3701152"/>
            <a:chExt cx="675220" cy="252026"/>
          </a:xfrm>
        </p:grpSpPr>
        <p:cxnSp>
          <p:nvCxnSpPr>
            <p:cNvPr id="13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4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5" name="Groupe 18"/>
          <p:cNvGrpSpPr/>
          <p:nvPr/>
        </p:nvGrpSpPr>
        <p:grpSpPr>
          <a:xfrm>
            <a:off x="4554678" y="2479626"/>
            <a:ext cx="353567" cy="188162"/>
            <a:chOff x="4824977" y="3701152"/>
            <a:chExt cx="675220" cy="252026"/>
          </a:xfrm>
        </p:grpSpPr>
        <p:cxnSp>
          <p:nvCxnSpPr>
            <p:cNvPr id="16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7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4554678" y="1888555"/>
            <a:ext cx="353567" cy="188162"/>
            <a:chOff x="4824977" y="3701152"/>
            <a:chExt cx="675220" cy="252026"/>
          </a:xfrm>
        </p:grpSpPr>
        <p:cxnSp>
          <p:nvCxnSpPr>
            <p:cNvPr id="19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20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1" name="Rectangle 4"/>
          <p:cNvSpPr/>
          <p:nvPr/>
        </p:nvSpPr>
        <p:spPr>
          <a:xfrm>
            <a:off x="2752938" y="1992957"/>
            <a:ext cx="609863" cy="580750"/>
          </a:xfrm>
          <a:prstGeom prst="rect">
            <a:avLst/>
          </a:prstGeom>
          <a:noFill/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  <a:latin typeface="Calibri"/>
              </a:rPr>
              <a:t>X</a:t>
            </a: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714026" y="2106972"/>
            <a:ext cx="78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 smtClean="0">
                <a:solidFill>
                  <a:sysClr val="windowText" lastClr="000000"/>
                </a:solidFill>
              </a:rPr>
              <a:t>main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4" name="Groupe 34"/>
          <p:cNvGrpSpPr/>
          <p:nvPr/>
        </p:nvGrpSpPr>
        <p:grpSpPr>
          <a:xfrm>
            <a:off x="2473627" y="2139789"/>
            <a:ext cx="274224" cy="97747"/>
            <a:chOff x="4824977" y="3586103"/>
            <a:chExt cx="523696" cy="130923"/>
          </a:xfrm>
        </p:grpSpPr>
        <p:cxnSp>
          <p:nvCxnSpPr>
            <p:cNvPr id="25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26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27" name="Groupe 34"/>
          <p:cNvGrpSpPr/>
          <p:nvPr/>
        </p:nvGrpSpPr>
        <p:grpSpPr>
          <a:xfrm>
            <a:off x="2473627" y="2294372"/>
            <a:ext cx="274224" cy="97747"/>
            <a:chOff x="4824977" y="3586103"/>
            <a:chExt cx="523696" cy="130923"/>
          </a:xfrm>
        </p:grpSpPr>
        <p:cxnSp>
          <p:nvCxnSpPr>
            <p:cNvPr id="28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29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cxnSp>
        <p:nvCxnSpPr>
          <p:cNvPr id="31" name="Connecteur droit 30"/>
          <p:cNvCxnSpPr>
            <a:endCxn id="26" idx="3"/>
          </p:cNvCxnSpPr>
          <p:nvPr/>
        </p:nvCxnSpPr>
        <p:spPr>
          <a:xfrm>
            <a:off x="2267169" y="2036329"/>
            <a:ext cx="206458" cy="15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endCxn id="29" idx="3"/>
          </p:cNvCxnSpPr>
          <p:nvPr/>
        </p:nvCxnSpPr>
        <p:spPr>
          <a:xfrm flipV="1">
            <a:off x="2267169" y="2343246"/>
            <a:ext cx="206458" cy="105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4"/>
          <p:cNvGrpSpPr/>
          <p:nvPr/>
        </p:nvGrpSpPr>
        <p:grpSpPr>
          <a:xfrm>
            <a:off x="2473627" y="1966429"/>
            <a:ext cx="274224" cy="97747"/>
            <a:chOff x="4824977" y="3586103"/>
            <a:chExt cx="523696" cy="130923"/>
          </a:xfrm>
        </p:grpSpPr>
        <p:cxnSp>
          <p:nvCxnSpPr>
            <p:cNvPr id="35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36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38" name="Groupe 34"/>
          <p:cNvGrpSpPr/>
          <p:nvPr/>
        </p:nvGrpSpPr>
        <p:grpSpPr>
          <a:xfrm>
            <a:off x="2473627" y="2439853"/>
            <a:ext cx="274224" cy="97747"/>
            <a:chOff x="4824977" y="3586103"/>
            <a:chExt cx="523696" cy="130923"/>
          </a:xfrm>
        </p:grpSpPr>
        <p:cxnSp>
          <p:nvCxnSpPr>
            <p:cNvPr id="39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40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1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des Composites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8649" y="896957"/>
            <a:ext cx="8229600" cy="2711657"/>
          </a:xfrm>
        </p:spPr>
        <p:txBody>
          <a:bodyPr/>
          <a:lstStyle/>
          <a:p>
            <a:r>
              <a:rPr lang="fr-FR" dirty="0" smtClean="0"/>
              <a:t>Création d’une instance « c » du composite « C »</a:t>
            </a:r>
          </a:p>
          <a:p>
            <a:r>
              <a:rPr lang="fr-FR" dirty="0" smtClean="0"/>
              <a:t>On démarre la main instance « x », instance de « X »</a:t>
            </a:r>
          </a:p>
          <a:p>
            <a:r>
              <a:rPr lang="fr-FR" dirty="0" smtClean="0"/>
              <a:t>Demande de résolution de «a» pour «x »</a:t>
            </a:r>
          </a:p>
          <a:p>
            <a:pPr lvl="1"/>
            <a:r>
              <a:rPr lang="fr-FR" dirty="0" smtClean="0"/>
              <a:t>Si « F » est déployée, « F » appartient à « C ».</a:t>
            </a:r>
          </a:p>
          <a:p>
            <a:pPr lvl="1"/>
            <a:r>
              <a:rPr lang="fr-FR" dirty="0" smtClean="0"/>
              <a:t>Si une instance « f » de F est créée, «f» appartient à «c».</a:t>
            </a:r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1974108" y="3612912"/>
            <a:ext cx="2915300" cy="1381020"/>
            <a:chOff x="1018920" y="3433304"/>
            <a:chExt cx="2915300" cy="1381020"/>
          </a:xfrm>
        </p:grpSpPr>
        <p:sp>
          <p:nvSpPr>
            <p:cNvPr id="5" name="ZoneTexte 4"/>
            <p:cNvSpPr txBox="1"/>
            <p:nvPr/>
          </p:nvSpPr>
          <p:spPr>
            <a:xfrm>
              <a:off x="2725684" y="343330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 smtClean="0"/>
                <a:t>C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3144" y="3956524"/>
              <a:ext cx="2300049" cy="85780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" name="Groupe 34"/>
            <p:cNvGrpSpPr/>
            <p:nvPr/>
          </p:nvGrpSpPr>
          <p:grpSpPr>
            <a:xfrm>
              <a:off x="1018920" y="4529768"/>
              <a:ext cx="274224" cy="97747"/>
              <a:chOff x="4824977" y="3586103"/>
              <a:chExt cx="523696" cy="130923"/>
            </a:xfrm>
          </p:grpSpPr>
          <p:cxnSp>
            <p:nvCxnSpPr>
              <p:cNvPr id="8" name="Connecteur droit 35"/>
              <p:cNvCxnSpPr/>
              <p:nvPr/>
            </p:nvCxnSpPr>
            <p:spPr>
              <a:xfrm>
                <a:off x="4955901" y="3651574"/>
                <a:ext cx="392772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9" name="Ellipse 36"/>
              <p:cNvSpPr/>
              <p:nvPr/>
            </p:nvSpPr>
            <p:spPr>
              <a:xfrm>
                <a:off x="4824977" y="3586103"/>
                <a:ext cx="130923" cy="130923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+- 2700000 f2 0"/>
                  <a:gd name="f15" fmla="*/ f9 f1 1"/>
                  <a:gd name="f16" fmla="*/ f10 f1 1"/>
                  <a:gd name="f17" fmla="?: f11 f4 1"/>
                  <a:gd name="f18" fmla="?: f12 f5 1"/>
                  <a:gd name="f19" fmla="?: f13 f6 1"/>
                  <a:gd name="f20" fmla="+- f14 0 f2"/>
                  <a:gd name="f21" fmla="*/ f15 1 f3"/>
                  <a:gd name="f22" fmla="*/ f16 1 f3"/>
                  <a:gd name="f23" fmla="*/ f17 1 21600"/>
                  <a:gd name="f24" fmla="*/ f18 1 21600"/>
                  <a:gd name="f25" fmla="*/ 21600 f17 1"/>
                  <a:gd name="f26" fmla="*/ 21600 f18 1"/>
                  <a:gd name="f27" fmla="+- f20 f2 0"/>
                  <a:gd name="f28" fmla="+- f21 0 f2"/>
                  <a:gd name="f29" fmla="+- f22 0 f2"/>
                  <a:gd name="f30" fmla="min f24 f23"/>
                  <a:gd name="f31" fmla="*/ f25 1 f19"/>
                  <a:gd name="f32" fmla="*/ f26 1 f19"/>
                  <a:gd name="f33" fmla="*/ f27 f8 1"/>
                  <a:gd name="f34" fmla="val f31"/>
                  <a:gd name="f35" fmla="val f32"/>
                  <a:gd name="f36" fmla="*/ f33 1 f1"/>
                  <a:gd name="f37" fmla="*/ f7 f30 1"/>
                  <a:gd name="f38" fmla="+- f35 0 f7"/>
                  <a:gd name="f39" fmla="+- f34 0 f7"/>
                  <a:gd name="f40" fmla="+- 0 0 f36"/>
                  <a:gd name="f41" fmla="*/ f38 1 2"/>
                  <a:gd name="f42" fmla="*/ f39 1 2"/>
                  <a:gd name="f43" fmla="+- 0 0 f40"/>
                  <a:gd name="f44" fmla="+- f7 f41 0"/>
                  <a:gd name="f45" fmla="+- f7 f42 0"/>
                  <a:gd name="f46" fmla="*/ f43 f1 1"/>
                  <a:gd name="f47" fmla="*/ f42 f30 1"/>
                  <a:gd name="f48" fmla="*/ f41 f30 1"/>
                  <a:gd name="f49" fmla="*/ f46 1 f8"/>
                  <a:gd name="f50" fmla="*/ f44 f30 1"/>
                  <a:gd name="f51" fmla="+- f49 0 f2"/>
                  <a:gd name="f52" fmla="cos 1 f51"/>
                  <a:gd name="f53" fmla="sin 1 f51"/>
                  <a:gd name="f54" fmla="+- 0 0 f52"/>
                  <a:gd name="f55" fmla="+- 0 0 f53"/>
                  <a:gd name="f56" fmla="+- 0 0 f54"/>
                  <a:gd name="f57" fmla="+- 0 0 f55"/>
                  <a:gd name="f58" fmla="val f56"/>
                  <a:gd name="f59" fmla="val f57"/>
                  <a:gd name="f60" fmla="*/ f58 f42 1"/>
                  <a:gd name="f61" fmla="*/ f59 f41 1"/>
                  <a:gd name="f62" fmla="+- f45 0 f60"/>
                  <a:gd name="f63" fmla="+- f45 f60 0"/>
                  <a:gd name="f64" fmla="+- f44 0 f61"/>
                  <a:gd name="f65" fmla="+- f44 f61 0"/>
                  <a:gd name="f66" fmla="*/ f62 f30 1"/>
                  <a:gd name="f67" fmla="*/ f64 f30 1"/>
                  <a:gd name="f68" fmla="*/ f63 f30 1"/>
                  <a:gd name="f69" fmla="*/ f65 f3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8">
                    <a:pos x="f66" y="f67"/>
                  </a:cxn>
                  <a:cxn ang="f29">
                    <a:pos x="f66" y="f69"/>
                  </a:cxn>
                  <a:cxn ang="f29">
                    <a:pos x="f68" y="f69"/>
                  </a:cxn>
                  <a:cxn ang="f28">
                    <a:pos x="f68" y="f67"/>
                  </a:cxn>
                </a:cxnLst>
                <a:rect l="f66" t="f67" r="f68" b="f69"/>
                <a:pathLst>
                  <a:path>
                    <a:moveTo>
                      <a:pt x="f37" y="f50"/>
                    </a:moveTo>
                    <a:arcTo wR="f47" hR="f48" stAng="f1" swAng="f0"/>
                    <a:close/>
                  </a:path>
                </a:pathLst>
              </a:custGeom>
              <a:solidFill>
                <a:srgbClr val="4F81BD"/>
              </a:solidFill>
              <a:ln w="25402">
                <a:solidFill>
                  <a:srgbClr val="385D8A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10" name="Groupe 34"/>
            <p:cNvGrpSpPr/>
            <p:nvPr/>
          </p:nvGrpSpPr>
          <p:grpSpPr>
            <a:xfrm>
              <a:off x="1018920" y="4117806"/>
              <a:ext cx="274224" cy="97747"/>
              <a:chOff x="4824977" y="3586103"/>
              <a:chExt cx="523696" cy="130923"/>
            </a:xfrm>
          </p:grpSpPr>
          <p:cxnSp>
            <p:nvCxnSpPr>
              <p:cNvPr id="11" name="Connecteur droit 35"/>
              <p:cNvCxnSpPr/>
              <p:nvPr/>
            </p:nvCxnSpPr>
            <p:spPr>
              <a:xfrm>
                <a:off x="4955901" y="3651574"/>
                <a:ext cx="392772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12" name="Ellipse 36"/>
              <p:cNvSpPr/>
              <p:nvPr/>
            </p:nvSpPr>
            <p:spPr>
              <a:xfrm>
                <a:off x="4824977" y="3586103"/>
                <a:ext cx="130923" cy="130923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+- 2700000 f2 0"/>
                  <a:gd name="f15" fmla="*/ f9 f1 1"/>
                  <a:gd name="f16" fmla="*/ f10 f1 1"/>
                  <a:gd name="f17" fmla="?: f11 f4 1"/>
                  <a:gd name="f18" fmla="?: f12 f5 1"/>
                  <a:gd name="f19" fmla="?: f13 f6 1"/>
                  <a:gd name="f20" fmla="+- f14 0 f2"/>
                  <a:gd name="f21" fmla="*/ f15 1 f3"/>
                  <a:gd name="f22" fmla="*/ f16 1 f3"/>
                  <a:gd name="f23" fmla="*/ f17 1 21600"/>
                  <a:gd name="f24" fmla="*/ f18 1 21600"/>
                  <a:gd name="f25" fmla="*/ 21600 f17 1"/>
                  <a:gd name="f26" fmla="*/ 21600 f18 1"/>
                  <a:gd name="f27" fmla="+- f20 f2 0"/>
                  <a:gd name="f28" fmla="+- f21 0 f2"/>
                  <a:gd name="f29" fmla="+- f22 0 f2"/>
                  <a:gd name="f30" fmla="min f24 f23"/>
                  <a:gd name="f31" fmla="*/ f25 1 f19"/>
                  <a:gd name="f32" fmla="*/ f26 1 f19"/>
                  <a:gd name="f33" fmla="*/ f27 f8 1"/>
                  <a:gd name="f34" fmla="val f31"/>
                  <a:gd name="f35" fmla="val f32"/>
                  <a:gd name="f36" fmla="*/ f33 1 f1"/>
                  <a:gd name="f37" fmla="*/ f7 f30 1"/>
                  <a:gd name="f38" fmla="+- f35 0 f7"/>
                  <a:gd name="f39" fmla="+- f34 0 f7"/>
                  <a:gd name="f40" fmla="+- 0 0 f36"/>
                  <a:gd name="f41" fmla="*/ f38 1 2"/>
                  <a:gd name="f42" fmla="*/ f39 1 2"/>
                  <a:gd name="f43" fmla="+- 0 0 f40"/>
                  <a:gd name="f44" fmla="+- f7 f41 0"/>
                  <a:gd name="f45" fmla="+- f7 f42 0"/>
                  <a:gd name="f46" fmla="*/ f43 f1 1"/>
                  <a:gd name="f47" fmla="*/ f42 f30 1"/>
                  <a:gd name="f48" fmla="*/ f41 f30 1"/>
                  <a:gd name="f49" fmla="*/ f46 1 f8"/>
                  <a:gd name="f50" fmla="*/ f44 f30 1"/>
                  <a:gd name="f51" fmla="+- f49 0 f2"/>
                  <a:gd name="f52" fmla="cos 1 f51"/>
                  <a:gd name="f53" fmla="sin 1 f51"/>
                  <a:gd name="f54" fmla="+- 0 0 f52"/>
                  <a:gd name="f55" fmla="+- 0 0 f53"/>
                  <a:gd name="f56" fmla="+- 0 0 f54"/>
                  <a:gd name="f57" fmla="+- 0 0 f55"/>
                  <a:gd name="f58" fmla="val f56"/>
                  <a:gd name="f59" fmla="val f57"/>
                  <a:gd name="f60" fmla="*/ f58 f42 1"/>
                  <a:gd name="f61" fmla="*/ f59 f41 1"/>
                  <a:gd name="f62" fmla="+- f45 0 f60"/>
                  <a:gd name="f63" fmla="+- f45 f60 0"/>
                  <a:gd name="f64" fmla="+- f44 0 f61"/>
                  <a:gd name="f65" fmla="+- f44 f61 0"/>
                  <a:gd name="f66" fmla="*/ f62 f30 1"/>
                  <a:gd name="f67" fmla="*/ f64 f30 1"/>
                  <a:gd name="f68" fmla="*/ f63 f30 1"/>
                  <a:gd name="f69" fmla="*/ f65 f3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8">
                    <a:pos x="f66" y="f67"/>
                  </a:cxn>
                  <a:cxn ang="f29">
                    <a:pos x="f66" y="f69"/>
                  </a:cxn>
                  <a:cxn ang="f29">
                    <a:pos x="f68" y="f69"/>
                  </a:cxn>
                  <a:cxn ang="f28">
                    <a:pos x="f68" y="f67"/>
                  </a:cxn>
                </a:cxnLst>
                <a:rect l="f66" t="f67" r="f68" b="f69"/>
                <a:pathLst>
                  <a:path>
                    <a:moveTo>
                      <a:pt x="f37" y="f50"/>
                    </a:moveTo>
                    <a:arcTo wR="f47" hR="f48" stAng="f1" swAng="f0"/>
                    <a:close/>
                  </a:path>
                </a:pathLst>
              </a:custGeom>
              <a:solidFill>
                <a:srgbClr val="4F81BD"/>
              </a:solidFill>
              <a:ln w="25402">
                <a:solidFill>
                  <a:srgbClr val="385D8A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13" name="Groupe 18"/>
            <p:cNvGrpSpPr/>
            <p:nvPr/>
          </p:nvGrpSpPr>
          <p:grpSpPr>
            <a:xfrm>
              <a:off x="1992945" y="4111106"/>
              <a:ext cx="353567" cy="188162"/>
              <a:chOff x="4824977" y="3701152"/>
              <a:chExt cx="675220" cy="252026"/>
            </a:xfrm>
          </p:grpSpPr>
          <p:cxnSp>
            <p:nvCxnSpPr>
              <p:cNvPr id="14" name="Connecteur droit 19"/>
              <p:cNvCxnSpPr/>
              <p:nvPr/>
            </p:nvCxnSpPr>
            <p:spPr>
              <a:xfrm>
                <a:off x="4824977" y="3845170"/>
                <a:ext cx="360036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15" name="Arc 20"/>
              <p:cNvSpPr/>
              <p:nvPr/>
            </p:nvSpPr>
            <p:spPr>
              <a:xfrm flipH="1">
                <a:off x="5194166" y="3701152"/>
                <a:ext cx="306031" cy="252026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1"/>
                  <a:gd name="f10" fmla="val 358"/>
                  <a:gd name="f11" fmla="+- 0 0 -270"/>
                  <a:gd name="f12" fmla="+- 0 0 -269"/>
                  <a:gd name="f13" fmla="+- 0 0 -268"/>
                  <a:gd name="f14" fmla="abs f4"/>
                  <a:gd name="f15" fmla="abs f5"/>
                  <a:gd name="f16" fmla="abs f6"/>
                  <a:gd name="f17" fmla="+- 0 0 f3"/>
                  <a:gd name="f18" fmla="+- 0 0 f10"/>
                  <a:gd name="f19" fmla="*/ f11 f0 1"/>
                  <a:gd name="f20" fmla="*/ f12 f0 1"/>
                  <a:gd name="f21" fmla="*/ f13 f0 1"/>
                  <a:gd name="f22" fmla="?: f14 f4 1"/>
                  <a:gd name="f23" fmla="?: f15 f5 1"/>
                  <a:gd name="f24" fmla="?: f16 f6 1"/>
                  <a:gd name="f25" fmla="*/ f17 f0 1"/>
                  <a:gd name="f26" fmla="*/ f18 f0 1"/>
                  <a:gd name="f27" fmla="*/ f19 1 f3"/>
                  <a:gd name="f28" fmla="*/ f20 1 f3"/>
                  <a:gd name="f29" fmla="*/ f21 1 f3"/>
                  <a:gd name="f30" fmla="*/ f22 1 21600"/>
                  <a:gd name="f31" fmla="*/ f23 1 21600"/>
                  <a:gd name="f32" fmla="*/ 21600 f22 1"/>
                  <a:gd name="f33" fmla="*/ 21600 f23 1"/>
                  <a:gd name="f34" fmla="*/ f25 1 f3"/>
                  <a:gd name="f35" fmla="*/ f26 1 f3"/>
                  <a:gd name="f36" fmla="+- f27 0 f1"/>
                  <a:gd name="f37" fmla="+- f28 0 f1"/>
                  <a:gd name="f38" fmla="+- f29 0 f1"/>
                  <a:gd name="f39" fmla="min f31 f30"/>
                  <a:gd name="f40" fmla="*/ f32 1 f24"/>
                  <a:gd name="f41" fmla="*/ f33 1 f24"/>
                  <a:gd name="f42" fmla="+- f34 0 f1"/>
                  <a:gd name="f43" fmla="+- f35 0 f1"/>
                  <a:gd name="f44" fmla="val f40"/>
                  <a:gd name="f45" fmla="val f41"/>
                  <a:gd name="f46" fmla="+- 0 0 f42"/>
                  <a:gd name="f47" fmla="+- 0 0 f43"/>
                  <a:gd name="f48" fmla="+- f45 0 f7"/>
                  <a:gd name="f49" fmla="+- f44 0 f7"/>
                  <a:gd name="f50" fmla="+- f47 0 f46"/>
                  <a:gd name="f51" fmla="+- f46 f1 0"/>
                  <a:gd name="f52" fmla="+- f47 f1 0"/>
                  <a:gd name="f53" fmla="+- 21600000 0 f46"/>
                  <a:gd name="f54" fmla="+- f1 0 f46"/>
                  <a:gd name="f55" fmla="+- 27000000 0 f46"/>
                  <a:gd name="f56" fmla="+- f0 0 f46"/>
                  <a:gd name="f57" fmla="+- 32400000 0 f46"/>
                  <a:gd name="f58" fmla="+- f2 0 f46"/>
                  <a:gd name="f59" fmla="+- 37800000 0 f46"/>
                  <a:gd name="f60" fmla="*/ f48 1 2"/>
                  <a:gd name="f61" fmla="*/ f49 1 2"/>
                  <a:gd name="f62" fmla="+- f50 21600000 0"/>
                  <a:gd name="f63" fmla="?: f54 f54 f55"/>
                  <a:gd name="f64" fmla="?: f56 f56 f57"/>
                  <a:gd name="f65" fmla="?: f58 f58 f59"/>
                  <a:gd name="f66" fmla="*/ f51 f8 1"/>
                  <a:gd name="f67" fmla="*/ f52 f8 1"/>
                  <a:gd name="f68" fmla="+- f7 f60 0"/>
                  <a:gd name="f69" fmla="+- f7 f61 0"/>
                  <a:gd name="f70" fmla="?: f50 f50 f62"/>
                  <a:gd name="f71" fmla="*/ f66 1 f0"/>
                  <a:gd name="f72" fmla="*/ f67 1 f0"/>
                  <a:gd name="f73" fmla="*/ f61 f39 1"/>
                  <a:gd name="f74" fmla="*/ f60 f39 1"/>
                  <a:gd name="f75" fmla="+- f70 0 f53"/>
                  <a:gd name="f76" fmla="+- f70 0 f63"/>
                  <a:gd name="f77" fmla="+- f70 0 f64"/>
                  <a:gd name="f78" fmla="+- f70 0 f65"/>
                  <a:gd name="f79" fmla="+- 0 0 f71"/>
                  <a:gd name="f80" fmla="+- 0 0 f72"/>
                  <a:gd name="f81" fmla="*/ f69 f39 1"/>
                  <a:gd name="f82" fmla="*/ f68 f39 1"/>
                  <a:gd name="f83" fmla="+- 0 0 f79"/>
                  <a:gd name="f84" fmla="+- 0 0 f80"/>
                  <a:gd name="f85" fmla="*/ f83 f0 1"/>
                  <a:gd name="f86" fmla="*/ f84 f0 1"/>
                  <a:gd name="f87" fmla="*/ f85 1 f8"/>
                  <a:gd name="f88" fmla="*/ f86 1 f8"/>
                  <a:gd name="f89" fmla="+- f87 0 f1"/>
                  <a:gd name="f90" fmla="+- f88 0 f1"/>
                  <a:gd name="f91" fmla="sin 1 f89"/>
                  <a:gd name="f92" fmla="cos 1 f89"/>
                  <a:gd name="f93" fmla="sin 1 f90"/>
                  <a:gd name="f94" fmla="cos 1 f90"/>
                  <a:gd name="f95" fmla="+- 0 0 f91"/>
                  <a:gd name="f96" fmla="+- 0 0 f92"/>
                  <a:gd name="f97" fmla="+- 0 0 f93"/>
                  <a:gd name="f98" fmla="+- 0 0 f94"/>
                  <a:gd name="f99" fmla="+- 0 0 f95"/>
                  <a:gd name="f100" fmla="+- 0 0 f96"/>
                  <a:gd name="f101" fmla="+- 0 0 f97"/>
                  <a:gd name="f102" fmla="+- 0 0 f98"/>
                  <a:gd name="f103" fmla="val f99"/>
                  <a:gd name="f104" fmla="val f100"/>
                  <a:gd name="f105" fmla="val f101"/>
                  <a:gd name="f106" fmla="val f102"/>
                  <a:gd name="f107" fmla="*/ f103 f61 1"/>
                  <a:gd name="f108" fmla="*/ f104 f60 1"/>
                  <a:gd name="f109" fmla="*/ f105 f61 1"/>
                  <a:gd name="f110" fmla="*/ f106 f60 1"/>
                  <a:gd name="f111" fmla="+- 0 0 f108"/>
                  <a:gd name="f112" fmla="+- 0 0 f107"/>
                  <a:gd name="f113" fmla="+- 0 0 f110"/>
                  <a:gd name="f114" fmla="+- 0 0 f109"/>
                  <a:gd name="f115" fmla="+- 0 0 f111"/>
                  <a:gd name="f116" fmla="+- 0 0 f112"/>
                  <a:gd name="f117" fmla="+- 0 0 f113"/>
                  <a:gd name="f118" fmla="+- 0 0 f114"/>
                  <a:gd name="f119" fmla="at2 f115 f116"/>
                  <a:gd name="f120" fmla="at2 f117 f118"/>
                  <a:gd name="f121" fmla="+- f119 f1 0"/>
                  <a:gd name="f122" fmla="+- f120 f1 0"/>
                  <a:gd name="f123" fmla="*/ f121 f8 1"/>
                  <a:gd name="f124" fmla="*/ f122 f8 1"/>
                  <a:gd name="f125" fmla="*/ f123 1 f0"/>
                  <a:gd name="f126" fmla="*/ f124 1 f0"/>
                  <a:gd name="f127" fmla="+- 0 0 f125"/>
                  <a:gd name="f128" fmla="+- 0 0 f126"/>
                  <a:gd name="f129" fmla="val f127"/>
                  <a:gd name="f130" fmla="val f128"/>
                  <a:gd name="f131" fmla="+- 0 0 f129"/>
                  <a:gd name="f132" fmla="+- 0 0 f130"/>
                  <a:gd name="f133" fmla="*/ f131 f0 1"/>
                  <a:gd name="f134" fmla="*/ f132 f0 1"/>
                  <a:gd name="f135" fmla="*/ f133 1 f8"/>
                  <a:gd name="f136" fmla="*/ f134 1 f8"/>
                  <a:gd name="f137" fmla="+- f135 0 f1"/>
                  <a:gd name="f138" fmla="+- f136 0 f1"/>
                  <a:gd name="f139" fmla="+- f137 f1 0"/>
                  <a:gd name="f140" fmla="+- f138 f1 0"/>
                  <a:gd name="f141" fmla="*/ f139 f8 1"/>
                  <a:gd name="f142" fmla="*/ f140 f8 1"/>
                  <a:gd name="f143" fmla="*/ f141 1 f0"/>
                  <a:gd name="f144" fmla="*/ f142 1 f0"/>
                  <a:gd name="f145" fmla="+- 0 0 f143"/>
                  <a:gd name="f146" fmla="+- 0 0 f144"/>
                  <a:gd name="f147" fmla="+- 0 0 f145"/>
                  <a:gd name="f148" fmla="+- 0 0 f146"/>
                  <a:gd name="f149" fmla="*/ f147 f0 1"/>
                  <a:gd name="f150" fmla="*/ f148 f0 1"/>
                  <a:gd name="f151" fmla="*/ f149 1 f8"/>
                  <a:gd name="f152" fmla="*/ f150 1 f8"/>
                  <a:gd name="f153" fmla="+- f151 0 f1"/>
                  <a:gd name="f154" fmla="+- f152 0 f1"/>
                  <a:gd name="f155" fmla="cos 1 f153"/>
                  <a:gd name="f156" fmla="sin 1 f153"/>
                  <a:gd name="f157" fmla="cos 1 f154"/>
                  <a:gd name="f158" fmla="sin 1 f154"/>
                  <a:gd name="f159" fmla="+- 0 0 f155"/>
                  <a:gd name="f160" fmla="+- 0 0 f156"/>
                  <a:gd name="f161" fmla="+- 0 0 f157"/>
                  <a:gd name="f162" fmla="+- 0 0 f158"/>
                  <a:gd name="f163" fmla="+- 0 0 f159"/>
                  <a:gd name="f164" fmla="+- 0 0 f160"/>
                  <a:gd name="f165" fmla="+- 0 0 f161"/>
                  <a:gd name="f166" fmla="+- 0 0 f162"/>
                  <a:gd name="f167" fmla="val f163"/>
                  <a:gd name="f168" fmla="val f164"/>
                  <a:gd name="f169" fmla="val f165"/>
                  <a:gd name="f170" fmla="val f166"/>
                  <a:gd name="f171" fmla="+- 0 0 f167"/>
                  <a:gd name="f172" fmla="+- 0 0 f168"/>
                  <a:gd name="f173" fmla="+- 0 0 f169"/>
                  <a:gd name="f174" fmla="+- 0 0 f170"/>
                  <a:gd name="f175" fmla="*/ f9 f171 1"/>
                  <a:gd name="f176" fmla="*/ f9 f172 1"/>
                  <a:gd name="f177" fmla="*/ f9 f173 1"/>
                  <a:gd name="f178" fmla="*/ f9 f174 1"/>
                  <a:gd name="f179" fmla="*/ f175 f61 1"/>
                  <a:gd name="f180" fmla="*/ f176 f60 1"/>
                  <a:gd name="f181" fmla="*/ f177 f61 1"/>
                  <a:gd name="f182" fmla="*/ f178 f60 1"/>
                  <a:gd name="f183" fmla="+- f69 f179 0"/>
                  <a:gd name="f184" fmla="+- f68 f180 0"/>
                  <a:gd name="f185" fmla="+- f69 f181 0"/>
                  <a:gd name="f186" fmla="+- f68 f182 0"/>
                  <a:gd name="f187" fmla="max f183 f185"/>
                  <a:gd name="f188" fmla="max f184 f186"/>
                  <a:gd name="f189" fmla="min f183 f185"/>
                  <a:gd name="f190" fmla="min f184 f186"/>
                  <a:gd name="f191" fmla="*/ f183 f39 1"/>
                  <a:gd name="f192" fmla="*/ f184 f39 1"/>
                  <a:gd name="f193" fmla="*/ f185 f39 1"/>
                  <a:gd name="f194" fmla="*/ f186 f39 1"/>
                  <a:gd name="f195" fmla="?: f75 f44 f187"/>
                  <a:gd name="f196" fmla="?: f76 f45 f188"/>
                  <a:gd name="f197" fmla="?: f77 f7 f189"/>
                  <a:gd name="f198" fmla="?: f78 f7 f190"/>
                  <a:gd name="f199" fmla="*/ f197 f39 1"/>
                  <a:gd name="f200" fmla="*/ f198 f39 1"/>
                  <a:gd name="f201" fmla="*/ f195 f39 1"/>
                  <a:gd name="f202" fmla="*/ f196 f3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191" y="f192"/>
                  </a:cxn>
                  <a:cxn ang="f37">
                    <a:pos x="f81" y="f82"/>
                  </a:cxn>
                  <a:cxn ang="f38">
                    <a:pos x="f193" y="f194"/>
                  </a:cxn>
                </a:cxnLst>
                <a:rect l="f199" t="f200" r="f201" b="f202"/>
                <a:pathLst>
                  <a:path stroke="0">
                    <a:moveTo>
                      <a:pt x="f191" y="f192"/>
                    </a:moveTo>
                    <a:arcTo wR="f73" hR="f74" stAng="f46" swAng="f70"/>
                    <a:lnTo>
                      <a:pt x="f81" y="f82"/>
                    </a:lnTo>
                    <a:close/>
                  </a:path>
                  <a:path fill="none">
                    <a:moveTo>
                      <a:pt x="f191" y="f192"/>
                    </a:moveTo>
                    <a:arcTo wR="f73" hR="f74" stAng="f46" swAng="f70"/>
                  </a:path>
                </a:pathLst>
              </a:custGeom>
              <a:noFill/>
              <a:ln w="9528">
                <a:solidFill>
                  <a:srgbClr val="4A7EBB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16" name="Groupe 18"/>
            <p:cNvGrpSpPr/>
            <p:nvPr/>
          </p:nvGrpSpPr>
          <p:grpSpPr>
            <a:xfrm>
              <a:off x="3580653" y="4609984"/>
              <a:ext cx="353567" cy="188162"/>
              <a:chOff x="4824977" y="3701152"/>
              <a:chExt cx="675220" cy="252026"/>
            </a:xfrm>
          </p:grpSpPr>
          <p:cxnSp>
            <p:nvCxnSpPr>
              <p:cNvPr id="17" name="Connecteur droit 19"/>
              <p:cNvCxnSpPr/>
              <p:nvPr/>
            </p:nvCxnSpPr>
            <p:spPr>
              <a:xfrm>
                <a:off x="4824977" y="3845170"/>
                <a:ext cx="360036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18" name="Arc 20"/>
              <p:cNvSpPr/>
              <p:nvPr/>
            </p:nvSpPr>
            <p:spPr>
              <a:xfrm flipH="1">
                <a:off x="5194166" y="3701152"/>
                <a:ext cx="306031" cy="252026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1"/>
                  <a:gd name="f10" fmla="val 358"/>
                  <a:gd name="f11" fmla="+- 0 0 -270"/>
                  <a:gd name="f12" fmla="+- 0 0 -269"/>
                  <a:gd name="f13" fmla="+- 0 0 -268"/>
                  <a:gd name="f14" fmla="abs f4"/>
                  <a:gd name="f15" fmla="abs f5"/>
                  <a:gd name="f16" fmla="abs f6"/>
                  <a:gd name="f17" fmla="+- 0 0 f3"/>
                  <a:gd name="f18" fmla="+- 0 0 f10"/>
                  <a:gd name="f19" fmla="*/ f11 f0 1"/>
                  <a:gd name="f20" fmla="*/ f12 f0 1"/>
                  <a:gd name="f21" fmla="*/ f13 f0 1"/>
                  <a:gd name="f22" fmla="?: f14 f4 1"/>
                  <a:gd name="f23" fmla="?: f15 f5 1"/>
                  <a:gd name="f24" fmla="?: f16 f6 1"/>
                  <a:gd name="f25" fmla="*/ f17 f0 1"/>
                  <a:gd name="f26" fmla="*/ f18 f0 1"/>
                  <a:gd name="f27" fmla="*/ f19 1 f3"/>
                  <a:gd name="f28" fmla="*/ f20 1 f3"/>
                  <a:gd name="f29" fmla="*/ f21 1 f3"/>
                  <a:gd name="f30" fmla="*/ f22 1 21600"/>
                  <a:gd name="f31" fmla="*/ f23 1 21600"/>
                  <a:gd name="f32" fmla="*/ 21600 f22 1"/>
                  <a:gd name="f33" fmla="*/ 21600 f23 1"/>
                  <a:gd name="f34" fmla="*/ f25 1 f3"/>
                  <a:gd name="f35" fmla="*/ f26 1 f3"/>
                  <a:gd name="f36" fmla="+- f27 0 f1"/>
                  <a:gd name="f37" fmla="+- f28 0 f1"/>
                  <a:gd name="f38" fmla="+- f29 0 f1"/>
                  <a:gd name="f39" fmla="min f31 f30"/>
                  <a:gd name="f40" fmla="*/ f32 1 f24"/>
                  <a:gd name="f41" fmla="*/ f33 1 f24"/>
                  <a:gd name="f42" fmla="+- f34 0 f1"/>
                  <a:gd name="f43" fmla="+- f35 0 f1"/>
                  <a:gd name="f44" fmla="val f40"/>
                  <a:gd name="f45" fmla="val f41"/>
                  <a:gd name="f46" fmla="+- 0 0 f42"/>
                  <a:gd name="f47" fmla="+- 0 0 f43"/>
                  <a:gd name="f48" fmla="+- f45 0 f7"/>
                  <a:gd name="f49" fmla="+- f44 0 f7"/>
                  <a:gd name="f50" fmla="+- f47 0 f46"/>
                  <a:gd name="f51" fmla="+- f46 f1 0"/>
                  <a:gd name="f52" fmla="+- f47 f1 0"/>
                  <a:gd name="f53" fmla="+- 21600000 0 f46"/>
                  <a:gd name="f54" fmla="+- f1 0 f46"/>
                  <a:gd name="f55" fmla="+- 27000000 0 f46"/>
                  <a:gd name="f56" fmla="+- f0 0 f46"/>
                  <a:gd name="f57" fmla="+- 32400000 0 f46"/>
                  <a:gd name="f58" fmla="+- f2 0 f46"/>
                  <a:gd name="f59" fmla="+- 37800000 0 f46"/>
                  <a:gd name="f60" fmla="*/ f48 1 2"/>
                  <a:gd name="f61" fmla="*/ f49 1 2"/>
                  <a:gd name="f62" fmla="+- f50 21600000 0"/>
                  <a:gd name="f63" fmla="?: f54 f54 f55"/>
                  <a:gd name="f64" fmla="?: f56 f56 f57"/>
                  <a:gd name="f65" fmla="?: f58 f58 f59"/>
                  <a:gd name="f66" fmla="*/ f51 f8 1"/>
                  <a:gd name="f67" fmla="*/ f52 f8 1"/>
                  <a:gd name="f68" fmla="+- f7 f60 0"/>
                  <a:gd name="f69" fmla="+- f7 f61 0"/>
                  <a:gd name="f70" fmla="?: f50 f50 f62"/>
                  <a:gd name="f71" fmla="*/ f66 1 f0"/>
                  <a:gd name="f72" fmla="*/ f67 1 f0"/>
                  <a:gd name="f73" fmla="*/ f61 f39 1"/>
                  <a:gd name="f74" fmla="*/ f60 f39 1"/>
                  <a:gd name="f75" fmla="+- f70 0 f53"/>
                  <a:gd name="f76" fmla="+- f70 0 f63"/>
                  <a:gd name="f77" fmla="+- f70 0 f64"/>
                  <a:gd name="f78" fmla="+- f70 0 f65"/>
                  <a:gd name="f79" fmla="+- 0 0 f71"/>
                  <a:gd name="f80" fmla="+- 0 0 f72"/>
                  <a:gd name="f81" fmla="*/ f69 f39 1"/>
                  <a:gd name="f82" fmla="*/ f68 f39 1"/>
                  <a:gd name="f83" fmla="+- 0 0 f79"/>
                  <a:gd name="f84" fmla="+- 0 0 f80"/>
                  <a:gd name="f85" fmla="*/ f83 f0 1"/>
                  <a:gd name="f86" fmla="*/ f84 f0 1"/>
                  <a:gd name="f87" fmla="*/ f85 1 f8"/>
                  <a:gd name="f88" fmla="*/ f86 1 f8"/>
                  <a:gd name="f89" fmla="+- f87 0 f1"/>
                  <a:gd name="f90" fmla="+- f88 0 f1"/>
                  <a:gd name="f91" fmla="sin 1 f89"/>
                  <a:gd name="f92" fmla="cos 1 f89"/>
                  <a:gd name="f93" fmla="sin 1 f90"/>
                  <a:gd name="f94" fmla="cos 1 f90"/>
                  <a:gd name="f95" fmla="+- 0 0 f91"/>
                  <a:gd name="f96" fmla="+- 0 0 f92"/>
                  <a:gd name="f97" fmla="+- 0 0 f93"/>
                  <a:gd name="f98" fmla="+- 0 0 f94"/>
                  <a:gd name="f99" fmla="+- 0 0 f95"/>
                  <a:gd name="f100" fmla="+- 0 0 f96"/>
                  <a:gd name="f101" fmla="+- 0 0 f97"/>
                  <a:gd name="f102" fmla="+- 0 0 f98"/>
                  <a:gd name="f103" fmla="val f99"/>
                  <a:gd name="f104" fmla="val f100"/>
                  <a:gd name="f105" fmla="val f101"/>
                  <a:gd name="f106" fmla="val f102"/>
                  <a:gd name="f107" fmla="*/ f103 f61 1"/>
                  <a:gd name="f108" fmla="*/ f104 f60 1"/>
                  <a:gd name="f109" fmla="*/ f105 f61 1"/>
                  <a:gd name="f110" fmla="*/ f106 f60 1"/>
                  <a:gd name="f111" fmla="+- 0 0 f108"/>
                  <a:gd name="f112" fmla="+- 0 0 f107"/>
                  <a:gd name="f113" fmla="+- 0 0 f110"/>
                  <a:gd name="f114" fmla="+- 0 0 f109"/>
                  <a:gd name="f115" fmla="+- 0 0 f111"/>
                  <a:gd name="f116" fmla="+- 0 0 f112"/>
                  <a:gd name="f117" fmla="+- 0 0 f113"/>
                  <a:gd name="f118" fmla="+- 0 0 f114"/>
                  <a:gd name="f119" fmla="at2 f115 f116"/>
                  <a:gd name="f120" fmla="at2 f117 f118"/>
                  <a:gd name="f121" fmla="+- f119 f1 0"/>
                  <a:gd name="f122" fmla="+- f120 f1 0"/>
                  <a:gd name="f123" fmla="*/ f121 f8 1"/>
                  <a:gd name="f124" fmla="*/ f122 f8 1"/>
                  <a:gd name="f125" fmla="*/ f123 1 f0"/>
                  <a:gd name="f126" fmla="*/ f124 1 f0"/>
                  <a:gd name="f127" fmla="+- 0 0 f125"/>
                  <a:gd name="f128" fmla="+- 0 0 f126"/>
                  <a:gd name="f129" fmla="val f127"/>
                  <a:gd name="f130" fmla="val f128"/>
                  <a:gd name="f131" fmla="+- 0 0 f129"/>
                  <a:gd name="f132" fmla="+- 0 0 f130"/>
                  <a:gd name="f133" fmla="*/ f131 f0 1"/>
                  <a:gd name="f134" fmla="*/ f132 f0 1"/>
                  <a:gd name="f135" fmla="*/ f133 1 f8"/>
                  <a:gd name="f136" fmla="*/ f134 1 f8"/>
                  <a:gd name="f137" fmla="+- f135 0 f1"/>
                  <a:gd name="f138" fmla="+- f136 0 f1"/>
                  <a:gd name="f139" fmla="+- f137 f1 0"/>
                  <a:gd name="f140" fmla="+- f138 f1 0"/>
                  <a:gd name="f141" fmla="*/ f139 f8 1"/>
                  <a:gd name="f142" fmla="*/ f140 f8 1"/>
                  <a:gd name="f143" fmla="*/ f141 1 f0"/>
                  <a:gd name="f144" fmla="*/ f142 1 f0"/>
                  <a:gd name="f145" fmla="+- 0 0 f143"/>
                  <a:gd name="f146" fmla="+- 0 0 f144"/>
                  <a:gd name="f147" fmla="+- 0 0 f145"/>
                  <a:gd name="f148" fmla="+- 0 0 f146"/>
                  <a:gd name="f149" fmla="*/ f147 f0 1"/>
                  <a:gd name="f150" fmla="*/ f148 f0 1"/>
                  <a:gd name="f151" fmla="*/ f149 1 f8"/>
                  <a:gd name="f152" fmla="*/ f150 1 f8"/>
                  <a:gd name="f153" fmla="+- f151 0 f1"/>
                  <a:gd name="f154" fmla="+- f152 0 f1"/>
                  <a:gd name="f155" fmla="cos 1 f153"/>
                  <a:gd name="f156" fmla="sin 1 f153"/>
                  <a:gd name="f157" fmla="cos 1 f154"/>
                  <a:gd name="f158" fmla="sin 1 f154"/>
                  <a:gd name="f159" fmla="+- 0 0 f155"/>
                  <a:gd name="f160" fmla="+- 0 0 f156"/>
                  <a:gd name="f161" fmla="+- 0 0 f157"/>
                  <a:gd name="f162" fmla="+- 0 0 f158"/>
                  <a:gd name="f163" fmla="+- 0 0 f159"/>
                  <a:gd name="f164" fmla="+- 0 0 f160"/>
                  <a:gd name="f165" fmla="+- 0 0 f161"/>
                  <a:gd name="f166" fmla="+- 0 0 f162"/>
                  <a:gd name="f167" fmla="val f163"/>
                  <a:gd name="f168" fmla="val f164"/>
                  <a:gd name="f169" fmla="val f165"/>
                  <a:gd name="f170" fmla="val f166"/>
                  <a:gd name="f171" fmla="+- 0 0 f167"/>
                  <a:gd name="f172" fmla="+- 0 0 f168"/>
                  <a:gd name="f173" fmla="+- 0 0 f169"/>
                  <a:gd name="f174" fmla="+- 0 0 f170"/>
                  <a:gd name="f175" fmla="*/ f9 f171 1"/>
                  <a:gd name="f176" fmla="*/ f9 f172 1"/>
                  <a:gd name="f177" fmla="*/ f9 f173 1"/>
                  <a:gd name="f178" fmla="*/ f9 f174 1"/>
                  <a:gd name="f179" fmla="*/ f175 f61 1"/>
                  <a:gd name="f180" fmla="*/ f176 f60 1"/>
                  <a:gd name="f181" fmla="*/ f177 f61 1"/>
                  <a:gd name="f182" fmla="*/ f178 f60 1"/>
                  <a:gd name="f183" fmla="+- f69 f179 0"/>
                  <a:gd name="f184" fmla="+- f68 f180 0"/>
                  <a:gd name="f185" fmla="+- f69 f181 0"/>
                  <a:gd name="f186" fmla="+- f68 f182 0"/>
                  <a:gd name="f187" fmla="max f183 f185"/>
                  <a:gd name="f188" fmla="max f184 f186"/>
                  <a:gd name="f189" fmla="min f183 f185"/>
                  <a:gd name="f190" fmla="min f184 f186"/>
                  <a:gd name="f191" fmla="*/ f183 f39 1"/>
                  <a:gd name="f192" fmla="*/ f184 f39 1"/>
                  <a:gd name="f193" fmla="*/ f185 f39 1"/>
                  <a:gd name="f194" fmla="*/ f186 f39 1"/>
                  <a:gd name="f195" fmla="?: f75 f44 f187"/>
                  <a:gd name="f196" fmla="?: f76 f45 f188"/>
                  <a:gd name="f197" fmla="?: f77 f7 f189"/>
                  <a:gd name="f198" fmla="?: f78 f7 f190"/>
                  <a:gd name="f199" fmla="*/ f197 f39 1"/>
                  <a:gd name="f200" fmla="*/ f198 f39 1"/>
                  <a:gd name="f201" fmla="*/ f195 f39 1"/>
                  <a:gd name="f202" fmla="*/ f196 f3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191" y="f192"/>
                  </a:cxn>
                  <a:cxn ang="f37">
                    <a:pos x="f81" y="f82"/>
                  </a:cxn>
                  <a:cxn ang="f38">
                    <a:pos x="f193" y="f194"/>
                  </a:cxn>
                </a:cxnLst>
                <a:rect l="f199" t="f200" r="f201" b="f202"/>
                <a:pathLst>
                  <a:path stroke="0">
                    <a:moveTo>
                      <a:pt x="f191" y="f192"/>
                    </a:moveTo>
                    <a:arcTo wR="f73" hR="f74" stAng="f46" swAng="f70"/>
                    <a:lnTo>
                      <a:pt x="f81" y="f82"/>
                    </a:lnTo>
                    <a:close/>
                  </a:path>
                  <a:path fill="none">
                    <a:moveTo>
                      <a:pt x="f191" y="f192"/>
                    </a:moveTo>
                    <a:arcTo wR="f73" hR="f74" stAng="f46" swAng="f70"/>
                  </a:path>
                </a:pathLst>
              </a:custGeom>
              <a:noFill/>
              <a:ln w="9528">
                <a:solidFill>
                  <a:srgbClr val="4A7EBB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19" name="Groupe 18"/>
            <p:cNvGrpSpPr/>
            <p:nvPr/>
          </p:nvGrpSpPr>
          <p:grpSpPr>
            <a:xfrm>
              <a:off x="3580653" y="4018913"/>
              <a:ext cx="353567" cy="188162"/>
              <a:chOff x="4824977" y="3701152"/>
              <a:chExt cx="675220" cy="252026"/>
            </a:xfrm>
          </p:grpSpPr>
          <p:cxnSp>
            <p:nvCxnSpPr>
              <p:cNvPr id="20" name="Connecteur droit 19"/>
              <p:cNvCxnSpPr/>
              <p:nvPr/>
            </p:nvCxnSpPr>
            <p:spPr>
              <a:xfrm>
                <a:off x="4824977" y="3845170"/>
                <a:ext cx="360036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21" name="Arc 20"/>
              <p:cNvSpPr/>
              <p:nvPr/>
            </p:nvSpPr>
            <p:spPr>
              <a:xfrm flipH="1">
                <a:off x="5194166" y="3701152"/>
                <a:ext cx="306031" cy="252026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1"/>
                  <a:gd name="f10" fmla="val 358"/>
                  <a:gd name="f11" fmla="+- 0 0 -270"/>
                  <a:gd name="f12" fmla="+- 0 0 -269"/>
                  <a:gd name="f13" fmla="+- 0 0 -268"/>
                  <a:gd name="f14" fmla="abs f4"/>
                  <a:gd name="f15" fmla="abs f5"/>
                  <a:gd name="f16" fmla="abs f6"/>
                  <a:gd name="f17" fmla="+- 0 0 f3"/>
                  <a:gd name="f18" fmla="+- 0 0 f10"/>
                  <a:gd name="f19" fmla="*/ f11 f0 1"/>
                  <a:gd name="f20" fmla="*/ f12 f0 1"/>
                  <a:gd name="f21" fmla="*/ f13 f0 1"/>
                  <a:gd name="f22" fmla="?: f14 f4 1"/>
                  <a:gd name="f23" fmla="?: f15 f5 1"/>
                  <a:gd name="f24" fmla="?: f16 f6 1"/>
                  <a:gd name="f25" fmla="*/ f17 f0 1"/>
                  <a:gd name="f26" fmla="*/ f18 f0 1"/>
                  <a:gd name="f27" fmla="*/ f19 1 f3"/>
                  <a:gd name="f28" fmla="*/ f20 1 f3"/>
                  <a:gd name="f29" fmla="*/ f21 1 f3"/>
                  <a:gd name="f30" fmla="*/ f22 1 21600"/>
                  <a:gd name="f31" fmla="*/ f23 1 21600"/>
                  <a:gd name="f32" fmla="*/ 21600 f22 1"/>
                  <a:gd name="f33" fmla="*/ 21600 f23 1"/>
                  <a:gd name="f34" fmla="*/ f25 1 f3"/>
                  <a:gd name="f35" fmla="*/ f26 1 f3"/>
                  <a:gd name="f36" fmla="+- f27 0 f1"/>
                  <a:gd name="f37" fmla="+- f28 0 f1"/>
                  <a:gd name="f38" fmla="+- f29 0 f1"/>
                  <a:gd name="f39" fmla="min f31 f30"/>
                  <a:gd name="f40" fmla="*/ f32 1 f24"/>
                  <a:gd name="f41" fmla="*/ f33 1 f24"/>
                  <a:gd name="f42" fmla="+- f34 0 f1"/>
                  <a:gd name="f43" fmla="+- f35 0 f1"/>
                  <a:gd name="f44" fmla="val f40"/>
                  <a:gd name="f45" fmla="val f41"/>
                  <a:gd name="f46" fmla="+- 0 0 f42"/>
                  <a:gd name="f47" fmla="+- 0 0 f43"/>
                  <a:gd name="f48" fmla="+- f45 0 f7"/>
                  <a:gd name="f49" fmla="+- f44 0 f7"/>
                  <a:gd name="f50" fmla="+- f47 0 f46"/>
                  <a:gd name="f51" fmla="+- f46 f1 0"/>
                  <a:gd name="f52" fmla="+- f47 f1 0"/>
                  <a:gd name="f53" fmla="+- 21600000 0 f46"/>
                  <a:gd name="f54" fmla="+- f1 0 f46"/>
                  <a:gd name="f55" fmla="+- 27000000 0 f46"/>
                  <a:gd name="f56" fmla="+- f0 0 f46"/>
                  <a:gd name="f57" fmla="+- 32400000 0 f46"/>
                  <a:gd name="f58" fmla="+- f2 0 f46"/>
                  <a:gd name="f59" fmla="+- 37800000 0 f46"/>
                  <a:gd name="f60" fmla="*/ f48 1 2"/>
                  <a:gd name="f61" fmla="*/ f49 1 2"/>
                  <a:gd name="f62" fmla="+- f50 21600000 0"/>
                  <a:gd name="f63" fmla="?: f54 f54 f55"/>
                  <a:gd name="f64" fmla="?: f56 f56 f57"/>
                  <a:gd name="f65" fmla="?: f58 f58 f59"/>
                  <a:gd name="f66" fmla="*/ f51 f8 1"/>
                  <a:gd name="f67" fmla="*/ f52 f8 1"/>
                  <a:gd name="f68" fmla="+- f7 f60 0"/>
                  <a:gd name="f69" fmla="+- f7 f61 0"/>
                  <a:gd name="f70" fmla="?: f50 f50 f62"/>
                  <a:gd name="f71" fmla="*/ f66 1 f0"/>
                  <a:gd name="f72" fmla="*/ f67 1 f0"/>
                  <a:gd name="f73" fmla="*/ f61 f39 1"/>
                  <a:gd name="f74" fmla="*/ f60 f39 1"/>
                  <a:gd name="f75" fmla="+- f70 0 f53"/>
                  <a:gd name="f76" fmla="+- f70 0 f63"/>
                  <a:gd name="f77" fmla="+- f70 0 f64"/>
                  <a:gd name="f78" fmla="+- f70 0 f65"/>
                  <a:gd name="f79" fmla="+- 0 0 f71"/>
                  <a:gd name="f80" fmla="+- 0 0 f72"/>
                  <a:gd name="f81" fmla="*/ f69 f39 1"/>
                  <a:gd name="f82" fmla="*/ f68 f39 1"/>
                  <a:gd name="f83" fmla="+- 0 0 f79"/>
                  <a:gd name="f84" fmla="+- 0 0 f80"/>
                  <a:gd name="f85" fmla="*/ f83 f0 1"/>
                  <a:gd name="f86" fmla="*/ f84 f0 1"/>
                  <a:gd name="f87" fmla="*/ f85 1 f8"/>
                  <a:gd name="f88" fmla="*/ f86 1 f8"/>
                  <a:gd name="f89" fmla="+- f87 0 f1"/>
                  <a:gd name="f90" fmla="+- f88 0 f1"/>
                  <a:gd name="f91" fmla="sin 1 f89"/>
                  <a:gd name="f92" fmla="cos 1 f89"/>
                  <a:gd name="f93" fmla="sin 1 f90"/>
                  <a:gd name="f94" fmla="cos 1 f90"/>
                  <a:gd name="f95" fmla="+- 0 0 f91"/>
                  <a:gd name="f96" fmla="+- 0 0 f92"/>
                  <a:gd name="f97" fmla="+- 0 0 f93"/>
                  <a:gd name="f98" fmla="+- 0 0 f94"/>
                  <a:gd name="f99" fmla="+- 0 0 f95"/>
                  <a:gd name="f100" fmla="+- 0 0 f96"/>
                  <a:gd name="f101" fmla="+- 0 0 f97"/>
                  <a:gd name="f102" fmla="+- 0 0 f98"/>
                  <a:gd name="f103" fmla="val f99"/>
                  <a:gd name="f104" fmla="val f100"/>
                  <a:gd name="f105" fmla="val f101"/>
                  <a:gd name="f106" fmla="val f102"/>
                  <a:gd name="f107" fmla="*/ f103 f61 1"/>
                  <a:gd name="f108" fmla="*/ f104 f60 1"/>
                  <a:gd name="f109" fmla="*/ f105 f61 1"/>
                  <a:gd name="f110" fmla="*/ f106 f60 1"/>
                  <a:gd name="f111" fmla="+- 0 0 f108"/>
                  <a:gd name="f112" fmla="+- 0 0 f107"/>
                  <a:gd name="f113" fmla="+- 0 0 f110"/>
                  <a:gd name="f114" fmla="+- 0 0 f109"/>
                  <a:gd name="f115" fmla="+- 0 0 f111"/>
                  <a:gd name="f116" fmla="+- 0 0 f112"/>
                  <a:gd name="f117" fmla="+- 0 0 f113"/>
                  <a:gd name="f118" fmla="+- 0 0 f114"/>
                  <a:gd name="f119" fmla="at2 f115 f116"/>
                  <a:gd name="f120" fmla="at2 f117 f118"/>
                  <a:gd name="f121" fmla="+- f119 f1 0"/>
                  <a:gd name="f122" fmla="+- f120 f1 0"/>
                  <a:gd name="f123" fmla="*/ f121 f8 1"/>
                  <a:gd name="f124" fmla="*/ f122 f8 1"/>
                  <a:gd name="f125" fmla="*/ f123 1 f0"/>
                  <a:gd name="f126" fmla="*/ f124 1 f0"/>
                  <a:gd name="f127" fmla="+- 0 0 f125"/>
                  <a:gd name="f128" fmla="+- 0 0 f126"/>
                  <a:gd name="f129" fmla="val f127"/>
                  <a:gd name="f130" fmla="val f128"/>
                  <a:gd name="f131" fmla="+- 0 0 f129"/>
                  <a:gd name="f132" fmla="+- 0 0 f130"/>
                  <a:gd name="f133" fmla="*/ f131 f0 1"/>
                  <a:gd name="f134" fmla="*/ f132 f0 1"/>
                  <a:gd name="f135" fmla="*/ f133 1 f8"/>
                  <a:gd name="f136" fmla="*/ f134 1 f8"/>
                  <a:gd name="f137" fmla="+- f135 0 f1"/>
                  <a:gd name="f138" fmla="+- f136 0 f1"/>
                  <a:gd name="f139" fmla="+- f137 f1 0"/>
                  <a:gd name="f140" fmla="+- f138 f1 0"/>
                  <a:gd name="f141" fmla="*/ f139 f8 1"/>
                  <a:gd name="f142" fmla="*/ f140 f8 1"/>
                  <a:gd name="f143" fmla="*/ f141 1 f0"/>
                  <a:gd name="f144" fmla="*/ f142 1 f0"/>
                  <a:gd name="f145" fmla="+- 0 0 f143"/>
                  <a:gd name="f146" fmla="+- 0 0 f144"/>
                  <a:gd name="f147" fmla="+- 0 0 f145"/>
                  <a:gd name="f148" fmla="+- 0 0 f146"/>
                  <a:gd name="f149" fmla="*/ f147 f0 1"/>
                  <a:gd name="f150" fmla="*/ f148 f0 1"/>
                  <a:gd name="f151" fmla="*/ f149 1 f8"/>
                  <a:gd name="f152" fmla="*/ f150 1 f8"/>
                  <a:gd name="f153" fmla="+- f151 0 f1"/>
                  <a:gd name="f154" fmla="+- f152 0 f1"/>
                  <a:gd name="f155" fmla="cos 1 f153"/>
                  <a:gd name="f156" fmla="sin 1 f153"/>
                  <a:gd name="f157" fmla="cos 1 f154"/>
                  <a:gd name="f158" fmla="sin 1 f154"/>
                  <a:gd name="f159" fmla="+- 0 0 f155"/>
                  <a:gd name="f160" fmla="+- 0 0 f156"/>
                  <a:gd name="f161" fmla="+- 0 0 f157"/>
                  <a:gd name="f162" fmla="+- 0 0 f158"/>
                  <a:gd name="f163" fmla="+- 0 0 f159"/>
                  <a:gd name="f164" fmla="+- 0 0 f160"/>
                  <a:gd name="f165" fmla="+- 0 0 f161"/>
                  <a:gd name="f166" fmla="+- 0 0 f162"/>
                  <a:gd name="f167" fmla="val f163"/>
                  <a:gd name="f168" fmla="val f164"/>
                  <a:gd name="f169" fmla="val f165"/>
                  <a:gd name="f170" fmla="val f166"/>
                  <a:gd name="f171" fmla="+- 0 0 f167"/>
                  <a:gd name="f172" fmla="+- 0 0 f168"/>
                  <a:gd name="f173" fmla="+- 0 0 f169"/>
                  <a:gd name="f174" fmla="+- 0 0 f170"/>
                  <a:gd name="f175" fmla="*/ f9 f171 1"/>
                  <a:gd name="f176" fmla="*/ f9 f172 1"/>
                  <a:gd name="f177" fmla="*/ f9 f173 1"/>
                  <a:gd name="f178" fmla="*/ f9 f174 1"/>
                  <a:gd name="f179" fmla="*/ f175 f61 1"/>
                  <a:gd name="f180" fmla="*/ f176 f60 1"/>
                  <a:gd name="f181" fmla="*/ f177 f61 1"/>
                  <a:gd name="f182" fmla="*/ f178 f60 1"/>
                  <a:gd name="f183" fmla="+- f69 f179 0"/>
                  <a:gd name="f184" fmla="+- f68 f180 0"/>
                  <a:gd name="f185" fmla="+- f69 f181 0"/>
                  <a:gd name="f186" fmla="+- f68 f182 0"/>
                  <a:gd name="f187" fmla="max f183 f185"/>
                  <a:gd name="f188" fmla="max f184 f186"/>
                  <a:gd name="f189" fmla="min f183 f185"/>
                  <a:gd name="f190" fmla="min f184 f186"/>
                  <a:gd name="f191" fmla="*/ f183 f39 1"/>
                  <a:gd name="f192" fmla="*/ f184 f39 1"/>
                  <a:gd name="f193" fmla="*/ f185 f39 1"/>
                  <a:gd name="f194" fmla="*/ f186 f39 1"/>
                  <a:gd name="f195" fmla="?: f75 f44 f187"/>
                  <a:gd name="f196" fmla="?: f76 f45 f188"/>
                  <a:gd name="f197" fmla="?: f77 f7 f189"/>
                  <a:gd name="f198" fmla="?: f78 f7 f190"/>
                  <a:gd name="f199" fmla="*/ f197 f39 1"/>
                  <a:gd name="f200" fmla="*/ f198 f39 1"/>
                  <a:gd name="f201" fmla="*/ f195 f39 1"/>
                  <a:gd name="f202" fmla="*/ f196 f3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191" y="f192"/>
                  </a:cxn>
                  <a:cxn ang="f37">
                    <a:pos x="f81" y="f82"/>
                  </a:cxn>
                  <a:cxn ang="f38">
                    <a:pos x="f193" y="f194"/>
                  </a:cxn>
                </a:cxnLst>
                <a:rect l="f199" t="f200" r="f201" b="f202"/>
                <a:pathLst>
                  <a:path stroke="0">
                    <a:moveTo>
                      <a:pt x="f191" y="f192"/>
                    </a:moveTo>
                    <a:arcTo wR="f73" hR="f74" stAng="f46" swAng="f70"/>
                    <a:lnTo>
                      <a:pt x="f81" y="f82"/>
                    </a:lnTo>
                    <a:close/>
                  </a:path>
                  <a:path fill="none">
                    <a:moveTo>
                      <a:pt x="f191" y="f192"/>
                    </a:moveTo>
                    <a:arcTo wR="f73" hR="f74" stAng="f46" swAng="f70"/>
                  </a:path>
                </a:pathLst>
              </a:custGeom>
              <a:noFill/>
              <a:ln w="9528">
                <a:solidFill>
                  <a:srgbClr val="4A7EBB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22" name="Rectangle 4"/>
            <p:cNvSpPr/>
            <p:nvPr/>
          </p:nvSpPr>
          <p:spPr>
            <a:xfrm>
              <a:off x="1591067" y="4094131"/>
              <a:ext cx="396655" cy="222113"/>
            </a:xfrm>
            <a:prstGeom prst="rect">
              <a:avLst/>
            </a:prstGeom>
            <a:noFill/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dirty="0">
                  <a:solidFill>
                    <a:srgbClr val="FFFFFF"/>
                  </a:solidFill>
                  <a:latin typeface="Calibri"/>
                </a:rPr>
                <a:t>X</a:t>
              </a:r>
              <a:endPara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1627497" y="4029367"/>
              <a:ext cx="304130" cy="417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X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2204570" y="3986179"/>
              <a:ext cx="395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kern="0" dirty="0">
                  <a:solidFill>
                    <a:sysClr val="windowText" lastClr="000000"/>
                  </a:solidFill>
                </a:rPr>
                <a:t>a</a:t>
              </a:r>
              <a:endPara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2057952" y="5203515"/>
            <a:ext cx="2656310" cy="1427191"/>
            <a:chOff x="1102764" y="4885119"/>
            <a:chExt cx="2656310" cy="1427191"/>
          </a:xfrm>
        </p:grpSpPr>
        <p:sp>
          <p:nvSpPr>
            <p:cNvPr id="26" name="Ellipse 25"/>
            <p:cNvSpPr/>
            <p:nvPr/>
          </p:nvSpPr>
          <p:spPr>
            <a:xfrm>
              <a:off x="1293144" y="5260258"/>
              <a:ext cx="2287509" cy="10520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" name="Groupe 34"/>
            <p:cNvGrpSpPr/>
            <p:nvPr/>
          </p:nvGrpSpPr>
          <p:grpSpPr>
            <a:xfrm>
              <a:off x="1102764" y="5950529"/>
              <a:ext cx="274224" cy="97747"/>
              <a:chOff x="4824977" y="3586103"/>
              <a:chExt cx="523696" cy="130923"/>
            </a:xfrm>
          </p:grpSpPr>
          <p:cxnSp>
            <p:nvCxnSpPr>
              <p:cNvPr id="28" name="Connecteur droit 35"/>
              <p:cNvCxnSpPr/>
              <p:nvPr/>
            </p:nvCxnSpPr>
            <p:spPr>
              <a:xfrm>
                <a:off x="4955901" y="3651574"/>
                <a:ext cx="392772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29" name="Ellipse 36"/>
              <p:cNvSpPr/>
              <p:nvPr/>
            </p:nvSpPr>
            <p:spPr>
              <a:xfrm>
                <a:off x="4824977" y="3586103"/>
                <a:ext cx="130923" cy="130923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+- 2700000 f2 0"/>
                  <a:gd name="f15" fmla="*/ f9 f1 1"/>
                  <a:gd name="f16" fmla="*/ f10 f1 1"/>
                  <a:gd name="f17" fmla="?: f11 f4 1"/>
                  <a:gd name="f18" fmla="?: f12 f5 1"/>
                  <a:gd name="f19" fmla="?: f13 f6 1"/>
                  <a:gd name="f20" fmla="+- f14 0 f2"/>
                  <a:gd name="f21" fmla="*/ f15 1 f3"/>
                  <a:gd name="f22" fmla="*/ f16 1 f3"/>
                  <a:gd name="f23" fmla="*/ f17 1 21600"/>
                  <a:gd name="f24" fmla="*/ f18 1 21600"/>
                  <a:gd name="f25" fmla="*/ 21600 f17 1"/>
                  <a:gd name="f26" fmla="*/ 21600 f18 1"/>
                  <a:gd name="f27" fmla="+- f20 f2 0"/>
                  <a:gd name="f28" fmla="+- f21 0 f2"/>
                  <a:gd name="f29" fmla="+- f22 0 f2"/>
                  <a:gd name="f30" fmla="min f24 f23"/>
                  <a:gd name="f31" fmla="*/ f25 1 f19"/>
                  <a:gd name="f32" fmla="*/ f26 1 f19"/>
                  <a:gd name="f33" fmla="*/ f27 f8 1"/>
                  <a:gd name="f34" fmla="val f31"/>
                  <a:gd name="f35" fmla="val f32"/>
                  <a:gd name="f36" fmla="*/ f33 1 f1"/>
                  <a:gd name="f37" fmla="*/ f7 f30 1"/>
                  <a:gd name="f38" fmla="+- f35 0 f7"/>
                  <a:gd name="f39" fmla="+- f34 0 f7"/>
                  <a:gd name="f40" fmla="+- 0 0 f36"/>
                  <a:gd name="f41" fmla="*/ f38 1 2"/>
                  <a:gd name="f42" fmla="*/ f39 1 2"/>
                  <a:gd name="f43" fmla="+- 0 0 f40"/>
                  <a:gd name="f44" fmla="+- f7 f41 0"/>
                  <a:gd name="f45" fmla="+- f7 f42 0"/>
                  <a:gd name="f46" fmla="*/ f43 f1 1"/>
                  <a:gd name="f47" fmla="*/ f42 f30 1"/>
                  <a:gd name="f48" fmla="*/ f41 f30 1"/>
                  <a:gd name="f49" fmla="*/ f46 1 f8"/>
                  <a:gd name="f50" fmla="*/ f44 f30 1"/>
                  <a:gd name="f51" fmla="+- f49 0 f2"/>
                  <a:gd name="f52" fmla="cos 1 f51"/>
                  <a:gd name="f53" fmla="sin 1 f51"/>
                  <a:gd name="f54" fmla="+- 0 0 f52"/>
                  <a:gd name="f55" fmla="+- 0 0 f53"/>
                  <a:gd name="f56" fmla="+- 0 0 f54"/>
                  <a:gd name="f57" fmla="+- 0 0 f55"/>
                  <a:gd name="f58" fmla="val f56"/>
                  <a:gd name="f59" fmla="val f57"/>
                  <a:gd name="f60" fmla="*/ f58 f42 1"/>
                  <a:gd name="f61" fmla="*/ f59 f41 1"/>
                  <a:gd name="f62" fmla="+- f45 0 f60"/>
                  <a:gd name="f63" fmla="+- f45 f60 0"/>
                  <a:gd name="f64" fmla="+- f44 0 f61"/>
                  <a:gd name="f65" fmla="+- f44 f61 0"/>
                  <a:gd name="f66" fmla="*/ f62 f30 1"/>
                  <a:gd name="f67" fmla="*/ f64 f30 1"/>
                  <a:gd name="f68" fmla="*/ f63 f30 1"/>
                  <a:gd name="f69" fmla="*/ f65 f3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8">
                    <a:pos x="f66" y="f67"/>
                  </a:cxn>
                  <a:cxn ang="f29">
                    <a:pos x="f66" y="f69"/>
                  </a:cxn>
                  <a:cxn ang="f29">
                    <a:pos x="f68" y="f69"/>
                  </a:cxn>
                  <a:cxn ang="f28">
                    <a:pos x="f68" y="f67"/>
                  </a:cxn>
                </a:cxnLst>
                <a:rect l="f66" t="f67" r="f68" b="f69"/>
                <a:pathLst>
                  <a:path>
                    <a:moveTo>
                      <a:pt x="f37" y="f50"/>
                    </a:moveTo>
                    <a:arcTo wR="f47" hR="f48" stAng="f1" swAng="f0"/>
                    <a:close/>
                  </a:path>
                </a:pathLst>
              </a:custGeom>
              <a:solidFill>
                <a:srgbClr val="4F81BD"/>
              </a:solidFill>
              <a:ln w="25402">
                <a:solidFill>
                  <a:srgbClr val="385D8A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30" name="Groupe 34"/>
            <p:cNvGrpSpPr/>
            <p:nvPr/>
          </p:nvGrpSpPr>
          <p:grpSpPr>
            <a:xfrm>
              <a:off x="1102764" y="5538567"/>
              <a:ext cx="274224" cy="97747"/>
              <a:chOff x="4824977" y="3586103"/>
              <a:chExt cx="523696" cy="130923"/>
            </a:xfrm>
          </p:grpSpPr>
          <p:cxnSp>
            <p:nvCxnSpPr>
              <p:cNvPr id="31" name="Connecteur droit 35"/>
              <p:cNvCxnSpPr/>
              <p:nvPr/>
            </p:nvCxnSpPr>
            <p:spPr>
              <a:xfrm>
                <a:off x="4955901" y="3651574"/>
                <a:ext cx="392772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32" name="Ellipse 36"/>
              <p:cNvSpPr/>
              <p:nvPr/>
            </p:nvSpPr>
            <p:spPr>
              <a:xfrm>
                <a:off x="4824977" y="3586103"/>
                <a:ext cx="130923" cy="130923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+- 2700000 f2 0"/>
                  <a:gd name="f15" fmla="*/ f9 f1 1"/>
                  <a:gd name="f16" fmla="*/ f10 f1 1"/>
                  <a:gd name="f17" fmla="?: f11 f4 1"/>
                  <a:gd name="f18" fmla="?: f12 f5 1"/>
                  <a:gd name="f19" fmla="?: f13 f6 1"/>
                  <a:gd name="f20" fmla="+- f14 0 f2"/>
                  <a:gd name="f21" fmla="*/ f15 1 f3"/>
                  <a:gd name="f22" fmla="*/ f16 1 f3"/>
                  <a:gd name="f23" fmla="*/ f17 1 21600"/>
                  <a:gd name="f24" fmla="*/ f18 1 21600"/>
                  <a:gd name="f25" fmla="*/ 21600 f17 1"/>
                  <a:gd name="f26" fmla="*/ 21600 f18 1"/>
                  <a:gd name="f27" fmla="+- f20 f2 0"/>
                  <a:gd name="f28" fmla="+- f21 0 f2"/>
                  <a:gd name="f29" fmla="+- f22 0 f2"/>
                  <a:gd name="f30" fmla="min f24 f23"/>
                  <a:gd name="f31" fmla="*/ f25 1 f19"/>
                  <a:gd name="f32" fmla="*/ f26 1 f19"/>
                  <a:gd name="f33" fmla="*/ f27 f8 1"/>
                  <a:gd name="f34" fmla="val f31"/>
                  <a:gd name="f35" fmla="val f32"/>
                  <a:gd name="f36" fmla="*/ f33 1 f1"/>
                  <a:gd name="f37" fmla="*/ f7 f30 1"/>
                  <a:gd name="f38" fmla="+- f35 0 f7"/>
                  <a:gd name="f39" fmla="+- f34 0 f7"/>
                  <a:gd name="f40" fmla="+- 0 0 f36"/>
                  <a:gd name="f41" fmla="*/ f38 1 2"/>
                  <a:gd name="f42" fmla="*/ f39 1 2"/>
                  <a:gd name="f43" fmla="+- 0 0 f40"/>
                  <a:gd name="f44" fmla="+- f7 f41 0"/>
                  <a:gd name="f45" fmla="+- f7 f42 0"/>
                  <a:gd name="f46" fmla="*/ f43 f1 1"/>
                  <a:gd name="f47" fmla="*/ f42 f30 1"/>
                  <a:gd name="f48" fmla="*/ f41 f30 1"/>
                  <a:gd name="f49" fmla="*/ f46 1 f8"/>
                  <a:gd name="f50" fmla="*/ f44 f30 1"/>
                  <a:gd name="f51" fmla="+- f49 0 f2"/>
                  <a:gd name="f52" fmla="cos 1 f51"/>
                  <a:gd name="f53" fmla="sin 1 f51"/>
                  <a:gd name="f54" fmla="+- 0 0 f52"/>
                  <a:gd name="f55" fmla="+- 0 0 f53"/>
                  <a:gd name="f56" fmla="+- 0 0 f54"/>
                  <a:gd name="f57" fmla="+- 0 0 f55"/>
                  <a:gd name="f58" fmla="val f56"/>
                  <a:gd name="f59" fmla="val f57"/>
                  <a:gd name="f60" fmla="*/ f58 f42 1"/>
                  <a:gd name="f61" fmla="*/ f59 f41 1"/>
                  <a:gd name="f62" fmla="+- f45 0 f60"/>
                  <a:gd name="f63" fmla="+- f45 f60 0"/>
                  <a:gd name="f64" fmla="+- f44 0 f61"/>
                  <a:gd name="f65" fmla="+- f44 f61 0"/>
                  <a:gd name="f66" fmla="*/ f62 f30 1"/>
                  <a:gd name="f67" fmla="*/ f64 f30 1"/>
                  <a:gd name="f68" fmla="*/ f63 f30 1"/>
                  <a:gd name="f69" fmla="*/ f65 f3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8">
                    <a:pos x="f66" y="f67"/>
                  </a:cxn>
                  <a:cxn ang="f29">
                    <a:pos x="f66" y="f69"/>
                  </a:cxn>
                  <a:cxn ang="f29">
                    <a:pos x="f68" y="f69"/>
                  </a:cxn>
                  <a:cxn ang="f28">
                    <a:pos x="f68" y="f67"/>
                  </a:cxn>
                </a:cxnLst>
                <a:rect l="f66" t="f67" r="f68" b="f69"/>
                <a:pathLst>
                  <a:path>
                    <a:moveTo>
                      <a:pt x="f37" y="f50"/>
                    </a:moveTo>
                    <a:arcTo wR="f47" hR="f48" stAng="f1" swAng="f0"/>
                    <a:close/>
                  </a:path>
                </a:pathLst>
              </a:custGeom>
              <a:solidFill>
                <a:srgbClr val="4F81BD"/>
              </a:solidFill>
              <a:ln w="25402">
                <a:solidFill>
                  <a:srgbClr val="385D8A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33" name="Groupe 18"/>
            <p:cNvGrpSpPr/>
            <p:nvPr/>
          </p:nvGrpSpPr>
          <p:grpSpPr>
            <a:xfrm>
              <a:off x="3405507" y="5999410"/>
              <a:ext cx="353567" cy="188162"/>
              <a:chOff x="4824977" y="3701152"/>
              <a:chExt cx="675220" cy="252026"/>
            </a:xfrm>
          </p:grpSpPr>
          <p:cxnSp>
            <p:nvCxnSpPr>
              <p:cNvPr id="34" name="Connecteur droit 19"/>
              <p:cNvCxnSpPr/>
              <p:nvPr/>
            </p:nvCxnSpPr>
            <p:spPr>
              <a:xfrm>
                <a:off x="4824977" y="3845170"/>
                <a:ext cx="360036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35" name="Arc 20"/>
              <p:cNvSpPr/>
              <p:nvPr/>
            </p:nvSpPr>
            <p:spPr>
              <a:xfrm flipH="1">
                <a:off x="5194166" y="3701152"/>
                <a:ext cx="306031" cy="252026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1"/>
                  <a:gd name="f10" fmla="val 358"/>
                  <a:gd name="f11" fmla="+- 0 0 -270"/>
                  <a:gd name="f12" fmla="+- 0 0 -269"/>
                  <a:gd name="f13" fmla="+- 0 0 -268"/>
                  <a:gd name="f14" fmla="abs f4"/>
                  <a:gd name="f15" fmla="abs f5"/>
                  <a:gd name="f16" fmla="abs f6"/>
                  <a:gd name="f17" fmla="+- 0 0 f3"/>
                  <a:gd name="f18" fmla="+- 0 0 f10"/>
                  <a:gd name="f19" fmla="*/ f11 f0 1"/>
                  <a:gd name="f20" fmla="*/ f12 f0 1"/>
                  <a:gd name="f21" fmla="*/ f13 f0 1"/>
                  <a:gd name="f22" fmla="?: f14 f4 1"/>
                  <a:gd name="f23" fmla="?: f15 f5 1"/>
                  <a:gd name="f24" fmla="?: f16 f6 1"/>
                  <a:gd name="f25" fmla="*/ f17 f0 1"/>
                  <a:gd name="f26" fmla="*/ f18 f0 1"/>
                  <a:gd name="f27" fmla="*/ f19 1 f3"/>
                  <a:gd name="f28" fmla="*/ f20 1 f3"/>
                  <a:gd name="f29" fmla="*/ f21 1 f3"/>
                  <a:gd name="f30" fmla="*/ f22 1 21600"/>
                  <a:gd name="f31" fmla="*/ f23 1 21600"/>
                  <a:gd name="f32" fmla="*/ 21600 f22 1"/>
                  <a:gd name="f33" fmla="*/ 21600 f23 1"/>
                  <a:gd name="f34" fmla="*/ f25 1 f3"/>
                  <a:gd name="f35" fmla="*/ f26 1 f3"/>
                  <a:gd name="f36" fmla="+- f27 0 f1"/>
                  <a:gd name="f37" fmla="+- f28 0 f1"/>
                  <a:gd name="f38" fmla="+- f29 0 f1"/>
                  <a:gd name="f39" fmla="min f31 f30"/>
                  <a:gd name="f40" fmla="*/ f32 1 f24"/>
                  <a:gd name="f41" fmla="*/ f33 1 f24"/>
                  <a:gd name="f42" fmla="+- f34 0 f1"/>
                  <a:gd name="f43" fmla="+- f35 0 f1"/>
                  <a:gd name="f44" fmla="val f40"/>
                  <a:gd name="f45" fmla="val f41"/>
                  <a:gd name="f46" fmla="+- 0 0 f42"/>
                  <a:gd name="f47" fmla="+- 0 0 f43"/>
                  <a:gd name="f48" fmla="+- f45 0 f7"/>
                  <a:gd name="f49" fmla="+- f44 0 f7"/>
                  <a:gd name="f50" fmla="+- f47 0 f46"/>
                  <a:gd name="f51" fmla="+- f46 f1 0"/>
                  <a:gd name="f52" fmla="+- f47 f1 0"/>
                  <a:gd name="f53" fmla="+- 21600000 0 f46"/>
                  <a:gd name="f54" fmla="+- f1 0 f46"/>
                  <a:gd name="f55" fmla="+- 27000000 0 f46"/>
                  <a:gd name="f56" fmla="+- f0 0 f46"/>
                  <a:gd name="f57" fmla="+- 32400000 0 f46"/>
                  <a:gd name="f58" fmla="+- f2 0 f46"/>
                  <a:gd name="f59" fmla="+- 37800000 0 f46"/>
                  <a:gd name="f60" fmla="*/ f48 1 2"/>
                  <a:gd name="f61" fmla="*/ f49 1 2"/>
                  <a:gd name="f62" fmla="+- f50 21600000 0"/>
                  <a:gd name="f63" fmla="?: f54 f54 f55"/>
                  <a:gd name="f64" fmla="?: f56 f56 f57"/>
                  <a:gd name="f65" fmla="?: f58 f58 f59"/>
                  <a:gd name="f66" fmla="*/ f51 f8 1"/>
                  <a:gd name="f67" fmla="*/ f52 f8 1"/>
                  <a:gd name="f68" fmla="+- f7 f60 0"/>
                  <a:gd name="f69" fmla="+- f7 f61 0"/>
                  <a:gd name="f70" fmla="?: f50 f50 f62"/>
                  <a:gd name="f71" fmla="*/ f66 1 f0"/>
                  <a:gd name="f72" fmla="*/ f67 1 f0"/>
                  <a:gd name="f73" fmla="*/ f61 f39 1"/>
                  <a:gd name="f74" fmla="*/ f60 f39 1"/>
                  <a:gd name="f75" fmla="+- f70 0 f53"/>
                  <a:gd name="f76" fmla="+- f70 0 f63"/>
                  <a:gd name="f77" fmla="+- f70 0 f64"/>
                  <a:gd name="f78" fmla="+- f70 0 f65"/>
                  <a:gd name="f79" fmla="+- 0 0 f71"/>
                  <a:gd name="f80" fmla="+- 0 0 f72"/>
                  <a:gd name="f81" fmla="*/ f69 f39 1"/>
                  <a:gd name="f82" fmla="*/ f68 f39 1"/>
                  <a:gd name="f83" fmla="+- 0 0 f79"/>
                  <a:gd name="f84" fmla="+- 0 0 f80"/>
                  <a:gd name="f85" fmla="*/ f83 f0 1"/>
                  <a:gd name="f86" fmla="*/ f84 f0 1"/>
                  <a:gd name="f87" fmla="*/ f85 1 f8"/>
                  <a:gd name="f88" fmla="*/ f86 1 f8"/>
                  <a:gd name="f89" fmla="+- f87 0 f1"/>
                  <a:gd name="f90" fmla="+- f88 0 f1"/>
                  <a:gd name="f91" fmla="sin 1 f89"/>
                  <a:gd name="f92" fmla="cos 1 f89"/>
                  <a:gd name="f93" fmla="sin 1 f90"/>
                  <a:gd name="f94" fmla="cos 1 f90"/>
                  <a:gd name="f95" fmla="+- 0 0 f91"/>
                  <a:gd name="f96" fmla="+- 0 0 f92"/>
                  <a:gd name="f97" fmla="+- 0 0 f93"/>
                  <a:gd name="f98" fmla="+- 0 0 f94"/>
                  <a:gd name="f99" fmla="+- 0 0 f95"/>
                  <a:gd name="f100" fmla="+- 0 0 f96"/>
                  <a:gd name="f101" fmla="+- 0 0 f97"/>
                  <a:gd name="f102" fmla="+- 0 0 f98"/>
                  <a:gd name="f103" fmla="val f99"/>
                  <a:gd name="f104" fmla="val f100"/>
                  <a:gd name="f105" fmla="val f101"/>
                  <a:gd name="f106" fmla="val f102"/>
                  <a:gd name="f107" fmla="*/ f103 f61 1"/>
                  <a:gd name="f108" fmla="*/ f104 f60 1"/>
                  <a:gd name="f109" fmla="*/ f105 f61 1"/>
                  <a:gd name="f110" fmla="*/ f106 f60 1"/>
                  <a:gd name="f111" fmla="+- 0 0 f108"/>
                  <a:gd name="f112" fmla="+- 0 0 f107"/>
                  <a:gd name="f113" fmla="+- 0 0 f110"/>
                  <a:gd name="f114" fmla="+- 0 0 f109"/>
                  <a:gd name="f115" fmla="+- 0 0 f111"/>
                  <a:gd name="f116" fmla="+- 0 0 f112"/>
                  <a:gd name="f117" fmla="+- 0 0 f113"/>
                  <a:gd name="f118" fmla="+- 0 0 f114"/>
                  <a:gd name="f119" fmla="at2 f115 f116"/>
                  <a:gd name="f120" fmla="at2 f117 f118"/>
                  <a:gd name="f121" fmla="+- f119 f1 0"/>
                  <a:gd name="f122" fmla="+- f120 f1 0"/>
                  <a:gd name="f123" fmla="*/ f121 f8 1"/>
                  <a:gd name="f124" fmla="*/ f122 f8 1"/>
                  <a:gd name="f125" fmla="*/ f123 1 f0"/>
                  <a:gd name="f126" fmla="*/ f124 1 f0"/>
                  <a:gd name="f127" fmla="+- 0 0 f125"/>
                  <a:gd name="f128" fmla="+- 0 0 f126"/>
                  <a:gd name="f129" fmla="val f127"/>
                  <a:gd name="f130" fmla="val f128"/>
                  <a:gd name="f131" fmla="+- 0 0 f129"/>
                  <a:gd name="f132" fmla="+- 0 0 f130"/>
                  <a:gd name="f133" fmla="*/ f131 f0 1"/>
                  <a:gd name="f134" fmla="*/ f132 f0 1"/>
                  <a:gd name="f135" fmla="*/ f133 1 f8"/>
                  <a:gd name="f136" fmla="*/ f134 1 f8"/>
                  <a:gd name="f137" fmla="+- f135 0 f1"/>
                  <a:gd name="f138" fmla="+- f136 0 f1"/>
                  <a:gd name="f139" fmla="+- f137 f1 0"/>
                  <a:gd name="f140" fmla="+- f138 f1 0"/>
                  <a:gd name="f141" fmla="*/ f139 f8 1"/>
                  <a:gd name="f142" fmla="*/ f140 f8 1"/>
                  <a:gd name="f143" fmla="*/ f141 1 f0"/>
                  <a:gd name="f144" fmla="*/ f142 1 f0"/>
                  <a:gd name="f145" fmla="+- 0 0 f143"/>
                  <a:gd name="f146" fmla="+- 0 0 f144"/>
                  <a:gd name="f147" fmla="+- 0 0 f145"/>
                  <a:gd name="f148" fmla="+- 0 0 f146"/>
                  <a:gd name="f149" fmla="*/ f147 f0 1"/>
                  <a:gd name="f150" fmla="*/ f148 f0 1"/>
                  <a:gd name="f151" fmla="*/ f149 1 f8"/>
                  <a:gd name="f152" fmla="*/ f150 1 f8"/>
                  <a:gd name="f153" fmla="+- f151 0 f1"/>
                  <a:gd name="f154" fmla="+- f152 0 f1"/>
                  <a:gd name="f155" fmla="cos 1 f153"/>
                  <a:gd name="f156" fmla="sin 1 f153"/>
                  <a:gd name="f157" fmla="cos 1 f154"/>
                  <a:gd name="f158" fmla="sin 1 f154"/>
                  <a:gd name="f159" fmla="+- 0 0 f155"/>
                  <a:gd name="f160" fmla="+- 0 0 f156"/>
                  <a:gd name="f161" fmla="+- 0 0 f157"/>
                  <a:gd name="f162" fmla="+- 0 0 f158"/>
                  <a:gd name="f163" fmla="+- 0 0 f159"/>
                  <a:gd name="f164" fmla="+- 0 0 f160"/>
                  <a:gd name="f165" fmla="+- 0 0 f161"/>
                  <a:gd name="f166" fmla="+- 0 0 f162"/>
                  <a:gd name="f167" fmla="val f163"/>
                  <a:gd name="f168" fmla="val f164"/>
                  <a:gd name="f169" fmla="val f165"/>
                  <a:gd name="f170" fmla="val f166"/>
                  <a:gd name="f171" fmla="+- 0 0 f167"/>
                  <a:gd name="f172" fmla="+- 0 0 f168"/>
                  <a:gd name="f173" fmla="+- 0 0 f169"/>
                  <a:gd name="f174" fmla="+- 0 0 f170"/>
                  <a:gd name="f175" fmla="*/ f9 f171 1"/>
                  <a:gd name="f176" fmla="*/ f9 f172 1"/>
                  <a:gd name="f177" fmla="*/ f9 f173 1"/>
                  <a:gd name="f178" fmla="*/ f9 f174 1"/>
                  <a:gd name="f179" fmla="*/ f175 f61 1"/>
                  <a:gd name="f180" fmla="*/ f176 f60 1"/>
                  <a:gd name="f181" fmla="*/ f177 f61 1"/>
                  <a:gd name="f182" fmla="*/ f178 f60 1"/>
                  <a:gd name="f183" fmla="+- f69 f179 0"/>
                  <a:gd name="f184" fmla="+- f68 f180 0"/>
                  <a:gd name="f185" fmla="+- f69 f181 0"/>
                  <a:gd name="f186" fmla="+- f68 f182 0"/>
                  <a:gd name="f187" fmla="max f183 f185"/>
                  <a:gd name="f188" fmla="max f184 f186"/>
                  <a:gd name="f189" fmla="min f183 f185"/>
                  <a:gd name="f190" fmla="min f184 f186"/>
                  <a:gd name="f191" fmla="*/ f183 f39 1"/>
                  <a:gd name="f192" fmla="*/ f184 f39 1"/>
                  <a:gd name="f193" fmla="*/ f185 f39 1"/>
                  <a:gd name="f194" fmla="*/ f186 f39 1"/>
                  <a:gd name="f195" fmla="?: f75 f44 f187"/>
                  <a:gd name="f196" fmla="?: f76 f45 f188"/>
                  <a:gd name="f197" fmla="?: f77 f7 f189"/>
                  <a:gd name="f198" fmla="?: f78 f7 f190"/>
                  <a:gd name="f199" fmla="*/ f197 f39 1"/>
                  <a:gd name="f200" fmla="*/ f198 f39 1"/>
                  <a:gd name="f201" fmla="*/ f195 f39 1"/>
                  <a:gd name="f202" fmla="*/ f196 f3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191" y="f192"/>
                  </a:cxn>
                  <a:cxn ang="f37">
                    <a:pos x="f81" y="f82"/>
                  </a:cxn>
                  <a:cxn ang="f38">
                    <a:pos x="f193" y="f194"/>
                  </a:cxn>
                </a:cxnLst>
                <a:rect l="f199" t="f200" r="f201" b="f202"/>
                <a:pathLst>
                  <a:path stroke="0">
                    <a:moveTo>
                      <a:pt x="f191" y="f192"/>
                    </a:moveTo>
                    <a:arcTo wR="f73" hR="f74" stAng="f46" swAng="f70"/>
                    <a:lnTo>
                      <a:pt x="f81" y="f82"/>
                    </a:lnTo>
                    <a:close/>
                  </a:path>
                  <a:path fill="none">
                    <a:moveTo>
                      <a:pt x="f191" y="f192"/>
                    </a:moveTo>
                    <a:arcTo wR="f73" hR="f74" stAng="f46" swAng="f70"/>
                  </a:path>
                </a:pathLst>
              </a:custGeom>
              <a:noFill/>
              <a:ln w="9528">
                <a:solidFill>
                  <a:srgbClr val="4A7EBB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405507" y="5408339"/>
              <a:ext cx="353567" cy="188162"/>
              <a:chOff x="4824977" y="3701152"/>
              <a:chExt cx="675220" cy="252026"/>
            </a:xfrm>
          </p:grpSpPr>
          <p:cxnSp>
            <p:nvCxnSpPr>
              <p:cNvPr id="37" name="Connecteur droit 19"/>
              <p:cNvCxnSpPr/>
              <p:nvPr/>
            </p:nvCxnSpPr>
            <p:spPr>
              <a:xfrm>
                <a:off x="4824977" y="3845170"/>
                <a:ext cx="360036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38" name="Arc 20"/>
              <p:cNvSpPr/>
              <p:nvPr/>
            </p:nvSpPr>
            <p:spPr>
              <a:xfrm flipH="1">
                <a:off x="5194166" y="3701152"/>
                <a:ext cx="306031" cy="252026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1"/>
                  <a:gd name="f10" fmla="val 358"/>
                  <a:gd name="f11" fmla="+- 0 0 -270"/>
                  <a:gd name="f12" fmla="+- 0 0 -269"/>
                  <a:gd name="f13" fmla="+- 0 0 -268"/>
                  <a:gd name="f14" fmla="abs f4"/>
                  <a:gd name="f15" fmla="abs f5"/>
                  <a:gd name="f16" fmla="abs f6"/>
                  <a:gd name="f17" fmla="+- 0 0 f3"/>
                  <a:gd name="f18" fmla="+- 0 0 f10"/>
                  <a:gd name="f19" fmla="*/ f11 f0 1"/>
                  <a:gd name="f20" fmla="*/ f12 f0 1"/>
                  <a:gd name="f21" fmla="*/ f13 f0 1"/>
                  <a:gd name="f22" fmla="?: f14 f4 1"/>
                  <a:gd name="f23" fmla="?: f15 f5 1"/>
                  <a:gd name="f24" fmla="?: f16 f6 1"/>
                  <a:gd name="f25" fmla="*/ f17 f0 1"/>
                  <a:gd name="f26" fmla="*/ f18 f0 1"/>
                  <a:gd name="f27" fmla="*/ f19 1 f3"/>
                  <a:gd name="f28" fmla="*/ f20 1 f3"/>
                  <a:gd name="f29" fmla="*/ f21 1 f3"/>
                  <a:gd name="f30" fmla="*/ f22 1 21600"/>
                  <a:gd name="f31" fmla="*/ f23 1 21600"/>
                  <a:gd name="f32" fmla="*/ 21600 f22 1"/>
                  <a:gd name="f33" fmla="*/ 21600 f23 1"/>
                  <a:gd name="f34" fmla="*/ f25 1 f3"/>
                  <a:gd name="f35" fmla="*/ f26 1 f3"/>
                  <a:gd name="f36" fmla="+- f27 0 f1"/>
                  <a:gd name="f37" fmla="+- f28 0 f1"/>
                  <a:gd name="f38" fmla="+- f29 0 f1"/>
                  <a:gd name="f39" fmla="min f31 f30"/>
                  <a:gd name="f40" fmla="*/ f32 1 f24"/>
                  <a:gd name="f41" fmla="*/ f33 1 f24"/>
                  <a:gd name="f42" fmla="+- f34 0 f1"/>
                  <a:gd name="f43" fmla="+- f35 0 f1"/>
                  <a:gd name="f44" fmla="val f40"/>
                  <a:gd name="f45" fmla="val f41"/>
                  <a:gd name="f46" fmla="+- 0 0 f42"/>
                  <a:gd name="f47" fmla="+- 0 0 f43"/>
                  <a:gd name="f48" fmla="+- f45 0 f7"/>
                  <a:gd name="f49" fmla="+- f44 0 f7"/>
                  <a:gd name="f50" fmla="+- f47 0 f46"/>
                  <a:gd name="f51" fmla="+- f46 f1 0"/>
                  <a:gd name="f52" fmla="+- f47 f1 0"/>
                  <a:gd name="f53" fmla="+- 21600000 0 f46"/>
                  <a:gd name="f54" fmla="+- f1 0 f46"/>
                  <a:gd name="f55" fmla="+- 27000000 0 f46"/>
                  <a:gd name="f56" fmla="+- f0 0 f46"/>
                  <a:gd name="f57" fmla="+- 32400000 0 f46"/>
                  <a:gd name="f58" fmla="+- f2 0 f46"/>
                  <a:gd name="f59" fmla="+- 37800000 0 f46"/>
                  <a:gd name="f60" fmla="*/ f48 1 2"/>
                  <a:gd name="f61" fmla="*/ f49 1 2"/>
                  <a:gd name="f62" fmla="+- f50 21600000 0"/>
                  <a:gd name="f63" fmla="?: f54 f54 f55"/>
                  <a:gd name="f64" fmla="?: f56 f56 f57"/>
                  <a:gd name="f65" fmla="?: f58 f58 f59"/>
                  <a:gd name="f66" fmla="*/ f51 f8 1"/>
                  <a:gd name="f67" fmla="*/ f52 f8 1"/>
                  <a:gd name="f68" fmla="+- f7 f60 0"/>
                  <a:gd name="f69" fmla="+- f7 f61 0"/>
                  <a:gd name="f70" fmla="?: f50 f50 f62"/>
                  <a:gd name="f71" fmla="*/ f66 1 f0"/>
                  <a:gd name="f72" fmla="*/ f67 1 f0"/>
                  <a:gd name="f73" fmla="*/ f61 f39 1"/>
                  <a:gd name="f74" fmla="*/ f60 f39 1"/>
                  <a:gd name="f75" fmla="+- f70 0 f53"/>
                  <a:gd name="f76" fmla="+- f70 0 f63"/>
                  <a:gd name="f77" fmla="+- f70 0 f64"/>
                  <a:gd name="f78" fmla="+- f70 0 f65"/>
                  <a:gd name="f79" fmla="+- 0 0 f71"/>
                  <a:gd name="f80" fmla="+- 0 0 f72"/>
                  <a:gd name="f81" fmla="*/ f69 f39 1"/>
                  <a:gd name="f82" fmla="*/ f68 f39 1"/>
                  <a:gd name="f83" fmla="+- 0 0 f79"/>
                  <a:gd name="f84" fmla="+- 0 0 f80"/>
                  <a:gd name="f85" fmla="*/ f83 f0 1"/>
                  <a:gd name="f86" fmla="*/ f84 f0 1"/>
                  <a:gd name="f87" fmla="*/ f85 1 f8"/>
                  <a:gd name="f88" fmla="*/ f86 1 f8"/>
                  <a:gd name="f89" fmla="+- f87 0 f1"/>
                  <a:gd name="f90" fmla="+- f88 0 f1"/>
                  <a:gd name="f91" fmla="sin 1 f89"/>
                  <a:gd name="f92" fmla="cos 1 f89"/>
                  <a:gd name="f93" fmla="sin 1 f90"/>
                  <a:gd name="f94" fmla="cos 1 f90"/>
                  <a:gd name="f95" fmla="+- 0 0 f91"/>
                  <a:gd name="f96" fmla="+- 0 0 f92"/>
                  <a:gd name="f97" fmla="+- 0 0 f93"/>
                  <a:gd name="f98" fmla="+- 0 0 f94"/>
                  <a:gd name="f99" fmla="+- 0 0 f95"/>
                  <a:gd name="f100" fmla="+- 0 0 f96"/>
                  <a:gd name="f101" fmla="+- 0 0 f97"/>
                  <a:gd name="f102" fmla="+- 0 0 f98"/>
                  <a:gd name="f103" fmla="val f99"/>
                  <a:gd name="f104" fmla="val f100"/>
                  <a:gd name="f105" fmla="val f101"/>
                  <a:gd name="f106" fmla="val f102"/>
                  <a:gd name="f107" fmla="*/ f103 f61 1"/>
                  <a:gd name="f108" fmla="*/ f104 f60 1"/>
                  <a:gd name="f109" fmla="*/ f105 f61 1"/>
                  <a:gd name="f110" fmla="*/ f106 f60 1"/>
                  <a:gd name="f111" fmla="+- 0 0 f108"/>
                  <a:gd name="f112" fmla="+- 0 0 f107"/>
                  <a:gd name="f113" fmla="+- 0 0 f110"/>
                  <a:gd name="f114" fmla="+- 0 0 f109"/>
                  <a:gd name="f115" fmla="+- 0 0 f111"/>
                  <a:gd name="f116" fmla="+- 0 0 f112"/>
                  <a:gd name="f117" fmla="+- 0 0 f113"/>
                  <a:gd name="f118" fmla="+- 0 0 f114"/>
                  <a:gd name="f119" fmla="at2 f115 f116"/>
                  <a:gd name="f120" fmla="at2 f117 f118"/>
                  <a:gd name="f121" fmla="+- f119 f1 0"/>
                  <a:gd name="f122" fmla="+- f120 f1 0"/>
                  <a:gd name="f123" fmla="*/ f121 f8 1"/>
                  <a:gd name="f124" fmla="*/ f122 f8 1"/>
                  <a:gd name="f125" fmla="*/ f123 1 f0"/>
                  <a:gd name="f126" fmla="*/ f124 1 f0"/>
                  <a:gd name="f127" fmla="+- 0 0 f125"/>
                  <a:gd name="f128" fmla="+- 0 0 f126"/>
                  <a:gd name="f129" fmla="val f127"/>
                  <a:gd name="f130" fmla="val f128"/>
                  <a:gd name="f131" fmla="+- 0 0 f129"/>
                  <a:gd name="f132" fmla="+- 0 0 f130"/>
                  <a:gd name="f133" fmla="*/ f131 f0 1"/>
                  <a:gd name="f134" fmla="*/ f132 f0 1"/>
                  <a:gd name="f135" fmla="*/ f133 1 f8"/>
                  <a:gd name="f136" fmla="*/ f134 1 f8"/>
                  <a:gd name="f137" fmla="+- f135 0 f1"/>
                  <a:gd name="f138" fmla="+- f136 0 f1"/>
                  <a:gd name="f139" fmla="+- f137 f1 0"/>
                  <a:gd name="f140" fmla="+- f138 f1 0"/>
                  <a:gd name="f141" fmla="*/ f139 f8 1"/>
                  <a:gd name="f142" fmla="*/ f140 f8 1"/>
                  <a:gd name="f143" fmla="*/ f141 1 f0"/>
                  <a:gd name="f144" fmla="*/ f142 1 f0"/>
                  <a:gd name="f145" fmla="+- 0 0 f143"/>
                  <a:gd name="f146" fmla="+- 0 0 f144"/>
                  <a:gd name="f147" fmla="+- 0 0 f145"/>
                  <a:gd name="f148" fmla="+- 0 0 f146"/>
                  <a:gd name="f149" fmla="*/ f147 f0 1"/>
                  <a:gd name="f150" fmla="*/ f148 f0 1"/>
                  <a:gd name="f151" fmla="*/ f149 1 f8"/>
                  <a:gd name="f152" fmla="*/ f150 1 f8"/>
                  <a:gd name="f153" fmla="+- f151 0 f1"/>
                  <a:gd name="f154" fmla="+- f152 0 f1"/>
                  <a:gd name="f155" fmla="cos 1 f153"/>
                  <a:gd name="f156" fmla="sin 1 f153"/>
                  <a:gd name="f157" fmla="cos 1 f154"/>
                  <a:gd name="f158" fmla="sin 1 f154"/>
                  <a:gd name="f159" fmla="+- 0 0 f155"/>
                  <a:gd name="f160" fmla="+- 0 0 f156"/>
                  <a:gd name="f161" fmla="+- 0 0 f157"/>
                  <a:gd name="f162" fmla="+- 0 0 f158"/>
                  <a:gd name="f163" fmla="+- 0 0 f159"/>
                  <a:gd name="f164" fmla="+- 0 0 f160"/>
                  <a:gd name="f165" fmla="+- 0 0 f161"/>
                  <a:gd name="f166" fmla="+- 0 0 f162"/>
                  <a:gd name="f167" fmla="val f163"/>
                  <a:gd name="f168" fmla="val f164"/>
                  <a:gd name="f169" fmla="val f165"/>
                  <a:gd name="f170" fmla="val f166"/>
                  <a:gd name="f171" fmla="+- 0 0 f167"/>
                  <a:gd name="f172" fmla="+- 0 0 f168"/>
                  <a:gd name="f173" fmla="+- 0 0 f169"/>
                  <a:gd name="f174" fmla="+- 0 0 f170"/>
                  <a:gd name="f175" fmla="*/ f9 f171 1"/>
                  <a:gd name="f176" fmla="*/ f9 f172 1"/>
                  <a:gd name="f177" fmla="*/ f9 f173 1"/>
                  <a:gd name="f178" fmla="*/ f9 f174 1"/>
                  <a:gd name="f179" fmla="*/ f175 f61 1"/>
                  <a:gd name="f180" fmla="*/ f176 f60 1"/>
                  <a:gd name="f181" fmla="*/ f177 f61 1"/>
                  <a:gd name="f182" fmla="*/ f178 f60 1"/>
                  <a:gd name="f183" fmla="+- f69 f179 0"/>
                  <a:gd name="f184" fmla="+- f68 f180 0"/>
                  <a:gd name="f185" fmla="+- f69 f181 0"/>
                  <a:gd name="f186" fmla="+- f68 f182 0"/>
                  <a:gd name="f187" fmla="max f183 f185"/>
                  <a:gd name="f188" fmla="max f184 f186"/>
                  <a:gd name="f189" fmla="min f183 f185"/>
                  <a:gd name="f190" fmla="min f184 f186"/>
                  <a:gd name="f191" fmla="*/ f183 f39 1"/>
                  <a:gd name="f192" fmla="*/ f184 f39 1"/>
                  <a:gd name="f193" fmla="*/ f185 f39 1"/>
                  <a:gd name="f194" fmla="*/ f186 f39 1"/>
                  <a:gd name="f195" fmla="?: f75 f44 f187"/>
                  <a:gd name="f196" fmla="?: f76 f45 f188"/>
                  <a:gd name="f197" fmla="?: f77 f7 f189"/>
                  <a:gd name="f198" fmla="?: f78 f7 f190"/>
                  <a:gd name="f199" fmla="*/ f197 f39 1"/>
                  <a:gd name="f200" fmla="*/ f198 f39 1"/>
                  <a:gd name="f201" fmla="*/ f195 f39 1"/>
                  <a:gd name="f202" fmla="*/ f196 f3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191" y="f192"/>
                  </a:cxn>
                  <a:cxn ang="f37">
                    <a:pos x="f81" y="f82"/>
                  </a:cxn>
                  <a:cxn ang="f38">
                    <a:pos x="f193" y="f194"/>
                  </a:cxn>
                </a:cxnLst>
                <a:rect l="f199" t="f200" r="f201" b="f202"/>
                <a:pathLst>
                  <a:path stroke="0">
                    <a:moveTo>
                      <a:pt x="f191" y="f192"/>
                    </a:moveTo>
                    <a:arcTo wR="f73" hR="f74" stAng="f46" swAng="f70"/>
                    <a:lnTo>
                      <a:pt x="f81" y="f82"/>
                    </a:lnTo>
                    <a:close/>
                  </a:path>
                  <a:path fill="none">
                    <a:moveTo>
                      <a:pt x="f191" y="f192"/>
                    </a:moveTo>
                    <a:arcTo wR="f73" hR="f74" stAng="f46" swAng="f70"/>
                  </a:path>
                </a:pathLst>
              </a:custGeom>
              <a:noFill/>
              <a:ln w="9528">
                <a:solidFill>
                  <a:srgbClr val="4A7EBB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39" name="Ellipse 38"/>
            <p:cNvSpPr/>
            <p:nvPr/>
          </p:nvSpPr>
          <p:spPr>
            <a:xfrm>
              <a:off x="1602586" y="5636314"/>
              <a:ext cx="415176" cy="243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x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25684" y="4885119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 smtClean="0"/>
                <a:t>c</a:t>
              </a:r>
              <a:endParaRPr lang="fr-FR" dirty="0"/>
            </a:p>
          </p:txBody>
        </p:sp>
        <p:grpSp>
          <p:nvGrpSpPr>
            <p:cNvPr id="41" name="Groupe 18"/>
            <p:cNvGrpSpPr/>
            <p:nvPr/>
          </p:nvGrpSpPr>
          <p:grpSpPr>
            <a:xfrm>
              <a:off x="1999456" y="5643243"/>
              <a:ext cx="353567" cy="188162"/>
              <a:chOff x="4824977" y="3701152"/>
              <a:chExt cx="675220" cy="252026"/>
            </a:xfrm>
          </p:grpSpPr>
          <p:cxnSp>
            <p:nvCxnSpPr>
              <p:cNvPr id="42" name="Connecteur droit 19"/>
              <p:cNvCxnSpPr/>
              <p:nvPr/>
            </p:nvCxnSpPr>
            <p:spPr>
              <a:xfrm>
                <a:off x="4824977" y="3845170"/>
                <a:ext cx="360036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43" name="Arc 20"/>
              <p:cNvSpPr/>
              <p:nvPr/>
            </p:nvSpPr>
            <p:spPr>
              <a:xfrm flipH="1">
                <a:off x="5194166" y="3701152"/>
                <a:ext cx="306031" cy="252026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1"/>
                  <a:gd name="f10" fmla="val 358"/>
                  <a:gd name="f11" fmla="+- 0 0 -270"/>
                  <a:gd name="f12" fmla="+- 0 0 -269"/>
                  <a:gd name="f13" fmla="+- 0 0 -268"/>
                  <a:gd name="f14" fmla="abs f4"/>
                  <a:gd name="f15" fmla="abs f5"/>
                  <a:gd name="f16" fmla="abs f6"/>
                  <a:gd name="f17" fmla="+- 0 0 f3"/>
                  <a:gd name="f18" fmla="+- 0 0 f10"/>
                  <a:gd name="f19" fmla="*/ f11 f0 1"/>
                  <a:gd name="f20" fmla="*/ f12 f0 1"/>
                  <a:gd name="f21" fmla="*/ f13 f0 1"/>
                  <a:gd name="f22" fmla="?: f14 f4 1"/>
                  <a:gd name="f23" fmla="?: f15 f5 1"/>
                  <a:gd name="f24" fmla="?: f16 f6 1"/>
                  <a:gd name="f25" fmla="*/ f17 f0 1"/>
                  <a:gd name="f26" fmla="*/ f18 f0 1"/>
                  <a:gd name="f27" fmla="*/ f19 1 f3"/>
                  <a:gd name="f28" fmla="*/ f20 1 f3"/>
                  <a:gd name="f29" fmla="*/ f21 1 f3"/>
                  <a:gd name="f30" fmla="*/ f22 1 21600"/>
                  <a:gd name="f31" fmla="*/ f23 1 21600"/>
                  <a:gd name="f32" fmla="*/ 21600 f22 1"/>
                  <a:gd name="f33" fmla="*/ 21600 f23 1"/>
                  <a:gd name="f34" fmla="*/ f25 1 f3"/>
                  <a:gd name="f35" fmla="*/ f26 1 f3"/>
                  <a:gd name="f36" fmla="+- f27 0 f1"/>
                  <a:gd name="f37" fmla="+- f28 0 f1"/>
                  <a:gd name="f38" fmla="+- f29 0 f1"/>
                  <a:gd name="f39" fmla="min f31 f30"/>
                  <a:gd name="f40" fmla="*/ f32 1 f24"/>
                  <a:gd name="f41" fmla="*/ f33 1 f24"/>
                  <a:gd name="f42" fmla="+- f34 0 f1"/>
                  <a:gd name="f43" fmla="+- f35 0 f1"/>
                  <a:gd name="f44" fmla="val f40"/>
                  <a:gd name="f45" fmla="val f41"/>
                  <a:gd name="f46" fmla="+- 0 0 f42"/>
                  <a:gd name="f47" fmla="+- 0 0 f43"/>
                  <a:gd name="f48" fmla="+- f45 0 f7"/>
                  <a:gd name="f49" fmla="+- f44 0 f7"/>
                  <a:gd name="f50" fmla="+- f47 0 f46"/>
                  <a:gd name="f51" fmla="+- f46 f1 0"/>
                  <a:gd name="f52" fmla="+- f47 f1 0"/>
                  <a:gd name="f53" fmla="+- 21600000 0 f46"/>
                  <a:gd name="f54" fmla="+- f1 0 f46"/>
                  <a:gd name="f55" fmla="+- 27000000 0 f46"/>
                  <a:gd name="f56" fmla="+- f0 0 f46"/>
                  <a:gd name="f57" fmla="+- 32400000 0 f46"/>
                  <a:gd name="f58" fmla="+- f2 0 f46"/>
                  <a:gd name="f59" fmla="+- 37800000 0 f46"/>
                  <a:gd name="f60" fmla="*/ f48 1 2"/>
                  <a:gd name="f61" fmla="*/ f49 1 2"/>
                  <a:gd name="f62" fmla="+- f50 21600000 0"/>
                  <a:gd name="f63" fmla="?: f54 f54 f55"/>
                  <a:gd name="f64" fmla="?: f56 f56 f57"/>
                  <a:gd name="f65" fmla="?: f58 f58 f59"/>
                  <a:gd name="f66" fmla="*/ f51 f8 1"/>
                  <a:gd name="f67" fmla="*/ f52 f8 1"/>
                  <a:gd name="f68" fmla="+- f7 f60 0"/>
                  <a:gd name="f69" fmla="+- f7 f61 0"/>
                  <a:gd name="f70" fmla="?: f50 f50 f62"/>
                  <a:gd name="f71" fmla="*/ f66 1 f0"/>
                  <a:gd name="f72" fmla="*/ f67 1 f0"/>
                  <a:gd name="f73" fmla="*/ f61 f39 1"/>
                  <a:gd name="f74" fmla="*/ f60 f39 1"/>
                  <a:gd name="f75" fmla="+- f70 0 f53"/>
                  <a:gd name="f76" fmla="+- f70 0 f63"/>
                  <a:gd name="f77" fmla="+- f70 0 f64"/>
                  <a:gd name="f78" fmla="+- f70 0 f65"/>
                  <a:gd name="f79" fmla="+- 0 0 f71"/>
                  <a:gd name="f80" fmla="+- 0 0 f72"/>
                  <a:gd name="f81" fmla="*/ f69 f39 1"/>
                  <a:gd name="f82" fmla="*/ f68 f39 1"/>
                  <a:gd name="f83" fmla="+- 0 0 f79"/>
                  <a:gd name="f84" fmla="+- 0 0 f80"/>
                  <a:gd name="f85" fmla="*/ f83 f0 1"/>
                  <a:gd name="f86" fmla="*/ f84 f0 1"/>
                  <a:gd name="f87" fmla="*/ f85 1 f8"/>
                  <a:gd name="f88" fmla="*/ f86 1 f8"/>
                  <a:gd name="f89" fmla="+- f87 0 f1"/>
                  <a:gd name="f90" fmla="+- f88 0 f1"/>
                  <a:gd name="f91" fmla="sin 1 f89"/>
                  <a:gd name="f92" fmla="cos 1 f89"/>
                  <a:gd name="f93" fmla="sin 1 f90"/>
                  <a:gd name="f94" fmla="cos 1 f90"/>
                  <a:gd name="f95" fmla="+- 0 0 f91"/>
                  <a:gd name="f96" fmla="+- 0 0 f92"/>
                  <a:gd name="f97" fmla="+- 0 0 f93"/>
                  <a:gd name="f98" fmla="+- 0 0 f94"/>
                  <a:gd name="f99" fmla="+- 0 0 f95"/>
                  <a:gd name="f100" fmla="+- 0 0 f96"/>
                  <a:gd name="f101" fmla="+- 0 0 f97"/>
                  <a:gd name="f102" fmla="+- 0 0 f98"/>
                  <a:gd name="f103" fmla="val f99"/>
                  <a:gd name="f104" fmla="val f100"/>
                  <a:gd name="f105" fmla="val f101"/>
                  <a:gd name="f106" fmla="val f102"/>
                  <a:gd name="f107" fmla="*/ f103 f61 1"/>
                  <a:gd name="f108" fmla="*/ f104 f60 1"/>
                  <a:gd name="f109" fmla="*/ f105 f61 1"/>
                  <a:gd name="f110" fmla="*/ f106 f60 1"/>
                  <a:gd name="f111" fmla="+- 0 0 f108"/>
                  <a:gd name="f112" fmla="+- 0 0 f107"/>
                  <a:gd name="f113" fmla="+- 0 0 f110"/>
                  <a:gd name="f114" fmla="+- 0 0 f109"/>
                  <a:gd name="f115" fmla="+- 0 0 f111"/>
                  <a:gd name="f116" fmla="+- 0 0 f112"/>
                  <a:gd name="f117" fmla="+- 0 0 f113"/>
                  <a:gd name="f118" fmla="+- 0 0 f114"/>
                  <a:gd name="f119" fmla="at2 f115 f116"/>
                  <a:gd name="f120" fmla="at2 f117 f118"/>
                  <a:gd name="f121" fmla="+- f119 f1 0"/>
                  <a:gd name="f122" fmla="+- f120 f1 0"/>
                  <a:gd name="f123" fmla="*/ f121 f8 1"/>
                  <a:gd name="f124" fmla="*/ f122 f8 1"/>
                  <a:gd name="f125" fmla="*/ f123 1 f0"/>
                  <a:gd name="f126" fmla="*/ f124 1 f0"/>
                  <a:gd name="f127" fmla="+- 0 0 f125"/>
                  <a:gd name="f128" fmla="+- 0 0 f126"/>
                  <a:gd name="f129" fmla="val f127"/>
                  <a:gd name="f130" fmla="val f128"/>
                  <a:gd name="f131" fmla="+- 0 0 f129"/>
                  <a:gd name="f132" fmla="+- 0 0 f130"/>
                  <a:gd name="f133" fmla="*/ f131 f0 1"/>
                  <a:gd name="f134" fmla="*/ f132 f0 1"/>
                  <a:gd name="f135" fmla="*/ f133 1 f8"/>
                  <a:gd name="f136" fmla="*/ f134 1 f8"/>
                  <a:gd name="f137" fmla="+- f135 0 f1"/>
                  <a:gd name="f138" fmla="+- f136 0 f1"/>
                  <a:gd name="f139" fmla="+- f137 f1 0"/>
                  <a:gd name="f140" fmla="+- f138 f1 0"/>
                  <a:gd name="f141" fmla="*/ f139 f8 1"/>
                  <a:gd name="f142" fmla="*/ f140 f8 1"/>
                  <a:gd name="f143" fmla="*/ f141 1 f0"/>
                  <a:gd name="f144" fmla="*/ f142 1 f0"/>
                  <a:gd name="f145" fmla="+- 0 0 f143"/>
                  <a:gd name="f146" fmla="+- 0 0 f144"/>
                  <a:gd name="f147" fmla="+- 0 0 f145"/>
                  <a:gd name="f148" fmla="+- 0 0 f146"/>
                  <a:gd name="f149" fmla="*/ f147 f0 1"/>
                  <a:gd name="f150" fmla="*/ f148 f0 1"/>
                  <a:gd name="f151" fmla="*/ f149 1 f8"/>
                  <a:gd name="f152" fmla="*/ f150 1 f8"/>
                  <a:gd name="f153" fmla="+- f151 0 f1"/>
                  <a:gd name="f154" fmla="+- f152 0 f1"/>
                  <a:gd name="f155" fmla="cos 1 f153"/>
                  <a:gd name="f156" fmla="sin 1 f153"/>
                  <a:gd name="f157" fmla="cos 1 f154"/>
                  <a:gd name="f158" fmla="sin 1 f154"/>
                  <a:gd name="f159" fmla="+- 0 0 f155"/>
                  <a:gd name="f160" fmla="+- 0 0 f156"/>
                  <a:gd name="f161" fmla="+- 0 0 f157"/>
                  <a:gd name="f162" fmla="+- 0 0 f158"/>
                  <a:gd name="f163" fmla="+- 0 0 f159"/>
                  <a:gd name="f164" fmla="+- 0 0 f160"/>
                  <a:gd name="f165" fmla="+- 0 0 f161"/>
                  <a:gd name="f166" fmla="+- 0 0 f162"/>
                  <a:gd name="f167" fmla="val f163"/>
                  <a:gd name="f168" fmla="val f164"/>
                  <a:gd name="f169" fmla="val f165"/>
                  <a:gd name="f170" fmla="val f166"/>
                  <a:gd name="f171" fmla="+- 0 0 f167"/>
                  <a:gd name="f172" fmla="+- 0 0 f168"/>
                  <a:gd name="f173" fmla="+- 0 0 f169"/>
                  <a:gd name="f174" fmla="+- 0 0 f170"/>
                  <a:gd name="f175" fmla="*/ f9 f171 1"/>
                  <a:gd name="f176" fmla="*/ f9 f172 1"/>
                  <a:gd name="f177" fmla="*/ f9 f173 1"/>
                  <a:gd name="f178" fmla="*/ f9 f174 1"/>
                  <a:gd name="f179" fmla="*/ f175 f61 1"/>
                  <a:gd name="f180" fmla="*/ f176 f60 1"/>
                  <a:gd name="f181" fmla="*/ f177 f61 1"/>
                  <a:gd name="f182" fmla="*/ f178 f60 1"/>
                  <a:gd name="f183" fmla="+- f69 f179 0"/>
                  <a:gd name="f184" fmla="+- f68 f180 0"/>
                  <a:gd name="f185" fmla="+- f69 f181 0"/>
                  <a:gd name="f186" fmla="+- f68 f182 0"/>
                  <a:gd name="f187" fmla="max f183 f185"/>
                  <a:gd name="f188" fmla="max f184 f186"/>
                  <a:gd name="f189" fmla="min f183 f185"/>
                  <a:gd name="f190" fmla="min f184 f186"/>
                  <a:gd name="f191" fmla="*/ f183 f39 1"/>
                  <a:gd name="f192" fmla="*/ f184 f39 1"/>
                  <a:gd name="f193" fmla="*/ f185 f39 1"/>
                  <a:gd name="f194" fmla="*/ f186 f39 1"/>
                  <a:gd name="f195" fmla="?: f75 f44 f187"/>
                  <a:gd name="f196" fmla="?: f76 f45 f188"/>
                  <a:gd name="f197" fmla="?: f77 f7 f189"/>
                  <a:gd name="f198" fmla="?: f78 f7 f190"/>
                  <a:gd name="f199" fmla="*/ f197 f39 1"/>
                  <a:gd name="f200" fmla="*/ f198 f39 1"/>
                  <a:gd name="f201" fmla="*/ f195 f39 1"/>
                  <a:gd name="f202" fmla="*/ f196 f3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191" y="f192"/>
                  </a:cxn>
                  <a:cxn ang="f37">
                    <a:pos x="f81" y="f82"/>
                  </a:cxn>
                  <a:cxn ang="f38">
                    <a:pos x="f193" y="f194"/>
                  </a:cxn>
                </a:cxnLst>
                <a:rect l="f199" t="f200" r="f201" b="f202"/>
                <a:pathLst>
                  <a:path stroke="0">
                    <a:moveTo>
                      <a:pt x="f191" y="f192"/>
                    </a:moveTo>
                    <a:arcTo wR="f73" hR="f74" stAng="f46" swAng="f70"/>
                    <a:lnTo>
                      <a:pt x="f81" y="f82"/>
                    </a:lnTo>
                    <a:close/>
                  </a:path>
                  <a:path fill="none">
                    <a:moveTo>
                      <a:pt x="f191" y="f192"/>
                    </a:moveTo>
                    <a:arcTo wR="f73" hR="f74" stAng="f46" swAng="f70"/>
                  </a:path>
                </a:pathLst>
              </a:custGeom>
              <a:noFill/>
              <a:ln w="9528">
                <a:solidFill>
                  <a:srgbClr val="4A7EBB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53" name="ZoneTexte 52"/>
            <p:cNvSpPr txBox="1"/>
            <p:nvPr/>
          </p:nvSpPr>
          <p:spPr>
            <a:xfrm>
              <a:off x="2238943" y="5542665"/>
              <a:ext cx="395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kern="0" dirty="0">
                  <a:solidFill>
                    <a:sysClr val="windowText" lastClr="000000"/>
                  </a:solidFill>
                </a:rPr>
                <a:t>a</a:t>
              </a:r>
              <a:endPara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5368099" y="3568564"/>
            <a:ext cx="2915300" cy="1381020"/>
            <a:chOff x="4927243" y="3388956"/>
            <a:chExt cx="2915300" cy="1381020"/>
          </a:xfrm>
        </p:grpSpPr>
        <p:sp>
          <p:nvSpPr>
            <p:cNvPr id="54" name="ZoneTexte 53"/>
            <p:cNvSpPr txBox="1"/>
            <p:nvPr/>
          </p:nvSpPr>
          <p:spPr>
            <a:xfrm>
              <a:off x="6634007" y="3388956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 smtClean="0"/>
                <a:t>C</a:t>
              </a:r>
              <a:endParaRPr lang="fr-FR" dirty="0"/>
            </a:p>
          </p:txBody>
        </p:sp>
        <p:grpSp>
          <p:nvGrpSpPr>
            <p:cNvPr id="44" name="Groupe 43"/>
            <p:cNvGrpSpPr/>
            <p:nvPr/>
          </p:nvGrpSpPr>
          <p:grpSpPr>
            <a:xfrm>
              <a:off x="4927243" y="3800304"/>
              <a:ext cx="2915300" cy="969672"/>
              <a:chOff x="4927243" y="3800304"/>
              <a:chExt cx="2915300" cy="96967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201467" y="3912176"/>
                <a:ext cx="2300049" cy="85780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56" name="Groupe 34"/>
              <p:cNvGrpSpPr/>
              <p:nvPr/>
            </p:nvGrpSpPr>
            <p:grpSpPr>
              <a:xfrm>
                <a:off x="4927243" y="4485420"/>
                <a:ext cx="274224" cy="97747"/>
                <a:chOff x="4824977" y="3586103"/>
                <a:chExt cx="523696" cy="130923"/>
              </a:xfrm>
            </p:grpSpPr>
            <p:cxnSp>
              <p:nvCxnSpPr>
                <p:cNvPr id="57" name="Connecteur droit 35"/>
                <p:cNvCxnSpPr/>
                <p:nvPr/>
              </p:nvCxnSpPr>
              <p:spPr>
                <a:xfrm>
                  <a:off x="4955901" y="3651574"/>
                  <a:ext cx="392772" cy="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sp>
              <p:nvSpPr>
                <p:cNvPr id="58" name="Ellipse 36"/>
                <p:cNvSpPr/>
                <p:nvPr/>
              </p:nvSpPr>
              <p:spPr>
                <a:xfrm>
                  <a:off x="4824977" y="3586103"/>
                  <a:ext cx="130923" cy="130923"/>
                </a:xfrm>
                <a:custGeom>
                  <a:avLst/>
                  <a:gdLst>
                    <a:gd name="f0" fmla="val 21600000"/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-360"/>
                    <a:gd name="f10" fmla="+- 0 0 -180"/>
                    <a:gd name="f11" fmla="abs f4"/>
                    <a:gd name="f12" fmla="abs f5"/>
                    <a:gd name="f13" fmla="abs f6"/>
                    <a:gd name="f14" fmla="+- 2700000 f2 0"/>
                    <a:gd name="f15" fmla="*/ f9 f1 1"/>
                    <a:gd name="f16" fmla="*/ f10 f1 1"/>
                    <a:gd name="f17" fmla="?: f11 f4 1"/>
                    <a:gd name="f18" fmla="?: f12 f5 1"/>
                    <a:gd name="f19" fmla="?: f13 f6 1"/>
                    <a:gd name="f20" fmla="+- f14 0 f2"/>
                    <a:gd name="f21" fmla="*/ f15 1 f3"/>
                    <a:gd name="f22" fmla="*/ f16 1 f3"/>
                    <a:gd name="f23" fmla="*/ f17 1 21600"/>
                    <a:gd name="f24" fmla="*/ f18 1 21600"/>
                    <a:gd name="f25" fmla="*/ 21600 f17 1"/>
                    <a:gd name="f26" fmla="*/ 21600 f18 1"/>
                    <a:gd name="f27" fmla="+- f20 f2 0"/>
                    <a:gd name="f28" fmla="+- f21 0 f2"/>
                    <a:gd name="f29" fmla="+- f22 0 f2"/>
                    <a:gd name="f30" fmla="min f24 f23"/>
                    <a:gd name="f31" fmla="*/ f25 1 f19"/>
                    <a:gd name="f32" fmla="*/ f26 1 f19"/>
                    <a:gd name="f33" fmla="*/ f27 f8 1"/>
                    <a:gd name="f34" fmla="val f31"/>
                    <a:gd name="f35" fmla="val f32"/>
                    <a:gd name="f36" fmla="*/ f33 1 f1"/>
                    <a:gd name="f37" fmla="*/ f7 f30 1"/>
                    <a:gd name="f38" fmla="+- f35 0 f7"/>
                    <a:gd name="f39" fmla="+- f34 0 f7"/>
                    <a:gd name="f40" fmla="+- 0 0 f36"/>
                    <a:gd name="f41" fmla="*/ f38 1 2"/>
                    <a:gd name="f42" fmla="*/ f39 1 2"/>
                    <a:gd name="f43" fmla="+- 0 0 f40"/>
                    <a:gd name="f44" fmla="+- f7 f41 0"/>
                    <a:gd name="f45" fmla="+- f7 f42 0"/>
                    <a:gd name="f46" fmla="*/ f43 f1 1"/>
                    <a:gd name="f47" fmla="*/ f42 f30 1"/>
                    <a:gd name="f48" fmla="*/ f41 f30 1"/>
                    <a:gd name="f49" fmla="*/ f46 1 f8"/>
                    <a:gd name="f50" fmla="*/ f44 f30 1"/>
                    <a:gd name="f51" fmla="+- f49 0 f2"/>
                    <a:gd name="f52" fmla="cos 1 f51"/>
                    <a:gd name="f53" fmla="sin 1 f51"/>
                    <a:gd name="f54" fmla="+- 0 0 f52"/>
                    <a:gd name="f55" fmla="+- 0 0 f53"/>
                    <a:gd name="f56" fmla="+- 0 0 f54"/>
                    <a:gd name="f57" fmla="+- 0 0 f55"/>
                    <a:gd name="f58" fmla="val f56"/>
                    <a:gd name="f59" fmla="val f57"/>
                    <a:gd name="f60" fmla="*/ f58 f42 1"/>
                    <a:gd name="f61" fmla="*/ f59 f41 1"/>
                    <a:gd name="f62" fmla="+- f45 0 f60"/>
                    <a:gd name="f63" fmla="+- f45 f60 0"/>
                    <a:gd name="f64" fmla="+- f44 0 f61"/>
                    <a:gd name="f65" fmla="+- f44 f61 0"/>
                    <a:gd name="f66" fmla="*/ f62 f30 1"/>
                    <a:gd name="f67" fmla="*/ f64 f30 1"/>
                    <a:gd name="f68" fmla="*/ f63 f30 1"/>
                    <a:gd name="f69" fmla="*/ f65 f3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8">
                      <a:pos x="f66" y="f67"/>
                    </a:cxn>
                    <a:cxn ang="f29">
                      <a:pos x="f66" y="f69"/>
                    </a:cxn>
                    <a:cxn ang="f29">
                      <a:pos x="f68" y="f69"/>
                    </a:cxn>
                    <a:cxn ang="f28">
                      <a:pos x="f68" y="f67"/>
                    </a:cxn>
                  </a:cxnLst>
                  <a:rect l="f66" t="f67" r="f68" b="f69"/>
                  <a:pathLst>
                    <a:path>
                      <a:moveTo>
                        <a:pt x="f37" y="f50"/>
                      </a:moveTo>
                      <a:arcTo wR="f47" hR="f48" stAng="f1" swAng="f0"/>
                      <a:close/>
                    </a:path>
                  </a:pathLst>
                </a:custGeom>
                <a:solidFill>
                  <a:srgbClr val="4F81BD"/>
                </a:solidFill>
                <a:ln w="25402">
                  <a:solidFill>
                    <a:srgbClr val="385D8A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  <p:grpSp>
            <p:nvGrpSpPr>
              <p:cNvPr id="59" name="Groupe 34"/>
              <p:cNvGrpSpPr/>
              <p:nvPr/>
            </p:nvGrpSpPr>
            <p:grpSpPr>
              <a:xfrm>
                <a:off x="4927243" y="4073458"/>
                <a:ext cx="274224" cy="97747"/>
                <a:chOff x="4824977" y="3586103"/>
                <a:chExt cx="523696" cy="130923"/>
              </a:xfrm>
            </p:grpSpPr>
            <p:cxnSp>
              <p:nvCxnSpPr>
                <p:cNvPr id="60" name="Connecteur droit 35"/>
                <p:cNvCxnSpPr/>
                <p:nvPr/>
              </p:nvCxnSpPr>
              <p:spPr>
                <a:xfrm>
                  <a:off x="4955901" y="3651574"/>
                  <a:ext cx="392772" cy="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sp>
              <p:nvSpPr>
                <p:cNvPr id="61" name="Ellipse 36"/>
                <p:cNvSpPr/>
                <p:nvPr/>
              </p:nvSpPr>
              <p:spPr>
                <a:xfrm>
                  <a:off x="4824977" y="3586103"/>
                  <a:ext cx="130923" cy="130923"/>
                </a:xfrm>
                <a:custGeom>
                  <a:avLst/>
                  <a:gdLst>
                    <a:gd name="f0" fmla="val 21600000"/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-360"/>
                    <a:gd name="f10" fmla="+- 0 0 -180"/>
                    <a:gd name="f11" fmla="abs f4"/>
                    <a:gd name="f12" fmla="abs f5"/>
                    <a:gd name="f13" fmla="abs f6"/>
                    <a:gd name="f14" fmla="+- 2700000 f2 0"/>
                    <a:gd name="f15" fmla="*/ f9 f1 1"/>
                    <a:gd name="f16" fmla="*/ f10 f1 1"/>
                    <a:gd name="f17" fmla="?: f11 f4 1"/>
                    <a:gd name="f18" fmla="?: f12 f5 1"/>
                    <a:gd name="f19" fmla="?: f13 f6 1"/>
                    <a:gd name="f20" fmla="+- f14 0 f2"/>
                    <a:gd name="f21" fmla="*/ f15 1 f3"/>
                    <a:gd name="f22" fmla="*/ f16 1 f3"/>
                    <a:gd name="f23" fmla="*/ f17 1 21600"/>
                    <a:gd name="f24" fmla="*/ f18 1 21600"/>
                    <a:gd name="f25" fmla="*/ 21600 f17 1"/>
                    <a:gd name="f26" fmla="*/ 21600 f18 1"/>
                    <a:gd name="f27" fmla="+- f20 f2 0"/>
                    <a:gd name="f28" fmla="+- f21 0 f2"/>
                    <a:gd name="f29" fmla="+- f22 0 f2"/>
                    <a:gd name="f30" fmla="min f24 f23"/>
                    <a:gd name="f31" fmla="*/ f25 1 f19"/>
                    <a:gd name="f32" fmla="*/ f26 1 f19"/>
                    <a:gd name="f33" fmla="*/ f27 f8 1"/>
                    <a:gd name="f34" fmla="val f31"/>
                    <a:gd name="f35" fmla="val f32"/>
                    <a:gd name="f36" fmla="*/ f33 1 f1"/>
                    <a:gd name="f37" fmla="*/ f7 f30 1"/>
                    <a:gd name="f38" fmla="+- f35 0 f7"/>
                    <a:gd name="f39" fmla="+- f34 0 f7"/>
                    <a:gd name="f40" fmla="+- 0 0 f36"/>
                    <a:gd name="f41" fmla="*/ f38 1 2"/>
                    <a:gd name="f42" fmla="*/ f39 1 2"/>
                    <a:gd name="f43" fmla="+- 0 0 f40"/>
                    <a:gd name="f44" fmla="+- f7 f41 0"/>
                    <a:gd name="f45" fmla="+- f7 f42 0"/>
                    <a:gd name="f46" fmla="*/ f43 f1 1"/>
                    <a:gd name="f47" fmla="*/ f42 f30 1"/>
                    <a:gd name="f48" fmla="*/ f41 f30 1"/>
                    <a:gd name="f49" fmla="*/ f46 1 f8"/>
                    <a:gd name="f50" fmla="*/ f44 f30 1"/>
                    <a:gd name="f51" fmla="+- f49 0 f2"/>
                    <a:gd name="f52" fmla="cos 1 f51"/>
                    <a:gd name="f53" fmla="sin 1 f51"/>
                    <a:gd name="f54" fmla="+- 0 0 f52"/>
                    <a:gd name="f55" fmla="+- 0 0 f53"/>
                    <a:gd name="f56" fmla="+- 0 0 f54"/>
                    <a:gd name="f57" fmla="+- 0 0 f55"/>
                    <a:gd name="f58" fmla="val f56"/>
                    <a:gd name="f59" fmla="val f57"/>
                    <a:gd name="f60" fmla="*/ f58 f42 1"/>
                    <a:gd name="f61" fmla="*/ f59 f41 1"/>
                    <a:gd name="f62" fmla="+- f45 0 f60"/>
                    <a:gd name="f63" fmla="+- f45 f60 0"/>
                    <a:gd name="f64" fmla="+- f44 0 f61"/>
                    <a:gd name="f65" fmla="+- f44 f61 0"/>
                    <a:gd name="f66" fmla="*/ f62 f30 1"/>
                    <a:gd name="f67" fmla="*/ f64 f30 1"/>
                    <a:gd name="f68" fmla="*/ f63 f30 1"/>
                    <a:gd name="f69" fmla="*/ f65 f3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8">
                      <a:pos x="f66" y="f67"/>
                    </a:cxn>
                    <a:cxn ang="f29">
                      <a:pos x="f66" y="f69"/>
                    </a:cxn>
                    <a:cxn ang="f29">
                      <a:pos x="f68" y="f69"/>
                    </a:cxn>
                    <a:cxn ang="f28">
                      <a:pos x="f68" y="f67"/>
                    </a:cxn>
                  </a:cxnLst>
                  <a:rect l="f66" t="f67" r="f68" b="f69"/>
                  <a:pathLst>
                    <a:path>
                      <a:moveTo>
                        <a:pt x="f37" y="f50"/>
                      </a:moveTo>
                      <a:arcTo wR="f47" hR="f48" stAng="f1" swAng="f0"/>
                      <a:close/>
                    </a:path>
                  </a:pathLst>
                </a:custGeom>
                <a:solidFill>
                  <a:srgbClr val="4F81BD"/>
                </a:solidFill>
                <a:ln w="25402">
                  <a:solidFill>
                    <a:srgbClr val="385D8A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  <p:grpSp>
            <p:nvGrpSpPr>
              <p:cNvPr id="62" name="Groupe 18"/>
              <p:cNvGrpSpPr/>
              <p:nvPr/>
            </p:nvGrpSpPr>
            <p:grpSpPr>
              <a:xfrm>
                <a:off x="5901268" y="4066758"/>
                <a:ext cx="353567" cy="188162"/>
                <a:chOff x="4824977" y="3701152"/>
                <a:chExt cx="675220" cy="252026"/>
              </a:xfrm>
            </p:grpSpPr>
            <p:cxnSp>
              <p:nvCxnSpPr>
                <p:cNvPr id="63" name="Connecteur droit 19"/>
                <p:cNvCxnSpPr/>
                <p:nvPr/>
              </p:nvCxnSpPr>
              <p:spPr>
                <a:xfrm>
                  <a:off x="4824977" y="3845170"/>
                  <a:ext cx="360036" cy="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sp>
              <p:nvSpPr>
                <p:cNvPr id="64" name="Arc 20"/>
                <p:cNvSpPr/>
                <p:nvPr/>
              </p:nvSpPr>
              <p:spPr>
                <a:xfrm flipH="1">
                  <a:off x="5194166" y="3701152"/>
                  <a:ext cx="306031" cy="252026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1"/>
                    <a:gd name="f10" fmla="val 358"/>
                    <a:gd name="f11" fmla="+- 0 0 -270"/>
                    <a:gd name="f12" fmla="+- 0 0 -269"/>
                    <a:gd name="f13" fmla="+- 0 0 -268"/>
                    <a:gd name="f14" fmla="abs f4"/>
                    <a:gd name="f15" fmla="abs f5"/>
                    <a:gd name="f16" fmla="abs f6"/>
                    <a:gd name="f17" fmla="+- 0 0 f3"/>
                    <a:gd name="f18" fmla="+- 0 0 f10"/>
                    <a:gd name="f19" fmla="*/ f11 f0 1"/>
                    <a:gd name="f20" fmla="*/ f12 f0 1"/>
                    <a:gd name="f21" fmla="*/ f13 f0 1"/>
                    <a:gd name="f22" fmla="?: f14 f4 1"/>
                    <a:gd name="f23" fmla="?: f15 f5 1"/>
                    <a:gd name="f24" fmla="?: f16 f6 1"/>
                    <a:gd name="f25" fmla="*/ f17 f0 1"/>
                    <a:gd name="f26" fmla="*/ f18 f0 1"/>
                    <a:gd name="f27" fmla="*/ f19 1 f3"/>
                    <a:gd name="f28" fmla="*/ f20 1 f3"/>
                    <a:gd name="f29" fmla="*/ f21 1 f3"/>
                    <a:gd name="f30" fmla="*/ f22 1 21600"/>
                    <a:gd name="f31" fmla="*/ f23 1 21600"/>
                    <a:gd name="f32" fmla="*/ 21600 f22 1"/>
                    <a:gd name="f33" fmla="*/ 21600 f23 1"/>
                    <a:gd name="f34" fmla="*/ f25 1 f3"/>
                    <a:gd name="f35" fmla="*/ f26 1 f3"/>
                    <a:gd name="f36" fmla="+- f27 0 f1"/>
                    <a:gd name="f37" fmla="+- f28 0 f1"/>
                    <a:gd name="f38" fmla="+- f29 0 f1"/>
                    <a:gd name="f39" fmla="min f31 f30"/>
                    <a:gd name="f40" fmla="*/ f32 1 f24"/>
                    <a:gd name="f41" fmla="*/ f33 1 f24"/>
                    <a:gd name="f42" fmla="+- f34 0 f1"/>
                    <a:gd name="f43" fmla="+- f35 0 f1"/>
                    <a:gd name="f44" fmla="val f40"/>
                    <a:gd name="f45" fmla="val f41"/>
                    <a:gd name="f46" fmla="+- 0 0 f42"/>
                    <a:gd name="f47" fmla="+- 0 0 f43"/>
                    <a:gd name="f48" fmla="+- f45 0 f7"/>
                    <a:gd name="f49" fmla="+- f44 0 f7"/>
                    <a:gd name="f50" fmla="+- f47 0 f46"/>
                    <a:gd name="f51" fmla="+- f46 f1 0"/>
                    <a:gd name="f52" fmla="+- f47 f1 0"/>
                    <a:gd name="f53" fmla="+- 21600000 0 f46"/>
                    <a:gd name="f54" fmla="+- f1 0 f46"/>
                    <a:gd name="f55" fmla="+- 27000000 0 f46"/>
                    <a:gd name="f56" fmla="+- f0 0 f46"/>
                    <a:gd name="f57" fmla="+- 32400000 0 f46"/>
                    <a:gd name="f58" fmla="+- f2 0 f46"/>
                    <a:gd name="f59" fmla="+- 37800000 0 f46"/>
                    <a:gd name="f60" fmla="*/ f48 1 2"/>
                    <a:gd name="f61" fmla="*/ f49 1 2"/>
                    <a:gd name="f62" fmla="+- f50 21600000 0"/>
                    <a:gd name="f63" fmla="?: f54 f54 f55"/>
                    <a:gd name="f64" fmla="?: f56 f56 f57"/>
                    <a:gd name="f65" fmla="?: f58 f58 f59"/>
                    <a:gd name="f66" fmla="*/ f51 f8 1"/>
                    <a:gd name="f67" fmla="*/ f52 f8 1"/>
                    <a:gd name="f68" fmla="+- f7 f60 0"/>
                    <a:gd name="f69" fmla="+- f7 f61 0"/>
                    <a:gd name="f70" fmla="?: f50 f50 f62"/>
                    <a:gd name="f71" fmla="*/ f66 1 f0"/>
                    <a:gd name="f72" fmla="*/ f67 1 f0"/>
                    <a:gd name="f73" fmla="*/ f61 f39 1"/>
                    <a:gd name="f74" fmla="*/ f60 f39 1"/>
                    <a:gd name="f75" fmla="+- f70 0 f53"/>
                    <a:gd name="f76" fmla="+- f70 0 f63"/>
                    <a:gd name="f77" fmla="+- f70 0 f64"/>
                    <a:gd name="f78" fmla="+- f70 0 f65"/>
                    <a:gd name="f79" fmla="+- 0 0 f71"/>
                    <a:gd name="f80" fmla="+- 0 0 f72"/>
                    <a:gd name="f81" fmla="*/ f69 f39 1"/>
                    <a:gd name="f82" fmla="*/ f68 f39 1"/>
                    <a:gd name="f83" fmla="+- 0 0 f79"/>
                    <a:gd name="f84" fmla="+- 0 0 f80"/>
                    <a:gd name="f85" fmla="*/ f83 f0 1"/>
                    <a:gd name="f86" fmla="*/ f84 f0 1"/>
                    <a:gd name="f87" fmla="*/ f85 1 f8"/>
                    <a:gd name="f88" fmla="*/ f86 1 f8"/>
                    <a:gd name="f89" fmla="+- f87 0 f1"/>
                    <a:gd name="f90" fmla="+- f88 0 f1"/>
                    <a:gd name="f91" fmla="sin 1 f89"/>
                    <a:gd name="f92" fmla="cos 1 f89"/>
                    <a:gd name="f93" fmla="sin 1 f90"/>
                    <a:gd name="f94" fmla="cos 1 f90"/>
                    <a:gd name="f95" fmla="+- 0 0 f91"/>
                    <a:gd name="f96" fmla="+- 0 0 f92"/>
                    <a:gd name="f97" fmla="+- 0 0 f93"/>
                    <a:gd name="f98" fmla="+- 0 0 f94"/>
                    <a:gd name="f99" fmla="+- 0 0 f95"/>
                    <a:gd name="f100" fmla="+- 0 0 f96"/>
                    <a:gd name="f101" fmla="+- 0 0 f97"/>
                    <a:gd name="f102" fmla="+- 0 0 f98"/>
                    <a:gd name="f103" fmla="val f99"/>
                    <a:gd name="f104" fmla="val f100"/>
                    <a:gd name="f105" fmla="val f101"/>
                    <a:gd name="f106" fmla="val f102"/>
                    <a:gd name="f107" fmla="*/ f103 f61 1"/>
                    <a:gd name="f108" fmla="*/ f104 f60 1"/>
                    <a:gd name="f109" fmla="*/ f105 f61 1"/>
                    <a:gd name="f110" fmla="*/ f106 f60 1"/>
                    <a:gd name="f111" fmla="+- 0 0 f108"/>
                    <a:gd name="f112" fmla="+- 0 0 f107"/>
                    <a:gd name="f113" fmla="+- 0 0 f110"/>
                    <a:gd name="f114" fmla="+- 0 0 f109"/>
                    <a:gd name="f115" fmla="+- 0 0 f111"/>
                    <a:gd name="f116" fmla="+- 0 0 f112"/>
                    <a:gd name="f117" fmla="+- 0 0 f113"/>
                    <a:gd name="f118" fmla="+- 0 0 f114"/>
                    <a:gd name="f119" fmla="at2 f115 f116"/>
                    <a:gd name="f120" fmla="at2 f117 f118"/>
                    <a:gd name="f121" fmla="+- f119 f1 0"/>
                    <a:gd name="f122" fmla="+- f120 f1 0"/>
                    <a:gd name="f123" fmla="*/ f121 f8 1"/>
                    <a:gd name="f124" fmla="*/ f122 f8 1"/>
                    <a:gd name="f125" fmla="*/ f123 1 f0"/>
                    <a:gd name="f126" fmla="*/ f124 1 f0"/>
                    <a:gd name="f127" fmla="+- 0 0 f125"/>
                    <a:gd name="f128" fmla="+- 0 0 f126"/>
                    <a:gd name="f129" fmla="val f127"/>
                    <a:gd name="f130" fmla="val f128"/>
                    <a:gd name="f131" fmla="+- 0 0 f129"/>
                    <a:gd name="f132" fmla="+- 0 0 f130"/>
                    <a:gd name="f133" fmla="*/ f131 f0 1"/>
                    <a:gd name="f134" fmla="*/ f132 f0 1"/>
                    <a:gd name="f135" fmla="*/ f133 1 f8"/>
                    <a:gd name="f136" fmla="*/ f134 1 f8"/>
                    <a:gd name="f137" fmla="+- f135 0 f1"/>
                    <a:gd name="f138" fmla="+- f136 0 f1"/>
                    <a:gd name="f139" fmla="+- f137 f1 0"/>
                    <a:gd name="f140" fmla="+- f138 f1 0"/>
                    <a:gd name="f141" fmla="*/ f139 f8 1"/>
                    <a:gd name="f142" fmla="*/ f140 f8 1"/>
                    <a:gd name="f143" fmla="*/ f141 1 f0"/>
                    <a:gd name="f144" fmla="*/ f142 1 f0"/>
                    <a:gd name="f145" fmla="+- 0 0 f143"/>
                    <a:gd name="f146" fmla="+- 0 0 f144"/>
                    <a:gd name="f147" fmla="+- 0 0 f145"/>
                    <a:gd name="f148" fmla="+- 0 0 f146"/>
                    <a:gd name="f149" fmla="*/ f147 f0 1"/>
                    <a:gd name="f150" fmla="*/ f148 f0 1"/>
                    <a:gd name="f151" fmla="*/ f149 1 f8"/>
                    <a:gd name="f152" fmla="*/ f150 1 f8"/>
                    <a:gd name="f153" fmla="+- f151 0 f1"/>
                    <a:gd name="f154" fmla="+- f152 0 f1"/>
                    <a:gd name="f155" fmla="cos 1 f153"/>
                    <a:gd name="f156" fmla="sin 1 f153"/>
                    <a:gd name="f157" fmla="cos 1 f154"/>
                    <a:gd name="f158" fmla="sin 1 f154"/>
                    <a:gd name="f159" fmla="+- 0 0 f155"/>
                    <a:gd name="f160" fmla="+- 0 0 f156"/>
                    <a:gd name="f161" fmla="+- 0 0 f157"/>
                    <a:gd name="f162" fmla="+- 0 0 f158"/>
                    <a:gd name="f163" fmla="+- 0 0 f159"/>
                    <a:gd name="f164" fmla="+- 0 0 f160"/>
                    <a:gd name="f165" fmla="+- 0 0 f161"/>
                    <a:gd name="f166" fmla="+- 0 0 f162"/>
                    <a:gd name="f167" fmla="val f163"/>
                    <a:gd name="f168" fmla="val f164"/>
                    <a:gd name="f169" fmla="val f165"/>
                    <a:gd name="f170" fmla="val f166"/>
                    <a:gd name="f171" fmla="+- 0 0 f167"/>
                    <a:gd name="f172" fmla="+- 0 0 f168"/>
                    <a:gd name="f173" fmla="+- 0 0 f169"/>
                    <a:gd name="f174" fmla="+- 0 0 f170"/>
                    <a:gd name="f175" fmla="*/ f9 f171 1"/>
                    <a:gd name="f176" fmla="*/ f9 f172 1"/>
                    <a:gd name="f177" fmla="*/ f9 f173 1"/>
                    <a:gd name="f178" fmla="*/ f9 f174 1"/>
                    <a:gd name="f179" fmla="*/ f175 f61 1"/>
                    <a:gd name="f180" fmla="*/ f176 f60 1"/>
                    <a:gd name="f181" fmla="*/ f177 f61 1"/>
                    <a:gd name="f182" fmla="*/ f178 f60 1"/>
                    <a:gd name="f183" fmla="+- f69 f179 0"/>
                    <a:gd name="f184" fmla="+- f68 f180 0"/>
                    <a:gd name="f185" fmla="+- f69 f181 0"/>
                    <a:gd name="f186" fmla="+- f68 f182 0"/>
                    <a:gd name="f187" fmla="max f183 f185"/>
                    <a:gd name="f188" fmla="max f184 f186"/>
                    <a:gd name="f189" fmla="min f183 f185"/>
                    <a:gd name="f190" fmla="min f184 f186"/>
                    <a:gd name="f191" fmla="*/ f183 f39 1"/>
                    <a:gd name="f192" fmla="*/ f184 f39 1"/>
                    <a:gd name="f193" fmla="*/ f185 f39 1"/>
                    <a:gd name="f194" fmla="*/ f186 f39 1"/>
                    <a:gd name="f195" fmla="?: f75 f44 f187"/>
                    <a:gd name="f196" fmla="?: f76 f45 f188"/>
                    <a:gd name="f197" fmla="?: f77 f7 f189"/>
                    <a:gd name="f198" fmla="?: f78 f7 f190"/>
                    <a:gd name="f199" fmla="*/ f197 f39 1"/>
                    <a:gd name="f200" fmla="*/ f198 f39 1"/>
                    <a:gd name="f201" fmla="*/ f195 f39 1"/>
                    <a:gd name="f202" fmla="*/ f196 f3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191" y="f192"/>
                    </a:cxn>
                    <a:cxn ang="f37">
                      <a:pos x="f81" y="f82"/>
                    </a:cxn>
                    <a:cxn ang="f38">
                      <a:pos x="f193" y="f194"/>
                    </a:cxn>
                  </a:cxnLst>
                  <a:rect l="f199" t="f200" r="f201" b="f202"/>
                  <a:pathLst>
                    <a:path stroke="0">
                      <a:moveTo>
                        <a:pt x="f191" y="f192"/>
                      </a:moveTo>
                      <a:arcTo wR="f73" hR="f74" stAng="f46" swAng="f70"/>
                      <a:lnTo>
                        <a:pt x="f81" y="f82"/>
                      </a:lnTo>
                      <a:close/>
                    </a:path>
                    <a:path fill="none">
                      <a:moveTo>
                        <a:pt x="f191" y="f192"/>
                      </a:moveTo>
                      <a:arcTo wR="f73" hR="f74" stAng="f46" swAng="f70"/>
                    </a:path>
                  </a:pathLst>
                </a:cu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p:grpSp>
          <p:grpSp>
            <p:nvGrpSpPr>
              <p:cNvPr id="65" name="Groupe 18"/>
              <p:cNvGrpSpPr/>
              <p:nvPr/>
            </p:nvGrpSpPr>
            <p:grpSpPr>
              <a:xfrm>
                <a:off x="7488976" y="4565636"/>
                <a:ext cx="353567" cy="188162"/>
                <a:chOff x="4824977" y="3701152"/>
                <a:chExt cx="675220" cy="252026"/>
              </a:xfrm>
            </p:grpSpPr>
            <p:cxnSp>
              <p:nvCxnSpPr>
                <p:cNvPr id="66" name="Connecteur droit 19"/>
                <p:cNvCxnSpPr/>
                <p:nvPr/>
              </p:nvCxnSpPr>
              <p:spPr>
                <a:xfrm>
                  <a:off x="4824977" y="3845170"/>
                  <a:ext cx="360036" cy="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sp>
              <p:nvSpPr>
                <p:cNvPr id="67" name="Arc 20"/>
                <p:cNvSpPr/>
                <p:nvPr/>
              </p:nvSpPr>
              <p:spPr>
                <a:xfrm flipH="1">
                  <a:off x="5194166" y="3701152"/>
                  <a:ext cx="306031" cy="252026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1"/>
                    <a:gd name="f10" fmla="val 358"/>
                    <a:gd name="f11" fmla="+- 0 0 -270"/>
                    <a:gd name="f12" fmla="+- 0 0 -269"/>
                    <a:gd name="f13" fmla="+- 0 0 -268"/>
                    <a:gd name="f14" fmla="abs f4"/>
                    <a:gd name="f15" fmla="abs f5"/>
                    <a:gd name="f16" fmla="abs f6"/>
                    <a:gd name="f17" fmla="+- 0 0 f3"/>
                    <a:gd name="f18" fmla="+- 0 0 f10"/>
                    <a:gd name="f19" fmla="*/ f11 f0 1"/>
                    <a:gd name="f20" fmla="*/ f12 f0 1"/>
                    <a:gd name="f21" fmla="*/ f13 f0 1"/>
                    <a:gd name="f22" fmla="?: f14 f4 1"/>
                    <a:gd name="f23" fmla="?: f15 f5 1"/>
                    <a:gd name="f24" fmla="?: f16 f6 1"/>
                    <a:gd name="f25" fmla="*/ f17 f0 1"/>
                    <a:gd name="f26" fmla="*/ f18 f0 1"/>
                    <a:gd name="f27" fmla="*/ f19 1 f3"/>
                    <a:gd name="f28" fmla="*/ f20 1 f3"/>
                    <a:gd name="f29" fmla="*/ f21 1 f3"/>
                    <a:gd name="f30" fmla="*/ f22 1 21600"/>
                    <a:gd name="f31" fmla="*/ f23 1 21600"/>
                    <a:gd name="f32" fmla="*/ 21600 f22 1"/>
                    <a:gd name="f33" fmla="*/ 21600 f23 1"/>
                    <a:gd name="f34" fmla="*/ f25 1 f3"/>
                    <a:gd name="f35" fmla="*/ f26 1 f3"/>
                    <a:gd name="f36" fmla="+- f27 0 f1"/>
                    <a:gd name="f37" fmla="+- f28 0 f1"/>
                    <a:gd name="f38" fmla="+- f29 0 f1"/>
                    <a:gd name="f39" fmla="min f31 f30"/>
                    <a:gd name="f40" fmla="*/ f32 1 f24"/>
                    <a:gd name="f41" fmla="*/ f33 1 f24"/>
                    <a:gd name="f42" fmla="+- f34 0 f1"/>
                    <a:gd name="f43" fmla="+- f35 0 f1"/>
                    <a:gd name="f44" fmla="val f40"/>
                    <a:gd name="f45" fmla="val f41"/>
                    <a:gd name="f46" fmla="+- 0 0 f42"/>
                    <a:gd name="f47" fmla="+- 0 0 f43"/>
                    <a:gd name="f48" fmla="+- f45 0 f7"/>
                    <a:gd name="f49" fmla="+- f44 0 f7"/>
                    <a:gd name="f50" fmla="+- f47 0 f46"/>
                    <a:gd name="f51" fmla="+- f46 f1 0"/>
                    <a:gd name="f52" fmla="+- f47 f1 0"/>
                    <a:gd name="f53" fmla="+- 21600000 0 f46"/>
                    <a:gd name="f54" fmla="+- f1 0 f46"/>
                    <a:gd name="f55" fmla="+- 27000000 0 f46"/>
                    <a:gd name="f56" fmla="+- f0 0 f46"/>
                    <a:gd name="f57" fmla="+- 32400000 0 f46"/>
                    <a:gd name="f58" fmla="+- f2 0 f46"/>
                    <a:gd name="f59" fmla="+- 37800000 0 f46"/>
                    <a:gd name="f60" fmla="*/ f48 1 2"/>
                    <a:gd name="f61" fmla="*/ f49 1 2"/>
                    <a:gd name="f62" fmla="+- f50 21600000 0"/>
                    <a:gd name="f63" fmla="?: f54 f54 f55"/>
                    <a:gd name="f64" fmla="?: f56 f56 f57"/>
                    <a:gd name="f65" fmla="?: f58 f58 f59"/>
                    <a:gd name="f66" fmla="*/ f51 f8 1"/>
                    <a:gd name="f67" fmla="*/ f52 f8 1"/>
                    <a:gd name="f68" fmla="+- f7 f60 0"/>
                    <a:gd name="f69" fmla="+- f7 f61 0"/>
                    <a:gd name="f70" fmla="?: f50 f50 f62"/>
                    <a:gd name="f71" fmla="*/ f66 1 f0"/>
                    <a:gd name="f72" fmla="*/ f67 1 f0"/>
                    <a:gd name="f73" fmla="*/ f61 f39 1"/>
                    <a:gd name="f74" fmla="*/ f60 f39 1"/>
                    <a:gd name="f75" fmla="+- f70 0 f53"/>
                    <a:gd name="f76" fmla="+- f70 0 f63"/>
                    <a:gd name="f77" fmla="+- f70 0 f64"/>
                    <a:gd name="f78" fmla="+- f70 0 f65"/>
                    <a:gd name="f79" fmla="+- 0 0 f71"/>
                    <a:gd name="f80" fmla="+- 0 0 f72"/>
                    <a:gd name="f81" fmla="*/ f69 f39 1"/>
                    <a:gd name="f82" fmla="*/ f68 f39 1"/>
                    <a:gd name="f83" fmla="+- 0 0 f79"/>
                    <a:gd name="f84" fmla="+- 0 0 f80"/>
                    <a:gd name="f85" fmla="*/ f83 f0 1"/>
                    <a:gd name="f86" fmla="*/ f84 f0 1"/>
                    <a:gd name="f87" fmla="*/ f85 1 f8"/>
                    <a:gd name="f88" fmla="*/ f86 1 f8"/>
                    <a:gd name="f89" fmla="+- f87 0 f1"/>
                    <a:gd name="f90" fmla="+- f88 0 f1"/>
                    <a:gd name="f91" fmla="sin 1 f89"/>
                    <a:gd name="f92" fmla="cos 1 f89"/>
                    <a:gd name="f93" fmla="sin 1 f90"/>
                    <a:gd name="f94" fmla="cos 1 f90"/>
                    <a:gd name="f95" fmla="+- 0 0 f91"/>
                    <a:gd name="f96" fmla="+- 0 0 f92"/>
                    <a:gd name="f97" fmla="+- 0 0 f93"/>
                    <a:gd name="f98" fmla="+- 0 0 f94"/>
                    <a:gd name="f99" fmla="+- 0 0 f95"/>
                    <a:gd name="f100" fmla="+- 0 0 f96"/>
                    <a:gd name="f101" fmla="+- 0 0 f97"/>
                    <a:gd name="f102" fmla="+- 0 0 f98"/>
                    <a:gd name="f103" fmla="val f99"/>
                    <a:gd name="f104" fmla="val f100"/>
                    <a:gd name="f105" fmla="val f101"/>
                    <a:gd name="f106" fmla="val f102"/>
                    <a:gd name="f107" fmla="*/ f103 f61 1"/>
                    <a:gd name="f108" fmla="*/ f104 f60 1"/>
                    <a:gd name="f109" fmla="*/ f105 f61 1"/>
                    <a:gd name="f110" fmla="*/ f106 f60 1"/>
                    <a:gd name="f111" fmla="+- 0 0 f108"/>
                    <a:gd name="f112" fmla="+- 0 0 f107"/>
                    <a:gd name="f113" fmla="+- 0 0 f110"/>
                    <a:gd name="f114" fmla="+- 0 0 f109"/>
                    <a:gd name="f115" fmla="+- 0 0 f111"/>
                    <a:gd name="f116" fmla="+- 0 0 f112"/>
                    <a:gd name="f117" fmla="+- 0 0 f113"/>
                    <a:gd name="f118" fmla="+- 0 0 f114"/>
                    <a:gd name="f119" fmla="at2 f115 f116"/>
                    <a:gd name="f120" fmla="at2 f117 f118"/>
                    <a:gd name="f121" fmla="+- f119 f1 0"/>
                    <a:gd name="f122" fmla="+- f120 f1 0"/>
                    <a:gd name="f123" fmla="*/ f121 f8 1"/>
                    <a:gd name="f124" fmla="*/ f122 f8 1"/>
                    <a:gd name="f125" fmla="*/ f123 1 f0"/>
                    <a:gd name="f126" fmla="*/ f124 1 f0"/>
                    <a:gd name="f127" fmla="+- 0 0 f125"/>
                    <a:gd name="f128" fmla="+- 0 0 f126"/>
                    <a:gd name="f129" fmla="val f127"/>
                    <a:gd name="f130" fmla="val f128"/>
                    <a:gd name="f131" fmla="+- 0 0 f129"/>
                    <a:gd name="f132" fmla="+- 0 0 f130"/>
                    <a:gd name="f133" fmla="*/ f131 f0 1"/>
                    <a:gd name="f134" fmla="*/ f132 f0 1"/>
                    <a:gd name="f135" fmla="*/ f133 1 f8"/>
                    <a:gd name="f136" fmla="*/ f134 1 f8"/>
                    <a:gd name="f137" fmla="+- f135 0 f1"/>
                    <a:gd name="f138" fmla="+- f136 0 f1"/>
                    <a:gd name="f139" fmla="+- f137 f1 0"/>
                    <a:gd name="f140" fmla="+- f138 f1 0"/>
                    <a:gd name="f141" fmla="*/ f139 f8 1"/>
                    <a:gd name="f142" fmla="*/ f140 f8 1"/>
                    <a:gd name="f143" fmla="*/ f141 1 f0"/>
                    <a:gd name="f144" fmla="*/ f142 1 f0"/>
                    <a:gd name="f145" fmla="+- 0 0 f143"/>
                    <a:gd name="f146" fmla="+- 0 0 f144"/>
                    <a:gd name="f147" fmla="+- 0 0 f145"/>
                    <a:gd name="f148" fmla="+- 0 0 f146"/>
                    <a:gd name="f149" fmla="*/ f147 f0 1"/>
                    <a:gd name="f150" fmla="*/ f148 f0 1"/>
                    <a:gd name="f151" fmla="*/ f149 1 f8"/>
                    <a:gd name="f152" fmla="*/ f150 1 f8"/>
                    <a:gd name="f153" fmla="+- f151 0 f1"/>
                    <a:gd name="f154" fmla="+- f152 0 f1"/>
                    <a:gd name="f155" fmla="cos 1 f153"/>
                    <a:gd name="f156" fmla="sin 1 f153"/>
                    <a:gd name="f157" fmla="cos 1 f154"/>
                    <a:gd name="f158" fmla="sin 1 f154"/>
                    <a:gd name="f159" fmla="+- 0 0 f155"/>
                    <a:gd name="f160" fmla="+- 0 0 f156"/>
                    <a:gd name="f161" fmla="+- 0 0 f157"/>
                    <a:gd name="f162" fmla="+- 0 0 f158"/>
                    <a:gd name="f163" fmla="+- 0 0 f159"/>
                    <a:gd name="f164" fmla="+- 0 0 f160"/>
                    <a:gd name="f165" fmla="+- 0 0 f161"/>
                    <a:gd name="f166" fmla="+- 0 0 f162"/>
                    <a:gd name="f167" fmla="val f163"/>
                    <a:gd name="f168" fmla="val f164"/>
                    <a:gd name="f169" fmla="val f165"/>
                    <a:gd name="f170" fmla="val f166"/>
                    <a:gd name="f171" fmla="+- 0 0 f167"/>
                    <a:gd name="f172" fmla="+- 0 0 f168"/>
                    <a:gd name="f173" fmla="+- 0 0 f169"/>
                    <a:gd name="f174" fmla="+- 0 0 f170"/>
                    <a:gd name="f175" fmla="*/ f9 f171 1"/>
                    <a:gd name="f176" fmla="*/ f9 f172 1"/>
                    <a:gd name="f177" fmla="*/ f9 f173 1"/>
                    <a:gd name="f178" fmla="*/ f9 f174 1"/>
                    <a:gd name="f179" fmla="*/ f175 f61 1"/>
                    <a:gd name="f180" fmla="*/ f176 f60 1"/>
                    <a:gd name="f181" fmla="*/ f177 f61 1"/>
                    <a:gd name="f182" fmla="*/ f178 f60 1"/>
                    <a:gd name="f183" fmla="+- f69 f179 0"/>
                    <a:gd name="f184" fmla="+- f68 f180 0"/>
                    <a:gd name="f185" fmla="+- f69 f181 0"/>
                    <a:gd name="f186" fmla="+- f68 f182 0"/>
                    <a:gd name="f187" fmla="max f183 f185"/>
                    <a:gd name="f188" fmla="max f184 f186"/>
                    <a:gd name="f189" fmla="min f183 f185"/>
                    <a:gd name="f190" fmla="min f184 f186"/>
                    <a:gd name="f191" fmla="*/ f183 f39 1"/>
                    <a:gd name="f192" fmla="*/ f184 f39 1"/>
                    <a:gd name="f193" fmla="*/ f185 f39 1"/>
                    <a:gd name="f194" fmla="*/ f186 f39 1"/>
                    <a:gd name="f195" fmla="?: f75 f44 f187"/>
                    <a:gd name="f196" fmla="?: f76 f45 f188"/>
                    <a:gd name="f197" fmla="?: f77 f7 f189"/>
                    <a:gd name="f198" fmla="?: f78 f7 f190"/>
                    <a:gd name="f199" fmla="*/ f197 f39 1"/>
                    <a:gd name="f200" fmla="*/ f198 f39 1"/>
                    <a:gd name="f201" fmla="*/ f195 f39 1"/>
                    <a:gd name="f202" fmla="*/ f196 f3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191" y="f192"/>
                    </a:cxn>
                    <a:cxn ang="f37">
                      <a:pos x="f81" y="f82"/>
                    </a:cxn>
                    <a:cxn ang="f38">
                      <a:pos x="f193" y="f194"/>
                    </a:cxn>
                  </a:cxnLst>
                  <a:rect l="f199" t="f200" r="f201" b="f202"/>
                  <a:pathLst>
                    <a:path stroke="0">
                      <a:moveTo>
                        <a:pt x="f191" y="f192"/>
                      </a:moveTo>
                      <a:arcTo wR="f73" hR="f74" stAng="f46" swAng="f70"/>
                      <a:lnTo>
                        <a:pt x="f81" y="f82"/>
                      </a:lnTo>
                      <a:close/>
                    </a:path>
                    <a:path fill="none">
                      <a:moveTo>
                        <a:pt x="f191" y="f192"/>
                      </a:moveTo>
                      <a:arcTo wR="f73" hR="f74" stAng="f46" swAng="f70"/>
                    </a:path>
                  </a:pathLst>
                </a:cu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p:grpSp>
          <p:grpSp>
            <p:nvGrpSpPr>
              <p:cNvPr id="68" name="Groupe 67"/>
              <p:cNvGrpSpPr/>
              <p:nvPr/>
            </p:nvGrpSpPr>
            <p:grpSpPr>
              <a:xfrm>
                <a:off x="7488976" y="3974565"/>
                <a:ext cx="353567" cy="188162"/>
                <a:chOff x="4824977" y="3701152"/>
                <a:chExt cx="675220" cy="252026"/>
              </a:xfrm>
            </p:grpSpPr>
            <p:cxnSp>
              <p:nvCxnSpPr>
                <p:cNvPr id="69" name="Connecteur droit 19"/>
                <p:cNvCxnSpPr/>
                <p:nvPr/>
              </p:nvCxnSpPr>
              <p:spPr>
                <a:xfrm>
                  <a:off x="4824977" y="3845170"/>
                  <a:ext cx="360036" cy="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sp>
              <p:nvSpPr>
                <p:cNvPr id="70" name="Arc 20"/>
                <p:cNvSpPr/>
                <p:nvPr/>
              </p:nvSpPr>
              <p:spPr>
                <a:xfrm flipH="1">
                  <a:off x="5194166" y="3701152"/>
                  <a:ext cx="306031" cy="252026"/>
                </a:xfrm>
                <a:custGeom>
                  <a:avLst/>
                  <a:gdLst>
                    <a:gd name="f0" fmla="val 10800000"/>
                    <a:gd name="f1" fmla="val 5400000"/>
                    <a:gd name="f2" fmla="val 162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1"/>
                    <a:gd name="f10" fmla="val 358"/>
                    <a:gd name="f11" fmla="+- 0 0 -270"/>
                    <a:gd name="f12" fmla="+- 0 0 -269"/>
                    <a:gd name="f13" fmla="+- 0 0 -268"/>
                    <a:gd name="f14" fmla="abs f4"/>
                    <a:gd name="f15" fmla="abs f5"/>
                    <a:gd name="f16" fmla="abs f6"/>
                    <a:gd name="f17" fmla="+- 0 0 f3"/>
                    <a:gd name="f18" fmla="+- 0 0 f10"/>
                    <a:gd name="f19" fmla="*/ f11 f0 1"/>
                    <a:gd name="f20" fmla="*/ f12 f0 1"/>
                    <a:gd name="f21" fmla="*/ f13 f0 1"/>
                    <a:gd name="f22" fmla="?: f14 f4 1"/>
                    <a:gd name="f23" fmla="?: f15 f5 1"/>
                    <a:gd name="f24" fmla="?: f16 f6 1"/>
                    <a:gd name="f25" fmla="*/ f17 f0 1"/>
                    <a:gd name="f26" fmla="*/ f18 f0 1"/>
                    <a:gd name="f27" fmla="*/ f19 1 f3"/>
                    <a:gd name="f28" fmla="*/ f20 1 f3"/>
                    <a:gd name="f29" fmla="*/ f21 1 f3"/>
                    <a:gd name="f30" fmla="*/ f22 1 21600"/>
                    <a:gd name="f31" fmla="*/ f23 1 21600"/>
                    <a:gd name="f32" fmla="*/ 21600 f22 1"/>
                    <a:gd name="f33" fmla="*/ 21600 f23 1"/>
                    <a:gd name="f34" fmla="*/ f25 1 f3"/>
                    <a:gd name="f35" fmla="*/ f26 1 f3"/>
                    <a:gd name="f36" fmla="+- f27 0 f1"/>
                    <a:gd name="f37" fmla="+- f28 0 f1"/>
                    <a:gd name="f38" fmla="+- f29 0 f1"/>
                    <a:gd name="f39" fmla="min f31 f30"/>
                    <a:gd name="f40" fmla="*/ f32 1 f24"/>
                    <a:gd name="f41" fmla="*/ f33 1 f24"/>
                    <a:gd name="f42" fmla="+- f34 0 f1"/>
                    <a:gd name="f43" fmla="+- f35 0 f1"/>
                    <a:gd name="f44" fmla="val f40"/>
                    <a:gd name="f45" fmla="val f41"/>
                    <a:gd name="f46" fmla="+- 0 0 f42"/>
                    <a:gd name="f47" fmla="+- 0 0 f43"/>
                    <a:gd name="f48" fmla="+- f45 0 f7"/>
                    <a:gd name="f49" fmla="+- f44 0 f7"/>
                    <a:gd name="f50" fmla="+- f47 0 f46"/>
                    <a:gd name="f51" fmla="+- f46 f1 0"/>
                    <a:gd name="f52" fmla="+- f47 f1 0"/>
                    <a:gd name="f53" fmla="+- 21600000 0 f46"/>
                    <a:gd name="f54" fmla="+- f1 0 f46"/>
                    <a:gd name="f55" fmla="+- 27000000 0 f46"/>
                    <a:gd name="f56" fmla="+- f0 0 f46"/>
                    <a:gd name="f57" fmla="+- 32400000 0 f46"/>
                    <a:gd name="f58" fmla="+- f2 0 f46"/>
                    <a:gd name="f59" fmla="+- 37800000 0 f46"/>
                    <a:gd name="f60" fmla="*/ f48 1 2"/>
                    <a:gd name="f61" fmla="*/ f49 1 2"/>
                    <a:gd name="f62" fmla="+- f50 21600000 0"/>
                    <a:gd name="f63" fmla="?: f54 f54 f55"/>
                    <a:gd name="f64" fmla="?: f56 f56 f57"/>
                    <a:gd name="f65" fmla="?: f58 f58 f59"/>
                    <a:gd name="f66" fmla="*/ f51 f8 1"/>
                    <a:gd name="f67" fmla="*/ f52 f8 1"/>
                    <a:gd name="f68" fmla="+- f7 f60 0"/>
                    <a:gd name="f69" fmla="+- f7 f61 0"/>
                    <a:gd name="f70" fmla="?: f50 f50 f62"/>
                    <a:gd name="f71" fmla="*/ f66 1 f0"/>
                    <a:gd name="f72" fmla="*/ f67 1 f0"/>
                    <a:gd name="f73" fmla="*/ f61 f39 1"/>
                    <a:gd name="f74" fmla="*/ f60 f39 1"/>
                    <a:gd name="f75" fmla="+- f70 0 f53"/>
                    <a:gd name="f76" fmla="+- f70 0 f63"/>
                    <a:gd name="f77" fmla="+- f70 0 f64"/>
                    <a:gd name="f78" fmla="+- f70 0 f65"/>
                    <a:gd name="f79" fmla="+- 0 0 f71"/>
                    <a:gd name="f80" fmla="+- 0 0 f72"/>
                    <a:gd name="f81" fmla="*/ f69 f39 1"/>
                    <a:gd name="f82" fmla="*/ f68 f39 1"/>
                    <a:gd name="f83" fmla="+- 0 0 f79"/>
                    <a:gd name="f84" fmla="+- 0 0 f80"/>
                    <a:gd name="f85" fmla="*/ f83 f0 1"/>
                    <a:gd name="f86" fmla="*/ f84 f0 1"/>
                    <a:gd name="f87" fmla="*/ f85 1 f8"/>
                    <a:gd name="f88" fmla="*/ f86 1 f8"/>
                    <a:gd name="f89" fmla="+- f87 0 f1"/>
                    <a:gd name="f90" fmla="+- f88 0 f1"/>
                    <a:gd name="f91" fmla="sin 1 f89"/>
                    <a:gd name="f92" fmla="cos 1 f89"/>
                    <a:gd name="f93" fmla="sin 1 f90"/>
                    <a:gd name="f94" fmla="cos 1 f90"/>
                    <a:gd name="f95" fmla="+- 0 0 f91"/>
                    <a:gd name="f96" fmla="+- 0 0 f92"/>
                    <a:gd name="f97" fmla="+- 0 0 f93"/>
                    <a:gd name="f98" fmla="+- 0 0 f94"/>
                    <a:gd name="f99" fmla="+- 0 0 f95"/>
                    <a:gd name="f100" fmla="+- 0 0 f96"/>
                    <a:gd name="f101" fmla="+- 0 0 f97"/>
                    <a:gd name="f102" fmla="+- 0 0 f98"/>
                    <a:gd name="f103" fmla="val f99"/>
                    <a:gd name="f104" fmla="val f100"/>
                    <a:gd name="f105" fmla="val f101"/>
                    <a:gd name="f106" fmla="val f102"/>
                    <a:gd name="f107" fmla="*/ f103 f61 1"/>
                    <a:gd name="f108" fmla="*/ f104 f60 1"/>
                    <a:gd name="f109" fmla="*/ f105 f61 1"/>
                    <a:gd name="f110" fmla="*/ f106 f60 1"/>
                    <a:gd name="f111" fmla="+- 0 0 f108"/>
                    <a:gd name="f112" fmla="+- 0 0 f107"/>
                    <a:gd name="f113" fmla="+- 0 0 f110"/>
                    <a:gd name="f114" fmla="+- 0 0 f109"/>
                    <a:gd name="f115" fmla="+- 0 0 f111"/>
                    <a:gd name="f116" fmla="+- 0 0 f112"/>
                    <a:gd name="f117" fmla="+- 0 0 f113"/>
                    <a:gd name="f118" fmla="+- 0 0 f114"/>
                    <a:gd name="f119" fmla="at2 f115 f116"/>
                    <a:gd name="f120" fmla="at2 f117 f118"/>
                    <a:gd name="f121" fmla="+- f119 f1 0"/>
                    <a:gd name="f122" fmla="+- f120 f1 0"/>
                    <a:gd name="f123" fmla="*/ f121 f8 1"/>
                    <a:gd name="f124" fmla="*/ f122 f8 1"/>
                    <a:gd name="f125" fmla="*/ f123 1 f0"/>
                    <a:gd name="f126" fmla="*/ f124 1 f0"/>
                    <a:gd name="f127" fmla="+- 0 0 f125"/>
                    <a:gd name="f128" fmla="+- 0 0 f126"/>
                    <a:gd name="f129" fmla="val f127"/>
                    <a:gd name="f130" fmla="val f128"/>
                    <a:gd name="f131" fmla="+- 0 0 f129"/>
                    <a:gd name="f132" fmla="+- 0 0 f130"/>
                    <a:gd name="f133" fmla="*/ f131 f0 1"/>
                    <a:gd name="f134" fmla="*/ f132 f0 1"/>
                    <a:gd name="f135" fmla="*/ f133 1 f8"/>
                    <a:gd name="f136" fmla="*/ f134 1 f8"/>
                    <a:gd name="f137" fmla="+- f135 0 f1"/>
                    <a:gd name="f138" fmla="+- f136 0 f1"/>
                    <a:gd name="f139" fmla="+- f137 f1 0"/>
                    <a:gd name="f140" fmla="+- f138 f1 0"/>
                    <a:gd name="f141" fmla="*/ f139 f8 1"/>
                    <a:gd name="f142" fmla="*/ f140 f8 1"/>
                    <a:gd name="f143" fmla="*/ f141 1 f0"/>
                    <a:gd name="f144" fmla="*/ f142 1 f0"/>
                    <a:gd name="f145" fmla="+- 0 0 f143"/>
                    <a:gd name="f146" fmla="+- 0 0 f144"/>
                    <a:gd name="f147" fmla="+- 0 0 f145"/>
                    <a:gd name="f148" fmla="+- 0 0 f146"/>
                    <a:gd name="f149" fmla="*/ f147 f0 1"/>
                    <a:gd name="f150" fmla="*/ f148 f0 1"/>
                    <a:gd name="f151" fmla="*/ f149 1 f8"/>
                    <a:gd name="f152" fmla="*/ f150 1 f8"/>
                    <a:gd name="f153" fmla="+- f151 0 f1"/>
                    <a:gd name="f154" fmla="+- f152 0 f1"/>
                    <a:gd name="f155" fmla="cos 1 f153"/>
                    <a:gd name="f156" fmla="sin 1 f153"/>
                    <a:gd name="f157" fmla="cos 1 f154"/>
                    <a:gd name="f158" fmla="sin 1 f154"/>
                    <a:gd name="f159" fmla="+- 0 0 f155"/>
                    <a:gd name="f160" fmla="+- 0 0 f156"/>
                    <a:gd name="f161" fmla="+- 0 0 f157"/>
                    <a:gd name="f162" fmla="+- 0 0 f158"/>
                    <a:gd name="f163" fmla="+- 0 0 f159"/>
                    <a:gd name="f164" fmla="+- 0 0 f160"/>
                    <a:gd name="f165" fmla="+- 0 0 f161"/>
                    <a:gd name="f166" fmla="+- 0 0 f162"/>
                    <a:gd name="f167" fmla="val f163"/>
                    <a:gd name="f168" fmla="val f164"/>
                    <a:gd name="f169" fmla="val f165"/>
                    <a:gd name="f170" fmla="val f166"/>
                    <a:gd name="f171" fmla="+- 0 0 f167"/>
                    <a:gd name="f172" fmla="+- 0 0 f168"/>
                    <a:gd name="f173" fmla="+- 0 0 f169"/>
                    <a:gd name="f174" fmla="+- 0 0 f170"/>
                    <a:gd name="f175" fmla="*/ f9 f171 1"/>
                    <a:gd name="f176" fmla="*/ f9 f172 1"/>
                    <a:gd name="f177" fmla="*/ f9 f173 1"/>
                    <a:gd name="f178" fmla="*/ f9 f174 1"/>
                    <a:gd name="f179" fmla="*/ f175 f61 1"/>
                    <a:gd name="f180" fmla="*/ f176 f60 1"/>
                    <a:gd name="f181" fmla="*/ f177 f61 1"/>
                    <a:gd name="f182" fmla="*/ f178 f60 1"/>
                    <a:gd name="f183" fmla="+- f69 f179 0"/>
                    <a:gd name="f184" fmla="+- f68 f180 0"/>
                    <a:gd name="f185" fmla="+- f69 f181 0"/>
                    <a:gd name="f186" fmla="+- f68 f182 0"/>
                    <a:gd name="f187" fmla="max f183 f185"/>
                    <a:gd name="f188" fmla="max f184 f186"/>
                    <a:gd name="f189" fmla="min f183 f185"/>
                    <a:gd name="f190" fmla="min f184 f186"/>
                    <a:gd name="f191" fmla="*/ f183 f39 1"/>
                    <a:gd name="f192" fmla="*/ f184 f39 1"/>
                    <a:gd name="f193" fmla="*/ f185 f39 1"/>
                    <a:gd name="f194" fmla="*/ f186 f39 1"/>
                    <a:gd name="f195" fmla="?: f75 f44 f187"/>
                    <a:gd name="f196" fmla="?: f76 f45 f188"/>
                    <a:gd name="f197" fmla="?: f77 f7 f189"/>
                    <a:gd name="f198" fmla="?: f78 f7 f190"/>
                    <a:gd name="f199" fmla="*/ f197 f39 1"/>
                    <a:gd name="f200" fmla="*/ f198 f39 1"/>
                    <a:gd name="f201" fmla="*/ f195 f39 1"/>
                    <a:gd name="f202" fmla="*/ f196 f39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36">
                      <a:pos x="f191" y="f192"/>
                    </a:cxn>
                    <a:cxn ang="f37">
                      <a:pos x="f81" y="f82"/>
                    </a:cxn>
                    <a:cxn ang="f38">
                      <a:pos x="f193" y="f194"/>
                    </a:cxn>
                  </a:cxnLst>
                  <a:rect l="f199" t="f200" r="f201" b="f202"/>
                  <a:pathLst>
                    <a:path stroke="0">
                      <a:moveTo>
                        <a:pt x="f191" y="f192"/>
                      </a:moveTo>
                      <a:arcTo wR="f73" hR="f74" stAng="f46" swAng="f70"/>
                      <a:lnTo>
                        <a:pt x="f81" y="f82"/>
                      </a:lnTo>
                      <a:close/>
                    </a:path>
                    <a:path fill="none">
                      <a:moveTo>
                        <a:pt x="f191" y="f192"/>
                      </a:moveTo>
                      <a:arcTo wR="f73" hR="f74" stAng="f46" swAng="f70"/>
                    </a:path>
                  </a:pathLst>
                </a:cu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p:grpSp>
          <p:sp>
            <p:nvSpPr>
              <p:cNvPr id="71" name="Rectangle 4"/>
              <p:cNvSpPr/>
              <p:nvPr/>
            </p:nvSpPr>
            <p:spPr>
              <a:xfrm>
                <a:off x="5499390" y="4049783"/>
                <a:ext cx="396655" cy="222113"/>
              </a:xfrm>
              <a:prstGeom prst="rect">
                <a:avLst/>
              </a:prstGeom>
              <a:noFill/>
              <a:ln w="25402">
                <a:solidFill>
                  <a:srgbClr val="385D8A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dirty="0">
                    <a:solidFill>
                      <a:srgbClr val="FFFFFF"/>
                    </a:solidFill>
                    <a:latin typeface="Calibri"/>
                  </a:rPr>
                  <a:t>X</a:t>
                </a:r>
                <a:endParaRPr lang="fr-FR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5535820" y="3985019"/>
                <a:ext cx="304130" cy="417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X</a:t>
                </a:r>
              </a:p>
            </p:txBody>
          </p:sp>
          <p:sp>
            <p:nvSpPr>
              <p:cNvPr id="73" name="ZoneTexte 72"/>
              <p:cNvSpPr txBox="1"/>
              <p:nvPr/>
            </p:nvSpPr>
            <p:spPr>
              <a:xfrm>
                <a:off x="6508802" y="3961732"/>
                <a:ext cx="395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kern="0" dirty="0">
                    <a:solidFill>
                      <a:sysClr val="windowText" lastClr="000000"/>
                    </a:solidFill>
                  </a:rPr>
                  <a:t>F</a:t>
                </a:r>
                <a:endPara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Rectangle 4"/>
              <p:cNvSpPr/>
              <p:nvPr/>
            </p:nvSpPr>
            <p:spPr>
              <a:xfrm>
                <a:off x="6495457" y="4049782"/>
                <a:ext cx="396655" cy="222113"/>
              </a:xfrm>
              <a:prstGeom prst="rect">
                <a:avLst/>
              </a:prstGeom>
              <a:noFill/>
              <a:ln w="25402">
                <a:solidFill>
                  <a:srgbClr val="385D8A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grpSp>
            <p:nvGrpSpPr>
              <p:cNvPr id="98" name="Groupe 34"/>
              <p:cNvGrpSpPr/>
              <p:nvPr/>
            </p:nvGrpSpPr>
            <p:grpSpPr>
              <a:xfrm>
                <a:off x="6221233" y="4122339"/>
                <a:ext cx="274224" cy="97747"/>
                <a:chOff x="4824977" y="3586103"/>
                <a:chExt cx="523696" cy="130923"/>
              </a:xfrm>
            </p:grpSpPr>
            <p:cxnSp>
              <p:nvCxnSpPr>
                <p:cNvPr id="99" name="Connecteur droit 35"/>
                <p:cNvCxnSpPr/>
                <p:nvPr/>
              </p:nvCxnSpPr>
              <p:spPr>
                <a:xfrm>
                  <a:off x="4955901" y="3651574"/>
                  <a:ext cx="392772" cy="0"/>
                </a:xfrm>
                <a:prstGeom prst="straightConnector1">
                  <a:avLst/>
                </a:prstGeom>
                <a:noFill/>
                <a:ln w="9528">
                  <a:solidFill>
                    <a:srgbClr val="4A7EBB"/>
                  </a:solidFill>
                  <a:prstDash val="solid"/>
                </a:ln>
              </p:spPr>
            </p:cxnSp>
            <p:sp>
              <p:nvSpPr>
                <p:cNvPr id="100" name="Ellipse 36"/>
                <p:cNvSpPr/>
                <p:nvPr/>
              </p:nvSpPr>
              <p:spPr>
                <a:xfrm>
                  <a:off x="4824977" y="3586103"/>
                  <a:ext cx="130923" cy="130923"/>
                </a:xfrm>
                <a:custGeom>
                  <a:avLst/>
                  <a:gdLst>
                    <a:gd name="f0" fmla="val 21600000"/>
                    <a:gd name="f1" fmla="val 10800000"/>
                    <a:gd name="f2" fmla="val 5400000"/>
                    <a:gd name="f3" fmla="val 180"/>
                    <a:gd name="f4" fmla="val w"/>
                    <a:gd name="f5" fmla="val h"/>
                    <a:gd name="f6" fmla="val ss"/>
                    <a:gd name="f7" fmla="val 0"/>
                    <a:gd name="f8" fmla="*/ 5419351 1 1725033"/>
                    <a:gd name="f9" fmla="+- 0 0 -360"/>
                    <a:gd name="f10" fmla="+- 0 0 -180"/>
                    <a:gd name="f11" fmla="abs f4"/>
                    <a:gd name="f12" fmla="abs f5"/>
                    <a:gd name="f13" fmla="abs f6"/>
                    <a:gd name="f14" fmla="+- 2700000 f2 0"/>
                    <a:gd name="f15" fmla="*/ f9 f1 1"/>
                    <a:gd name="f16" fmla="*/ f10 f1 1"/>
                    <a:gd name="f17" fmla="?: f11 f4 1"/>
                    <a:gd name="f18" fmla="?: f12 f5 1"/>
                    <a:gd name="f19" fmla="?: f13 f6 1"/>
                    <a:gd name="f20" fmla="+- f14 0 f2"/>
                    <a:gd name="f21" fmla="*/ f15 1 f3"/>
                    <a:gd name="f22" fmla="*/ f16 1 f3"/>
                    <a:gd name="f23" fmla="*/ f17 1 21600"/>
                    <a:gd name="f24" fmla="*/ f18 1 21600"/>
                    <a:gd name="f25" fmla="*/ 21600 f17 1"/>
                    <a:gd name="f26" fmla="*/ 21600 f18 1"/>
                    <a:gd name="f27" fmla="+- f20 f2 0"/>
                    <a:gd name="f28" fmla="+- f21 0 f2"/>
                    <a:gd name="f29" fmla="+- f22 0 f2"/>
                    <a:gd name="f30" fmla="min f24 f23"/>
                    <a:gd name="f31" fmla="*/ f25 1 f19"/>
                    <a:gd name="f32" fmla="*/ f26 1 f19"/>
                    <a:gd name="f33" fmla="*/ f27 f8 1"/>
                    <a:gd name="f34" fmla="val f31"/>
                    <a:gd name="f35" fmla="val f32"/>
                    <a:gd name="f36" fmla="*/ f33 1 f1"/>
                    <a:gd name="f37" fmla="*/ f7 f30 1"/>
                    <a:gd name="f38" fmla="+- f35 0 f7"/>
                    <a:gd name="f39" fmla="+- f34 0 f7"/>
                    <a:gd name="f40" fmla="+- 0 0 f36"/>
                    <a:gd name="f41" fmla="*/ f38 1 2"/>
                    <a:gd name="f42" fmla="*/ f39 1 2"/>
                    <a:gd name="f43" fmla="+- 0 0 f40"/>
                    <a:gd name="f44" fmla="+- f7 f41 0"/>
                    <a:gd name="f45" fmla="+- f7 f42 0"/>
                    <a:gd name="f46" fmla="*/ f43 f1 1"/>
                    <a:gd name="f47" fmla="*/ f42 f30 1"/>
                    <a:gd name="f48" fmla="*/ f41 f30 1"/>
                    <a:gd name="f49" fmla="*/ f46 1 f8"/>
                    <a:gd name="f50" fmla="*/ f44 f30 1"/>
                    <a:gd name="f51" fmla="+- f49 0 f2"/>
                    <a:gd name="f52" fmla="cos 1 f51"/>
                    <a:gd name="f53" fmla="sin 1 f51"/>
                    <a:gd name="f54" fmla="+- 0 0 f52"/>
                    <a:gd name="f55" fmla="+- 0 0 f53"/>
                    <a:gd name="f56" fmla="+- 0 0 f54"/>
                    <a:gd name="f57" fmla="+- 0 0 f55"/>
                    <a:gd name="f58" fmla="val f56"/>
                    <a:gd name="f59" fmla="val f57"/>
                    <a:gd name="f60" fmla="*/ f58 f42 1"/>
                    <a:gd name="f61" fmla="*/ f59 f41 1"/>
                    <a:gd name="f62" fmla="+- f45 0 f60"/>
                    <a:gd name="f63" fmla="+- f45 f60 0"/>
                    <a:gd name="f64" fmla="+- f44 0 f61"/>
                    <a:gd name="f65" fmla="+- f44 f61 0"/>
                    <a:gd name="f66" fmla="*/ f62 f30 1"/>
                    <a:gd name="f67" fmla="*/ f64 f30 1"/>
                    <a:gd name="f68" fmla="*/ f63 f30 1"/>
                    <a:gd name="f69" fmla="*/ f65 f3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8">
                      <a:pos x="f66" y="f67"/>
                    </a:cxn>
                    <a:cxn ang="f29">
                      <a:pos x="f66" y="f69"/>
                    </a:cxn>
                    <a:cxn ang="f29">
                      <a:pos x="f68" y="f69"/>
                    </a:cxn>
                    <a:cxn ang="f28">
                      <a:pos x="f68" y="f67"/>
                    </a:cxn>
                  </a:cxnLst>
                  <a:rect l="f66" t="f67" r="f68" b="f69"/>
                  <a:pathLst>
                    <a:path>
                      <a:moveTo>
                        <a:pt x="f37" y="f50"/>
                      </a:moveTo>
                      <a:arcTo wR="f47" hR="f48" stAng="f1" swAng="f0"/>
                      <a:close/>
                    </a:path>
                  </a:pathLst>
                </a:custGeom>
                <a:solidFill>
                  <a:srgbClr val="4F81BD"/>
                </a:solidFill>
                <a:ln w="25402">
                  <a:solidFill>
                    <a:srgbClr val="385D8A"/>
                  </a:solidFill>
                  <a:prstDash val="solid"/>
                </a:ln>
              </p:spPr>
              <p:txBody>
                <a:bodyPr vert="horz" wrap="square" lIns="91440" tIns="45720" rIns="91440" bIns="45720" anchor="ctr" anchorCtr="1" compatLnSpc="1"/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</p:grpSp>
          <p:sp>
            <p:nvSpPr>
              <p:cNvPr id="101" name="ZoneTexte 100"/>
              <p:cNvSpPr txBox="1"/>
              <p:nvPr/>
            </p:nvSpPr>
            <p:spPr>
              <a:xfrm>
                <a:off x="6117183" y="3800304"/>
                <a:ext cx="395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kern="0" dirty="0">
                    <a:solidFill>
                      <a:sysClr val="windowText" lastClr="000000"/>
                    </a:solidFill>
                  </a:rPr>
                  <a:t>a</a:t>
                </a:r>
                <a:endPara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8" name="Groupe 47"/>
          <p:cNvGrpSpPr/>
          <p:nvPr/>
        </p:nvGrpSpPr>
        <p:grpSpPr>
          <a:xfrm>
            <a:off x="5451943" y="5159167"/>
            <a:ext cx="2656310" cy="1427191"/>
            <a:chOff x="5011087" y="4840771"/>
            <a:chExt cx="2656310" cy="1427191"/>
          </a:xfrm>
        </p:grpSpPr>
        <p:sp>
          <p:nvSpPr>
            <p:cNvPr id="74" name="Ellipse 73"/>
            <p:cNvSpPr/>
            <p:nvPr/>
          </p:nvSpPr>
          <p:spPr>
            <a:xfrm>
              <a:off x="5201467" y="5215910"/>
              <a:ext cx="2287509" cy="10520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5" name="Groupe 34"/>
            <p:cNvGrpSpPr/>
            <p:nvPr/>
          </p:nvGrpSpPr>
          <p:grpSpPr>
            <a:xfrm>
              <a:off x="5011087" y="5906181"/>
              <a:ext cx="274224" cy="97747"/>
              <a:chOff x="4824977" y="3586103"/>
              <a:chExt cx="523696" cy="130923"/>
            </a:xfrm>
          </p:grpSpPr>
          <p:cxnSp>
            <p:nvCxnSpPr>
              <p:cNvPr id="76" name="Connecteur droit 35"/>
              <p:cNvCxnSpPr/>
              <p:nvPr/>
            </p:nvCxnSpPr>
            <p:spPr>
              <a:xfrm>
                <a:off x="4955901" y="3651574"/>
                <a:ext cx="392772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77" name="Ellipse 36"/>
              <p:cNvSpPr/>
              <p:nvPr/>
            </p:nvSpPr>
            <p:spPr>
              <a:xfrm>
                <a:off x="4824977" y="3586103"/>
                <a:ext cx="130923" cy="130923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+- 2700000 f2 0"/>
                  <a:gd name="f15" fmla="*/ f9 f1 1"/>
                  <a:gd name="f16" fmla="*/ f10 f1 1"/>
                  <a:gd name="f17" fmla="?: f11 f4 1"/>
                  <a:gd name="f18" fmla="?: f12 f5 1"/>
                  <a:gd name="f19" fmla="?: f13 f6 1"/>
                  <a:gd name="f20" fmla="+- f14 0 f2"/>
                  <a:gd name="f21" fmla="*/ f15 1 f3"/>
                  <a:gd name="f22" fmla="*/ f16 1 f3"/>
                  <a:gd name="f23" fmla="*/ f17 1 21600"/>
                  <a:gd name="f24" fmla="*/ f18 1 21600"/>
                  <a:gd name="f25" fmla="*/ 21600 f17 1"/>
                  <a:gd name="f26" fmla="*/ 21600 f18 1"/>
                  <a:gd name="f27" fmla="+- f20 f2 0"/>
                  <a:gd name="f28" fmla="+- f21 0 f2"/>
                  <a:gd name="f29" fmla="+- f22 0 f2"/>
                  <a:gd name="f30" fmla="min f24 f23"/>
                  <a:gd name="f31" fmla="*/ f25 1 f19"/>
                  <a:gd name="f32" fmla="*/ f26 1 f19"/>
                  <a:gd name="f33" fmla="*/ f27 f8 1"/>
                  <a:gd name="f34" fmla="val f31"/>
                  <a:gd name="f35" fmla="val f32"/>
                  <a:gd name="f36" fmla="*/ f33 1 f1"/>
                  <a:gd name="f37" fmla="*/ f7 f30 1"/>
                  <a:gd name="f38" fmla="+- f35 0 f7"/>
                  <a:gd name="f39" fmla="+- f34 0 f7"/>
                  <a:gd name="f40" fmla="+- 0 0 f36"/>
                  <a:gd name="f41" fmla="*/ f38 1 2"/>
                  <a:gd name="f42" fmla="*/ f39 1 2"/>
                  <a:gd name="f43" fmla="+- 0 0 f40"/>
                  <a:gd name="f44" fmla="+- f7 f41 0"/>
                  <a:gd name="f45" fmla="+- f7 f42 0"/>
                  <a:gd name="f46" fmla="*/ f43 f1 1"/>
                  <a:gd name="f47" fmla="*/ f42 f30 1"/>
                  <a:gd name="f48" fmla="*/ f41 f30 1"/>
                  <a:gd name="f49" fmla="*/ f46 1 f8"/>
                  <a:gd name="f50" fmla="*/ f44 f30 1"/>
                  <a:gd name="f51" fmla="+- f49 0 f2"/>
                  <a:gd name="f52" fmla="cos 1 f51"/>
                  <a:gd name="f53" fmla="sin 1 f51"/>
                  <a:gd name="f54" fmla="+- 0 0 f52"/>
                  <a:gd name="f55" fmla="+- 0 0 f53"/>
                  <a:gd name="f56" fmla="+- 0 0 f54"/>
                  <a:gd name="f57" fmla="+- 0 0 f55"/>
                  <a:gd name="f58" fmla="val f56"/>
                  <a:gd name="f59" fmla="val f57"/>
                  <a:gd name="f60" fmla="*/ f58 f42 1"/>
                  <a:gd name="f61" fmla="*/ f59 f41 1"/>
                  <a:gd name="f62" fmla="+- f45 0 f60"/>
                  <a:gd name="f63" fmla="+- f45 f60 0"/>
                  <a:gd name="f64" fmla="+- f44 0 f61"/>
                  <a:gd name="f65" fmla="+- f44 f61 0"/>
                  <a:gd name="f66" fmla="*/ f62 f30 1"/>
                  <a:gd name="f67" fmla="*/ f64 f30 1"/>
                  <a:gd name="f68" fmla="*/ f63 f30 1"/>
                  <a:gd name="f69" fmla="*/ f65 f3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8">
                    <a:pos x="f66" y="f67"/>
                  </a:cxn>
                  <a:cxn ang="f29">
                    <a:pos x="f66" y="f69"/>
                  </a:cxn>
                  <a:cxn ang="f29">
                    <a:pos x="f68" y="f69"/>
                  </a:cxn>
                  <a:cxn ang="f28">
                    <a:pos x="f68" y="f67"/>
                  </a:cxn>
                </a:cxnLst>
                <a:rect l="f66" t="f67" r="f68" b="f69"/>
                <a:pathLst>
                  <a:path>
                    <a:moveTo>
                      <a:pt x="f37" y="f50"/>
                    </a:moveTo>
                    <a:arcTo wR="f47" hR="f48" stAng="f1" swAng="f0"/>
                    <a:close/>
                  </a:path>
                </a:pathLst>
              </a:custGeom>
              <a:solidFill>
                <a:srgbClr val="4F81BD"/>
              </a:solidFill>
              <a:ln w="25402">
                <a:solidFill>
                  <a:srgbClr val="385D8A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78" name="Groupe 34"/>
            <p:cNvGrpSpPr/>
            <p:nvPr/>
          </p:nvGrpSpPr>
          <p:grpSpPr>
            <a:xfrm>
              <a:off x="5011087" y="5494219"/>
              <a:ext cx="274224" cy="97747"/>
              <a:chOff x="4824977" y="3586103"/>
              <a:chExt cx="523696" cy="130923"/>
            </a:xfrm>
          </p:grpSpPr>
          <p:cxnSp>
            <p:nvCxnSpPr>
              <p:cNvPr id="79" name="Connecteur droit 35"/>
              <p:cNvCxnSpPr/>
              <p:nvPr/>
            </p:nvCxnSpPr>
            <p:spPr>
              <a:xfrm>
                <a:off x="4955901" y="3651574"/>
                <a:ext cx="392772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80" name="Ellipse 36"/>
              <p:cNvSpPr/>
              <p:nvPr/>
            </p:nvSpPr>
            <p:spPr>
              <a:xfrm>
                <a:off x="4824977" y="3586103"/>
                <a:ext cx="130923" cy="130923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+- 2700000 f2 0"/>
                  <a:gd name="f15" fmla="*/ f9 f1 1"/>
                  <a:gd name="f16" fmla="*/ f10 f1 1"/>
                  <a:gd name="f17" fmla="?: f11 f4 1"/>
                  <a:gd name="f18" fmla="?: f12 f5 1"/>
                  <a:gd name="f19" fmla="?: f13 f6 1"/>
                  <a:gd name="f20" fmla="+- f14 0 f2"/>
                  <a:gd name="f21" fmla="*/ f15 1 f3"/>
                  <a:gd name="f22" fmla="*/ f16 1 f3"/>
                  <a:gd name="f23" fmla="*/ f17 1 21600"/>
                  <a:gd name="f24" fmla="*/ f18 1 21600"/>
                  <a:gd name="f25" fmla="*/ 21600 f17 1"/>
                  <a:gd name="f26" fmla="*/ 21600 f18 1"/>
                  <a:gd name="f27" fmla="+- f20 f2 0"/>
                  <a:gd name="f28" fmla="+- f21 0 f2"/>
                  <a:gd name="f29" fmla="+- f22 0 f2"/>
                  <a:gd name="f30" fmla="min f24 f23"/>
                  <a:gd name="f31" fmla="*/ f25 1 f19"/>
                  <a:gd name="f32" fmla="*/ f26 1 f19"/>
                  <a:gd name="f33" fmla="*/ f27 f8 1"/>
                  <a:gd name="f34" fmla="val f31"/>
                  <a:gd name="f35" fmla="val f32"/>
                  <a:gd name="f36" fmla="*/ f33 1 f1"/>
                  <a:gd name="f37" fmla="*/ f7 f30 1"/>
                  <a:gd name="f38" fmla="+- f35 0 f7"/>
                  <a:gd name="f39" fmla="+- f34 0 f7"/>
                  <a:gd name="f40" fmla="+- 0 0 f36"/>
                  <a:gd name="f41" fmla="*/ f38 1 2"/>
                  <a:gd name="f42" fmla="*/ f39 1 2"/>
                  <a:gd name="f43" fmla="+- 0 0 f40"/>
                  <a:gd name="f44" fmla="+- f7 f41 0"/>
                  <a:gd name="f45" fmla="+- f7 f42 0"/>
                  <a:gd name="f46" fmla="*/ f43 f1 1"/>
                  <a:gd name="f47" fmla="*/ f42 f30 1"/>
                  <a:gd name="f48" fmla="*/ f41 f30 1"/>
                  <a:gd name="f49" fmla="*/ f46 1 f8"/>
                  <a:gd name="f50" fmla="*/ f44 f30 1"/>
                  <a:gd name="f51" fmla="+- f49 0 f2"/>
                  <a:gd name="f52" fmla="cos 1 f51"/>
                  <a:gd name="f53" fmla="sin 1 f51"/>
                  <a:gd name="f54" fmla="+- 0 0 f52"/>
                  <a:gd name="f55" fmla="+- 0 0 f53"/>
                  <a:gd name="f56" fmla="+- 0 0 f54"/>
                  <a:gd name="f57" fmla="+- 0 0 f55"/>
                  <a:gd name="f58" fmla="val f56"/>
                  <a:gd name="f59" fmla="val f57"/>
                  <a:gd name="f60" fmla="*/ f58 f42 1"/>
                  <a:gd name="f61" fmla="*/ f59 f41 1"/>
                  <a:gd name="f62" fmla="+- f45 0 f60"/>
                  <a:gd name="f63" fmla="+- f45 f60 0"/>
                  <a:gd name="f64" fmla="+- f44 0 f61"/>
                  <a:gd name="f65" fmla="+- f44 f61 0"/>
                  <a:gd name="f66" fmla="*/ f62 f30 1"/>
                  <a:gd name="f67" fmla="*/ f64 f30 1"/>
                  <a:gd name="f68" fmla="*/ f63 f30 1"/>
                  <a:gd name="f69" fmla="*/ f65 f3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8">
                    <a:pos x="f66" y="f67"/>
                  </a:cxn>
                  <a:cxn ang="f29">
                    <a:pos x="f66" y="f69"/>
                  </a:cxn>
                  <a:cxn ang="f29">
                    <a:pos x="f68" y="f69"/>
                  </a:cxn>
                  <a:cxn ang="f28">
                    <a:pos x="f68" y="f67"/>
                  </a:cxn>
                </a:cxnLst>
                <a:rect l="f66" t="f67" r="f68" b="f69"/>
                <a:pathLst>
                  <a:path>
                    <a:moveTo>
                      <a:pt x="f37" y="f50"/>
                    </a:moveTo>
                    <a:arcTo wR="f47" hR="f48" stAng="f1" swAng="f0"/>
                    <a:close/>
                  </a:path>
                </a:pathLst>
              </a:custGeom>
              <a:solidFill>
                <a:srgbClr val="4F81BD"/>
              </a:solidFill>
              <a:ln w="25402">
                <a:solidFill>
                  <a:srgbClr val="385D8A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81" name="Groupe 18"/>
            <p:cNvGrpSpPr/>
            <p:nvPr/>
          </p:nvGrpSpPr>
          <p:grpSpPr>
            <a:xfrm>
              <a:off x="7313830" y="5955062"/>
              <a:ext cx="353567" cy="188162"/>
              <a:chOff x="4824977" y="3701152"/>
              <a:chExt cx="675220" cy="252026"/>
            </a:xfrm>
          </p:grpSpPr>
          <p:cxnSp>
            <p:nvCxnSpPr>
              <p:cNvPr id="82" name="Connecteur droit 19"/>
              <p:cNvCxnSpPr/>
              <p:nvPr/>
            </p:nvCxnSpPr>
            <p:spPr>
              <a:xfrm>
                <a:off x="4824977" y="3845170"/>
                <a:ext cx="360036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83" name="Arc 20"/>
              <p:cNvSpPr/>
              <p:nvPr/>
            </p:nvSpPr>
            <p:spPr>
              <a:xfrm flipH="1">
                <a:off x="5194166" y="3701152"/>
                <a:ext cx="306031" cy="252026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1"/>
                  <a:gd name="f10" fmla="val 358"/>
                  <a:gd name="f11" fmla="+- 0 0 -270"/>
                  <a:gd name="f12" fmla="+- 0 0 -269"/>
                  <a:gd name="f13" fmla="+- 0 0 -268"/>
                  <a:gd name="f14" fmla="abs f4"/>
                  <a:gd name="f15" fmla="abs f5"/>
                  <a:gd name="f16" fmla="abs f6"/>
                  <a:gd name="f17" fmla="+- 0 0 f3"/>
                  <a:gd name="f18" fmla="+- 0 0 f10"/>
                  <a:gd name="f19" fmla="*/ f11 f0 1"/>
                  <a:gd name="f20" fmla="*/ f12 f0 1"/>
                  <a:gd name="f21" fmla="*/ f13 f0 1"/>
                  <a:gd name="f22" fmla="?: f14 f4 1"/>
                  <a:gd name="f23" fmla="?: f15 f5 1"/>
                  <a:gd name="f24" fmla="?: f16 f6 1"/>
                  <a:gd name="f25" fmla="*/ f17 f0 1"/>
                  <a:gd name="f26" fmla="*/ f18 f0 1"/>
                  <a:gd name="f27" fmla="*/ f19 1 f3"/>
                  <a:gd name="f28" fmla="*/ f20 1 f3"/>
                  <a:gd name="f29" fmla="*/ f21 1 f3"/>
                  <a:gd name="f30" fmla="*/ f22 1 21600"/>
                  <a:gd name="f31" fmla="*/ f23 1 21600"/>
                  <a:gd name="f32" fmla="*/ 21600 f22 1"/>
                  <a:gd name="f33" fmla="*/ 21600 f23 1"/>
                  <a:gd name="f34" fmla="*/ f25 1 f3"/>
                  <a:gd name="f35" fmla="*/ f26 1 f3"/>
                  <a:gd name="f36" fmla="+- f27 0 f1"/>
                  <a:gd name="f37" fmla="+- f28 0 f1"/>
                  <a:gd name="f38" fmla="+- f29 0 f1"/>
                  <a:gd name="f39" fmla="min f31 f30"/>
                  <a:gd name="f40" fmla="*/ f32 1 f24"/>
                  <a:gd name="f41" fmla="*/ f33 1 f24"/>
                  <a:gd name="f42" fmla="+- f34 0 f1"/>
                  <a:gd name="f43" fmla="+- f35 0 f1"/>
                  <a:gd name="f44" fmla="val f40"/>
                  <a:gd name="f45" fmla="val f41"/>
                  <a:gd name="f46" fmla="+- 0 0 f42"/>
                  <a:gd name="f47" fmla="+- 0 0 f43"/>
                  <a:gd name="f48" fmla="+- f45 0 f7"/>
                  <a:gd name="f49" fmla="+- f44 0 f7"/>
                  <a:gd name="f50" fmla="+- f47 0 f46"/>
                  <a:gd name="f51" fmla="+- f46 f1 0"/>
                  <a:gd name="f52" fmla="+- f47 f1 0"/>
                  <a:gd name="f53" fmla="+- 21600000 0 f46"/>
                  <a:gd name="f54" fmla="+- f1 0 f46"/>
                  <a:gd name="f55" fmla="+- 27000000 0 f46"/>
                  <a:gd name="f56" fmla="+- f0 0 f46"/>
                  <a:gd name="f57" fmla="+- 32400000 0 f46"/>
                  <a:gd name="f58" fmla="+- f2 0 f46"/>
                  <a:gd name="f59" fmla="+- 37800000 0 f46"/>
                  <a:gd name="f60" fmla="*/ f48 1 2"/>
                  <a:gd name="f61" fmla="*/ f49 1 2"/>
                  <a:gd name="f62" fmla="+- f50 21600000 0"/>
                  <a:gd name="f63" fmla="?: f54 f54 f55"/>
                  <a:gd name="f64" fmla="?: f56 f56 f57"/>
                  <a:gd name="f65" fmla="?: f58 f58 f59"/>
                  <a:gd name="f66" fmla="*/ f51 f8 1"/>
                  <a:gd name="f67" fmla="*/ f52 f8 1"/>
                  <a:gd name="f68" fmla="+- f7 f60 0"/>
                  <a:gd name="f69" fmla="+- f7 f61 0"/>
                  <a:gd name="f70" fmla="?: f50 f50 f62"/>
                  <a:gd name="f71" fmla="*/ f66 1 f0"/>
                  <a:gd name="f72" fmla="*/ f67 1 f0"/>
                  <a:gd name="f73" fmla="*/ f61 f39 1"/>
                  <a:gd name="f74" fmla="*/ f60 f39 1"/>
                  <a:gd name="f75" fmla="+- f70 0 f53"/>
                  <a:gd name="f76" fmla="+- f70 0 f63"/>
                  <a:gd name="f77" fmla="+- f70 0 f64"/>
                  <a:gd name="f78" fmla="+- f70 0 f65"/>
                  <a:gd name="f79" fmla="+- 0 0 f71"/>
                  <a:gd name="f80" fmla="+- 0 0 f72"/>
                  <a:gd name="f81" fmla="*/ f69 f39 1"/>
                  <a:gd name="f82" fmla="*/ f68 f39 1"/>
                  <a:gd name="f83" fmla="+- 0 0 f79"/>
                  <a:gd name="f84" fmla="+- 0 0 f80"/>
                  <a:gd name="f85" fmla="*/ f83 f0 1"/>
                  <a:gd name="f86" fmla="*/ f84 f0 1"/>
                  <a:gd name="f87" fmla="*/ f85 1 f8"/>
                  <a:gd name="f88" fmla="*/ f86 1 f8"/>
                  <a:gd name="f89" fmla="+- f87 0 f1"/>
                  <a:gd name="f90" fmla="+- f88 0 f1"/>
                  <a:gd name="f91" fmla="sin 1 f89"/>
                  <a:gd name="f92" fmla="cos 1 f89"/>
                  <a:gd name="f93" fmla="sin 1 f90"/>
                  <a:gd name="f94" fmla="cos 1 f90"/>
                  <a:gd name="f95" fmla="+- 0 0 f91"/>
                  <a:gd name="f96" fmla="+- 0 0 f92"/>
                  <a:gd name="f97" fmla="+- 0 0 f93"/>
                  <a:gd name="f98" fmla="+- 0 0 f94"/>
                  <a:gd name="f99" fmla="+- 0 0 f95"/>
                  <a:gd name="f100" fmla="+- 0 0 f96"/>
                  <a:gd name="f101" fmla="+- 0 0 f97"/>
                  <a:gd name="f102" fmla="+- 0 0 f98"/>
                  <a:gd name="f103" fmla="val f99"/>
                  <a:gd name="f104" fmla="val f100"/>
                  <a:gd name="f105" fmla="val f101"/>
                  <a:gd name="f106" fmla="val f102"/>
                  <a:gd name="f107" fmla="*/ f103 f61 1"/>
                  <a:gd name="f108" fmla="*/ f104 f60 1"/>
                  <a:gd name="f109" fmla="*/ f105 f61 1"/>
                  <a:gd name="f110" fmla="*/ f106 f60 1"/>
                  <a:gd name="f111" fmla="+- 0 0 f108"/>
                  <a:gd name="f112" fmla="+- 0 0 f107"/>
                  <a:gd name="f113" fmla="+- 0 0 f110"/>
                  <a:gd name="f114" fmla="+- 0 0 f109"/>
                  <a:gd name="f115" fmla="+- 0 0 f111"/>
                  <a:gd name="f116" fmla="+- 0 0 f112"/>
                  <a:gd name="f117" fmla="+- 0 0 f113"/>
                  <a:gd name="f118" fmla="+- 0 0 f114"/>
                  <a:gd name="f119" fmla="at2 f115 f116"/>
                  <a:gd name="f120" fmla="at2 f117 f118"/>
                  <a:gd name="f121" fmla="+- f119 f1 0"/>
                  <a:gd name="f122" fmla="+- f120 f1 0"/>
                  <a:gd name="f123" fmla="*/ f121 f8 1"/>
                  <a:gd name="f124" fmla="*/ f122 f8 1"/>
                  <a:gd name="f125" fmla="*/ f123 1 f0"/>
                  <a:gd name="f126" fmla="*/ f124 1 f0"/>
                  <a:gd name="f127" fmla="+- 0 0 f125"/>
                  <a:gd name="f128" fmla="+- 0 0 f126"/>
                  <a:gd name="f129" fmla="val f127"/>
                  <a:gd name="f130" fmla="val f128"/>
                  <a:gd name="f131" fmla="+- 0 0 f129"/>
                  <a:gd name="f132" fmla="+- 0 0 f130"/>
                  <a:gd name="f133" fmla="*/ f131 f0 1"/>
                  <a:gd name="f134" fmla="*/ f132 f0 1"/>
                  <a:gd name="f135" fmla="*/ f133 1 f8"/>
                  <a:gd name="f136" fmla="*/ f134 1 f8"/>
                  <a:gd name="f137" fmla="+- f135 0 f1"/>
                  <a:gd name="f138" fmla="+- f136 0 f1"/>
                  <a:gd name="f139" fmla="+- f137 f1 0"/>
                  <a:gd name="f140" fmla="+- f138 f1 0"/>
                  <a:gd name="f141" fmla="*/ f139 f8 1"/>
                  <a:gd name="f142" fmla="*/ f140 f8 1"/>
                  <a:gd name="f143" fmla="*/ f141 1 f0"/>
                  <a:gd name="f144" fmla="*/ f142 1 f0"/>
                  <a:gd name="f145" fmla="+- 0 0 f143"/>
                  <a:gd name="f146" fmla="+- 0 0 f144"/>
                  <a:gd name="f147" fmla="+- 0 0 f145"/>
                  <a:gd name="f148" fmla="+- 0 0 f146"/>
                  <a:gd name="f149" fmla="*/ f147 f0 1"/>
                  <a:gd name="f150" fmla="*/ f148 f0 1"/>
                  <a:gd name="f151" fmla="*/ f149 1 f8"/>
                  <a:gd name="f152" fmla="*/ f150 1 f8"/>
                  <a:gd name="f153" fmla="+- f151 0 f1"/>
                  <a:gd name="f154" fmla="+- f152 0 f1"/>
                  <a:gd name="f155" fmla="cos 1 f153"/>
                  <a:gd name="f156" fmla="sin 1 f153"/>
                  <a:gd name="f157" fmla="cos 1 f154"/>
                  <a:gd name="f158" fmla="sin 1 f154"/>
                  <a:gd name="f159" fmla="+- 0 0 f155"/>
                  <a:gd name="f160" fmla="+- 0 0 f156"/>
                  <a:gd name="f161" fmla="+- 0 0 f157"/>
                  <a:gd name="f162" fmla="+- 0 0 f158"/>
                  <a:gd name="f163" fmla="+- 0 0 f159"/>
                  <a:gd name="f164" fmla="+- 0 0 f160"/>
                  <a:gd name="f165" fmla="+- 0 0 f161"/>
                  <a:gd name="f166" fmla="+- 0 0 f162"/>
                  <a:gd name="f167" fmla="val f163"/>
                  <a:gd name="f168" fmla="val f164"/>
                  <a:gd name="f169" fmla="val f165"/>
                  <a:gd name="f170" fmla="val f166"/>
                  <a:gd name="f171" fmla="+- 0 0 f167"/>
                  <a:gd name="f172" fmla="+- 0 0 f168"/>
                  <a:gd name="f173" fmla="+- 0 0 f169"/>
                  <a:gd name="f174" fmla="+- 0 0 f170"/>
                  <a:gd name="f175" fmla="*/ f9 f171 1"/>
                  <a:gd name="f176" fmla="*/ f9 f172 1"/>
                  <a:gd name="f177" fmla="*/ f9 f173 1"/>
                  <a:gd name="f178" fmla="*/ f9 f174 1"/>
                  <a:gd name="f179" fmla="*/ f175 f61 1"/>
                  <a:gd name="f180" fmla="*/ f176 f60 1"/>
                  <a:gd name="f181" fmla="*/ f177 f61 1"/>
                  <a:gd name="f182" fmla="*/ f178 f60 1"/>
                  <a:gd name="f183" fmla="+- f69 f179 0"/>
                  <a:gd name="f184" fmla="+- f68 f180 0"/>
                  <a:gd name="f185" fmla="+- f69 f181 0"/>
                  <a:gd name="f186" fmla="+- f68 f182 0"/>
                  <a:gd name="f187" fmla="max f183 f185"/>
                  <a:gd name="f188" fmla="max f184 f186"/>
                  <a:gd name="f189" fmla="min f183 f185"/>
                  <a:gd name="f190" fmla="min f184 f186"/>
                  <a:gd name="f191" fmla="*/ f183 f39 1"/>
                  <a:gd name="f192" fmla="*/ f184 f39 1"/>
                  <a:gd name="f193" fmla="*/ f185 f39 1"/>
                  <a:gd name="f194" fmla="*/ f186 f39 1"/>
                  <a:gd name="f195" fmla="?: f75 f44 f187"/>
                  <a:gd name="f196" fmla="?: f76 f45 f188"/>
                  <a:gd name="f197" fmla="?: f77 f7 f189"/>
                  <a:gd name="f198" fmla="?: f78 f7 f190"/>
                  <a:gd name="f199" fmla="*/ f197 f39 1"/>
                  <a:gd name="f200" fmla="*/ f198 f39 1"/>
                  <a:gd name="f201" fmla="*/ f195 f39 1"/>
                  <a:gd name="f202" fmla="*/ f196 f3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191" y="f192"/>
                  </a:cxn>
                  <a:cxn ang="f37">
                    <a:pos x="f81" y="f82"/>
                  </a:cxn>
                  <a:cxn ang="f38">
                    <a:pos x="f193" y="f194"/>
                  </a:cxn>
                </a:cxnLst>
                <a:rect l="f199" t="f200" r="f201" b="f202"/>
                <a:pathLst>
                  <a:path stroke="0">
                    <a:moveTo>
                      <a:pt x="f191" y="f192"/>
                    </a:moveTo>
                    <a:arcTo wR="f73" hR="f74" stAng="f46" swAng="f70"/>
                    <a:lnTo>
                      <a:pt x="f81" y="f82"/>
                    </a:lnTo>
                    <a:close/>
                  </a:path>
                  <a:path fill="none">
                    <a:moveTo>
                      <a:pt x="f191" y="f192"/>
                    </a:moveTo>
                    <a:arcTo wR="f73" hR="f74" stAng="f46" swAng="f70"/>
                  </a:path>
                </a:pathLst>
              </a:custGeom>
              <a:noFill/>
              <a:ln w="9528">
                <a:solidFill>
                  <a:srgbClr val="4A7EBB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84" name="Groupe 83"/>
            <p:cNvGrpSpPr/>
            <p:nvPr/>
          </p:nvGrpSpPr>
          <p:grpSpPr>
            <a:xfrm>
              <a:off x="7313830" y="5363991"/>
              <a:ext cx="353567" cy="188162"/>
              <a:chOff x="4824977" y="3701152"/>
              <a:chExt cx="675220" cy="252026"/>
            </a:xfrm>
          </p:grpSpPr>
          <p:cxnSp>
            <p:nvCxnSpPr>
              <p:cNvPr id="85" name="Connecteur droit 19"/>
              <p:cNvCxnSpPr/>
              <p:nvPr/>
            </p:nvCxnSpPr>
            <p:spPr>
              <a:xfrm>
                <a:off x="4824977" y="3845170"/>
                <a:ext cx="360036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86" name="Arc 20"/>
              <p:cNvSpPr/>
              <p:nvPr/>
            </p:nvSpPr>
            <p:spPr>
              <a:xfrm flipH="1">
                <a:off x="5194166" y="3701152"/>
                <a:ext cx="306031" cy="252026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1"/>
                  <a:gd name="f10" fmla="val 358"/>
                  <a:gd name="f11" fmla="+- 0 0 -270"/>
                  <a:gd name="f12" fmla="+- 0 0 -269"/>
                  <a:gd name="f13" fmla="+- 0 0 -268"/>
                  <a:gd name="f14" fmla="abs f4"/>
                  <a:gd name="f15" fmla="abs f5"/>
                  <a:gd name="f16" fmla="abs f6"/>
                  <a:gd name="f17" fmla="+- 0 0 f3"/>
                  <a:gd name="f18" fmla="+- 0 0 f10"/>
                  <a:gd name="f19" fmla="*/ f11 f0 1"/>
                  <a:gd name="f20" fmla="*/ f12 f0 1"/>
                  <a:gd name="f21" fmla="*/ f13 f0 1"/>
                  <a:gd name="f22" fmla="?: f14 f4 1"/>
                  <a:gd name="f23" fmla="?: f15 f5 1"/>
                  <a:gd name="f24" fmla="?: f16 f6 1"/>
                  <a:gd name="f25" fmla="*/ f17 f0 1"/>
                  <a:gd name="f26" fmla="*/ f18 f0 1"/>
                  <a:gd name="f27" fmla="*/ f19 1 f3"/>
                  <a:gd name="f28" fmla="*/ f20 1 f3"/>
                  <a:gd name="f29" fmla="*/ f21 1 f3"/>
                  <a:gd name="f30" fmla="*/ f22 1 21600"/>
                  <a:gd name="f31" fmla="*/ f23 1 21600"/>
                  <a:gd name="f32" fmla="*/ 21600 f22 1"/>
                  <a:gd name="f33" fmla="*/ 21600 f23 1"/>
                  <a:gd name="f34" fmla="*/ f25 1 f3"/>
                  <a:gd name="f35" fmla="*/ f26 1 f3"/>
                  <a:gd name="f36" fmla="+- f27 0 f1"/>
                  <a:gd name="f37" fmla="+- f28 0 f1"/>
                  <a:gd name="f38" fmla="+- f29 0 f1"/>
                  <a:gd name="f39" fmla="min f31 f30"/>
                  <a:gd name="f40" fmla="*/ f32 1 f24"/>
                  <a:gd name="f41" fmla="*/ f33 1 f24"/>
                  <a:gd name="f42" fmla="+- f34 0 f1"/>
                  <a:gd name="f43" fmla="+- f35 0 f1"/>
                  <a:gd name="f44" fmla="val f40"/>
                  <a:gd name="f45" fmla="val f41"/>
                  <a:gd name="f46" fmla="+- 0 0 f42"/>
                  <a:gd name="f47" fmla="+- 0 0 f43"/>
                  <a:gd name="f48" fmla="+- f45 0 f7"/>
                  <a:gd name="f49" fmla="+- f44 0 f7"/>
                  <a:gd name="f50" fmla="+- f47 0 f46"/>
                  <a:gd name="f51" fmla="+- f46 f1 0"/>
                  <a:gd name="f52" fmla="+- f47 f1 0"/>
                  <a:gd name="f53" fmla="+- 21600000 0 f46"/>
                  <a:gd name="f54" fmla="+- f1 0 f46"/>
                  <a:gd name="f55" fmla="+- 27000000 0 f46"/>
                  <a:gd name="f56" fmla="+- f0 0 f46"/>
                  <a:gd name="f57" fmla="+- 32400000 0 f46"/>
                  <a:gd name="f58" fmla="+- f2 0 f46"/>
                  <a:gd name="f59" fmla="+- 37800000 0 f46"/>
                  <a:gd name="f60" fmla="*/ f48 1 2"/>
                  <a:gd name="f61" fmla="*/ f49 1 2"/>
                  <a:gd name="f62" fmla="+- f50 21600000 0"/>
                  <a:gd name="f63" fmla="?: f54 f54 f55"/>
                  <a:gd name="f64" fmla="?: f56 f56 f57"/>
                  <a:gd name="f65" fmla="?: f58 f58 f59"/>
                  <a:gd name="f66" fmla="*/ f51 f8 1"/>
                  <a:gd name="f67" fmla="*/ f52 f8 1"/>
                  <a:gd name="f68" fmla="+- f7 f60 0"/>
                  <a:gd name="f69" fmla="+- f7 f61 0"/>
                  <a:gd name="f70" fmla="?: f50 f50 f62"/>
                  <a:gd name="f71" fmla="*/ f66 1 f0"/>
                  <a:gd name="f72" fmla="*/ f67 1 f0"/>
                  <a:gd name="f73" fmla="*/ f61 f39 1"/>
                  <a:gd name="f74" fmla="*/ f60 f39 1"/>
                  <a:gd name="f75" fmla="+- f70 0 f53"/>
                  <a:gd name="f76" fmla="+- f70 0 f63"/>
                  <a:gd name="f77" fmla="+- f70 0 f64"/>
                  <a:gd name="f78" fmla="+- f70 0 f65"/>
                  <a:gd name="f79" fmla="+- 0 0 f71"/>
                  <a:gd name="f80" fmla="+- 0 0 f72"/>
                  <a:gd name="f81" fmla="*/ f69 f39 1"/>
                  <a:gd name="f82" fmla="*/ f68 f39 1"/>
                  <a:gd name="f83" fmla="+- 0 0 f79"/>
                  <a:gd name="f84" fmla="+- 0 0 f80"/>
                  <a:gd name="f85" fmla="*/ f83 f0 1"/>
                  <a:gd name="f86" fmla="*/ f84 f0 1"/>
                  <a:gd name="f87" fmla="*/ f85 1 f8"/>
                  <a:gd name="f88" fmla="*/ f86 1 f8"/>
                  <a:gd name="f89" fmla="+- f87 0 f1"/>
                  <a:gd name="f90" fmla="+- f88 0 f1"/>
                  <a:gd name="f91" fmla="sin 1 f89"/>
                  <a:gd name="f92" fmla="cos 1 f89"/>
                  <a:gd name="f93" fmla="sin 1 f90"/>
                  <a:gd name="f94" fmla="cos 1 f90"/>
                  <a:gd name="f95" fmla="+- 0 0 f91"/>
                  <a:gd name="f96" fmla="+- 0 0 f92"/>
                  <a:gd name="f97" fmla="+- 0 0 f93"/>
                  <a:gd name="f98" fmla="+- 0 0 f94"/>
                  <a:gd name="f99" fmla="+- 0 0 f95"/>
                  <a:gd name="f100" fmla="+- 0 0 f96"/>
                  <a:gd name="f101" fmla="+- 0 0 f97"/>
                  <a:gd name="f102" fmla="+- 0 0 f98"/>
                  <a:gd name="f103" fmla="val f99"/>
                  <a:gd name="f104" fmla="val f100"/>
                  <a:gd name="f105" fmla="val f101"/>
                  <a:gd name="f106" fmla="val f102"/>
                  <a:gd name="f107" fmla="*/ f103 f61 1"/>
                  <a:gd name="f108" fmla="*/ f104 f60 1"/>
                  <a:gd name="f109" fmla="*/ f105 f61 1"/>
                  <a:gd name="f110" fmla="*/ f106 f60 1"/>
                  <a:gd name="f111" fmla="+- 0 0 f108"/>
                  <a:gd name="f112" fmla="+- 0 0 f107"/>
                  <a:gd name="f113" fmla="+- 0 0 f110"/>
                  <a:gd name="f114" fmla="+- 0 0 f109"/>
                  <a:gd name="f115" fmla="+- 0 0 f111"/>
                  <a:gd name="f116" fmla="+- 0 0 f112"/>
                  <a:gd name="f117" fmla="+- 0 0 f113"/>
                  <a:gd name="f118" fmla="+- 0 0 f114"/>
                  <a:gd name="f119" fmla="at2 f115 f116"/>
                  <a:gd name="f120" fmla="at2 f117 f118"/>
                  <a:gd name="f121" fmla="+- f119 f1 0"/>
                  <a:gd name="f122" fmla="+- f120 f1 0"/>
                  <a:gd name="f123" fmla="*/ f121 f8 1"/>
                  <a:gd name="f124" fmla="*/ f122 f8 1"/>
                  <a:gd name="f125" fmla="*/ f123 1 f0"/>
                  <a:gd name="f126" fmla="*/ f124 1 f0"/>
                  <a:gd name="f127" fmla="+- 0 0 f125"/>
                  <a:gd name="f128" fmla="+- 0 0 f126"/>
                  <a:gd name="f129" fmla="val f127"/>
                  <a:gd name="f130" fmla="val f128"/>
                  <a:gd name="f131" fmla="+- 0 0 f129"/>
                  <a:gd name="f132" fmla="+- 0 0 f130"/>
                  <a:gd name="f133" fmla="*/ f131 f0 1"/>
                  <a:gd name="f134" fmla="*/ f132 f0 1"/>
                  <a:gd name="f135" fmla="*/ f133 1 f8"/>
                  <a:gd name="f136" fmla="*/ f134 1 f8"/>
                  <a:gd name="f137" fmla="+- f135 0 f1"/>
                  <a:gd name="f138" fmla="+- f136 0 f1"/>
                  <a:gd name="f139" fmla="+- f137 f1 0"/>
                  <a:gd name="f140" fmla="+- f138 f1 0"/>
                  <a:gd name="f141" fmla="*/ f139 f8 1"/>
                  <a:gd name="f142" fmla="*/ f140 f8 1"/>
                  <a:gd name="f143" fmla="*/ f141 1 f0"/>
                  <a:gd name="f144" fmla="*/ f142 1 f0"/>
                  <a:gd name="f145" fmla="+- 0 0 f143"/>
                  <a:gd name="f146" fmla="+- 0 0 f144"/>
                  <a:gd name="f147" fmla="+- 0 0 f145"/>
                  <a:gd name="f148" fmla="+- 0 0 f146"/>
                  <a:gd name="f149" fmla="*/ f147 f0 1"/>
                  <a:gd name="f150" fmla="*/ f148 f0 1"/>
                  <a:gd name="f151" fmla="*/ f149 1 f8"/>
                  <a:gd name="f152" fmla="*/ f150 1 f8"/>
                  <a:gd name="f153" fmla="+- f151 0 f1"/>
                  <a:gd name="f154" fmla="+- f152 0 f1"/>
                  <a:gd name="f155" fmla="cos 1 f153"/>
                  <a:gd name="f156" fmla="sin 1 f153"/>
                  <a:gd name="f157" fmla="cos 1 f154"/>
                  <a:gd name="f158" fmla="sin 1 f154"/>
                  <a:gd name="f159" fmla="+- 0 0 f155"/>
                  <a:gd name="f160" fmla="+- 0 0 f156"/>
                  <a:gd name="f161" fmla="+- 0 0 f157"/>
                  <a:gd name="f162" fmla="+- 0 0 f158"/>
                  <a:gd name="f163" fmla="+- 0 0 f159"/>
                  <a:gd name="f164" fmla="+- 0 0 f160"/>
                  <a:gd name="f165" fmla="+- 0 0 f161"/>
                  <a:gd name="f166" fmla="+- 0 0 f162"/>
                  <a:gd name="f167" fmla="val f163"/>
                  <a:gd name="f168" fmla="val f164"/>
                  <a:gd name="f169" fmla="val f165"/>
                  <a:gd name="f170" fmla="val f166"/>
                  <a:gd name="f171" fmla="+- 0 0 f167"/>
                  <a:gd name="f172" fmla="+- 0 0 f168"/>
                  <a:gd name="f173" fmla="+- 0 0 f169"/>
                  <a:gd name="f174" fmla="+- 0 0 f170"/>
                  <a:gd name="f175" fmla="*/ f9 f171 1"/>
                  <a:gd name="f176" fmla="*/ f9 f172 1"/>
                  <a:gd name="f177" fmla="*/ f9 f173 1"/>
                  <a:gd name="f178" fmla="*/ f9 f174 1"/>
                  <a:gd name="f179" fmla="*/ f175 f61 1"/>
                  <a:gd name="f180" fmla="*/ f176 f60 1"/>
                  <a:gd name="f181" fmla="*/ f177 f61 1"/>
                  <a:gd name="f182" fmla="*/ f178 f60 1"/>
                  <a:gd name="f183" fmla="+- f69 f179 0"/>
                  <a:gd name="f184" fmla="+- f68 f180 0"/>
                  <a:gd name="f185" fmla="+- f69 f181 0"/>
                  <a:gd name="f186" fmla="+- f68 f182 0"/>
                  <a:gd name="f187" fmla="max f183 f185"/>
                  <a:gd name="f188" fmla="max f184 f186"/>
                  <a:gd name="f189" fmla="min f183 f185"/>
                  <a:gd name="f190" fmla="min f184 f186"/>
                  <a:gd name="f191" fmla="*/ f183 f39 1"/>
                  <a:gd name="f192" fmla="*/ f184 f39 1"/>
                  <a:gd name="f193" fmla="*/ f185 f39 1"/>
                  <a:gd name="f194" fmla="*/ f186 f39 1"/>
                  <a:gd name="f195" fmla="?: f75 f44 f187"/>
                  <a:gd name="f196" fmla="?: f76 f45 f188"/>
                  <a:gd name="f197" fmla="?: f77 f7 f189"/>
                  <a:gd name="f198" fmla="?: f78 f7 f190"/>
                  <a:gd name="f199" fmla="*/ f197 f39 1"/>
                  <a:gd name="f200" fmla="*/ f198 f39 1"/>
                  <a:gd name="f201" fmla="*/ f195 f39 1"/>
                  <a:gd name="f202" fmla="*/ f196 f3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191" y="f192"/>
                  </a:cxn>
                  <a:cxn ang="f37">
                    <a:pos x="f81" y="f82"/>
                  </a:cxn>
                  <a:cxn ang="f38">
                    <a:pos x="f193" y="f194"/>
                  </a:cxn>
                </a:cxnLst>
                <a:rect l="f199" t="f200" r="f201" b="f202"/>
                <a:pathLst>
                  <a:path stroke="0">
                    <a:moveTo>
                      <a:pt x="f191" y="f192"/>
                    </a:moveTo>
                    <a:arcTo wR="f73" hR="f74" stAng="f46" swAng="f70"/>
                    <a:lnTo>
                      <a:pt x="f81" y="f82"/>
                    </a:lnTo>
                    <a:close/>
                  </a:path>
                  <a:path fill="none">
                    <a:moveTo>
                      <a:pt x="f191" y="f192"/>
                    </a:moveTo>
                    <a:arcTo wR="f73" hR="f74" stAng="f46" swAng="f70"/>
                  </a:path>
                </a:pathLst>
              </a:custGeom>
              <a:noFill/>
              <a:ln w="9528">
                <a:solidFill>
                  <a:srgbClr val="4A7EBB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5510909" y="5591966"/>
              <a:ext cx="415176" cy="243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x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6634007" y="4840771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 smtClean="0"/>
                <a:t>c</a:t>
              </a:r>
              <a:endParaRPr lang="fr-FR" dirty="0"/>
            </a:p>
          </p:txBody>
        </p:sp>
        <p:grpSp>
          <p:nvGrpSpPr>
            <p:cNvPr id="89" name="Groupe 18"/>
            <p:cNvGrpSpPr/>
            <p:nvPr/>
          </p:nvGrpSpPr>
          <p:grpSpPr>
            <a:xfrm>
              <a:off x="5907779" y="5598895"/>
              <a:ext cx="353567" cy="188162"/>
              <a:chOff x="4824977" y="3701152"/>
              <a:chExt cx="675220" cy="252026"/>
            </a:xfrm>
          </p:grpSpPr>
          <p:cxnSp>
            <p:nvCxnSpPr>
              <p:cNvPr id="90" name="Connecteur droit 19"/>
              <p:cNvCxnSpPr/>
              <p:nvPr/>
            </p:nvCxnSpPr>
            <p:spPr>
              <a:xfrm>
                <a:off x="4824977" y="3845170"/>
                <a:ext cx="360036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91" name="Arc 20"/>
              <p:cNvSpPr/>
              <p:nvPr/>
            </p:nvSpPr>
            <p:spPr>
              <a:xfrm flipH="1">
                <a:off x="5194166" y="3701152"/>
                <a:ext cx="306031" cy="252026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1"/>
                  <a:gd name="f10" fmla="val 358"/>
                  <a:gd name="f11" fmla="+- 0 0 -270"/>
                  <a:gd name="f12" fmla="+- 0 0 -269"/>
                  <a:gd name="f13" fmla="+- 0 0 -268"/>
                  <a:gd name="f14" fmla="abs f4"/>
                  <a:gd name="f15" fmla="abs f5"/>
                  <a:gd name="f16" fmla="abs f6"/>
                  <a:gd name="f17" fmla="+- 0 0 f3"/>
                  <a:gd name="f18" fmla="+- 0 0 f10"/>
                  <a:gd name="f19" fmla="*/ f11 f0 1"/>
                  <a:gd name="f20" fmla="*/ f12 f0 1"/>
                  <a:gd name="f21" fmla="*/ f13 f0 1"/>
                  <a:gd name="f22" fmla="?: f14 f4 1"/>
                  <a:gd name="f23" fmla="?: f15 f5 1"/>
                  <a:gd name="f24" fmla="?: f16 f6 1"/>
                  <a:gd name="f25" fmla="*/ f17 f0 1"/>
                  <a:gd name="f26" fmla="*/ f18 f0 1"/>
                  <a:gd name="f27" fmla="*/ f19 1 f3"/>
                  <a:gd name="f28" fmla="*/ f20 1 f3"/>
                  <a:gd name="f29" fmla="*/ f21 1 f3"/>
                  <a:gd name="f30" fmla="*/ f22 1 21600"/>
                  <a:gd name="f31" fmla="*/ f23 1 21600"/>
                  <a:gd name="f32" fmla="*/ 21600 f22 1"/>
                  <a:gd name="f33" fmla="*/ 21600 f23 1"/>
                  <a:gd name="f34" fmla="*/ f25 1 f3"/>
                  <a:gd name="f35" fmla="*/ f26 1 f3"/>
                  <a:gd name="f36" fmla="+- f27 0 f1"/>
                  <a:gd name="f37" fmla="+- f28 0 f1"/>
                  <a:gd name="f38" fmla="+- f29 0 f1"/>
                  <a:gd name="f39" fmla="min f31 f30"/>
                  <a:gd name="f40" fmla="*/ f32 1 f24"/>
                  <a:gd name="f41" fmla="*/ f33 1 f24"/>
                  <a:gd name="f42" fmla="+- f34 0 f1"/>
                  <a:gd name="f43" fmla="+- f35 0 f1"/>
                  <a:gd name="f44" fmla="val f40"/>
                  <a:gd name="f45" fmla="val f41"/>
                  <a:gd name="f46" fmla="+- 0 0 f42"/>
                  <a:gd name="f47" fmla="+- 0 0 f43"/>
                  <a:gd name="f48" fmla="+- f45 0 f7"/>
                  <a:gd name="f49" fmla="+- f44 0 f7"/>
                  <a:gd name="f50" fmla="+- f47 0 f46"/>
                  <a:gd name="f51" fmla="+- f46 f1 0"/>
                  <a:gd name="f52" fmla="+- f47 f1 0"/>
                  <a:gd name="f53" fmla="+- 21600000 0 f46"/>
                  <a:gd name="f54" fmla="+- f1 0 f46"/>
                  <a:gd name="f55" fmla="+- 27000000 0 f46"/>
                  <a:gd name="f56" fmla="+- f0 0 f46"/>
                  <a:gd name="f57" fmla="+- 32400000 0 f46"/>
                  <a:gd name="f58" fmla="+- f2 0 f46"/>
                  <a:gd name="f59" fmla="+- 37800000 0 f46"/>
                  <a:gd name="f60" fmla="*/ f48 1 2"/>
                  <a:gd name="f61" fmla="*/ f49 1 2"/>
                  <a:gd name="f62" fmla="+- f50 21600000 0"/>
                  <a:gd name="f63" fmla="?: f54 f54 f55"/>
                  <a:gd name="f64" fmla="?: f56 f56 f57"/>
                  <a:gd name="f65" fmla="?: f58 f58 f59"/>
                  <a:gd name="f66" fmla="*/ f51 f8 1"/>
                  <a:gd name="f67" fmla="*/ f52 f8 1"/>
                  <a:gd name="f68" fmla="+- f7 f60 0"/>
                  <a:gd name="f69" fmla="+- f7 f61 0"/>
                  <a:gd name="f70" fmla="?: f50 f50 f62"/>
                  <a:gd name="f71" fmla="*/ f66 1 f0"/>
                  <a:gd name="f72" fmla="*/ f67 1 f0"/>
                  <a:gd name="f73" fmla="*/ f61 f39 1"/>
                  <a:gd name="f74" fmla="*/ f60 f39 1"/>
                  <a:gd name="f75" fmla="+- f70 0 f53"/>
                  <a:gd name="f76" fmla="+- f70 0 f63"/>
                  <a:gd name="f77" fmla="+- f70 0 f64"/>
                  <a:gd name="f78" fmla="+- f70 0 f65"/>
                  <a:gd name="f79" fmla="+- 0 0 f71"/>
                  <a:gd name="f80" fmla="+- 0 0 f72"/>
                  <a:gd name="f81" fmla="*/ f69 f39 1"/>
                  <a:gd name="f82" fmla="*/ f68 f39 1"/>
                  <a:gd name="f83" fmla="+- 0 0 f79"/>
                  <a:gd name="f84" fmla="+- 0 0 f80"/>
                  <a:gd name="f85" fmla="*/ f83 f0 1"/>
                  <a:gd name="f86" fmla="*/ f84 f0 1"/>
                  <a:gd name="f87" fmla="*/ f85 1 f8"/>
                  <a:gd name="f88" fmla="*/ f86 1 f8"/>
                  <a:gd name="f89" fmla="+- f87 0 f1"/>
                  <a:gd name="f90" fmla="+- f88 0 f1"/>
                  <a:gd name="f91" fmla="sin 1 f89"/>
                  <a:gd name="f92" fmla="cos 1 f89"/>
                  <a:gd name="f93" fmla="sin 1 f90"/>
                  <a:gd name="f94" fmla="cos 1 f90"/>
                  <a:gd name="f95" fmla="+- 0 0 f91"/>
                  <a:gd name="f96" fmla="+- 0 0 f92"/>
                  <a:gd name="f97" fmla="+- 0 0 f93"/>
                  <a:gd name="f98" fmla="+- 0 0 f94"/>
                  <a:gd name="f99" fmla="+- 0 0 f95"/>
                  <a:gd name="f100" fmla="+- 0 0 f96"/>
                  <a:gd name="f101" fmla="+- 0 0 f97"/>
                  <a:gd name="f102" fmla="+- 0 0 f98"/>
                  <a:gd name="f103" fmla="val f99"/>
                  <a:gd name="f104" fmla="val f100"/>
                  <a:gd name="f105" fmla="val f101"/>
                  <a:gd name="f106" fmla="val f102"/>
                  <a:gd name="f107" fmla="*/ f103 f61 1"/>
                  <a:gd name="f108" fmla="*/ f104 f60 1"/>
                  <a:gd name="f109" fmla="*/ f105 f61 1"/>
                  <a:gd name="f110" fmla="*/ f106 f60 1"/>
                  <a:gd name="f111" fmla="+- 0 0 f108"/>
                  <a:gd name="f112" fmla="+- 0 0 f107"/>
                  <a:gd name="f113" fmla="+- 0 0 f110"/>
                  <a:gd name="f114" fmla="+- 0 0 f109"/>
                  <a:gd name="f115" fmla="+- 0 0 f111"/>
                  <a:gd name="f116" fmla="+- 0 0 f112"/>
                  <a:gd name="f117" fmla="+- 0 0 f113"/>
                  <a:gd name="f118" fmla="+- 0 0 f114"/>
                  <a:gd name="f119" fmla="at2 f115 f116"/>
                  <a:gd name="f120" fmla="at2 f117 f118"/>
                  <a:gd name="f121" fmla="+- f119 f1 0"/>
                  <a:gd name="f122" fmla="+- f120 f1 0"/>
                  <a:gd name="f123" fmla="*/ f121 f8 1"/>
                  <a:gd name="f124" fmla="*/ f122 f8 1"/>
                  <a:gd name="f125" fmla="*/ f123 1 f0"/>
                  <a:gd name="f126" fmla="*/ f124 1 f0"/>
                  <a:gd name="f127" fmla="+- 0 0 f125"/>
                  <a:gd name="f128" fmla="+- 0 0 f126"/>
                  <a:gd name="f129" fmla="val f127"/>
                  <a:gd name="f130" fmla="val f128"/>
                  <a:gd name="f131" fmla="+- 0 0 f129"/>
                  <a:gd name="f132" fmla="+- 0 0 f130"/>
                  <a:gd name="f133" fmla="*/ f131 f0 1"/>
                  <a:gd name="f134" fmla="*/ f132 f0 1"/>
                  <a:gd name="f135" fmla="*/ f133 1 f8"/>
                  <a:gd name="f136" fmla="*/ f134 1 f8"/>
                  <a:gd name="f137" fmla="+- f135 0 f1"/>
                  <a:gd name="f138" fmla="+- f136 0 f1"/>
                  <a:gd name="f139" fmla="+- f137 f1 0"/>
                  <a:gd name="f140" fmla="+- f138 f1 0"/>
                  <a:gd name="f141" fmla="*/ f139 f8 1"/>
                  <a:gd name="f142" fmla="*/ f140 f8 1"/>
                  <a:gd name="f143" fmla="*/ f141 1 f0"/>
                  <a:gd name="f144" fmla="*/ f142 1 f0"/>
                  <a:gd name="f145" fmla="+- 0 0 f143"/>
                  <a:gd name="f146" fmla="+- 0 0 f144"/>
                  <a:gd name="f147" fmla="+- 0 0 f145"/>
                  <a:gd name="f148" fmla="+- 0 0 f146"/>
                  <a:gd name="f149" fmla="*/ f147 f0 1"/>
                  <a:gd name="f150" fmla="*/ f148 f0 1"/>
                  <a:gd name="f151" fmla="*/ f149 1 f8"/>
                  <a:gd name="f152" fmla="*/ f150 1 f8"/>
                  <a:gd name="f153" fmla="+- f151 0 f1"/>
                  <a:gd name="f154" fmla="+- f152 0 f1"/>
                  <a:gd name="f155" fmla="cos 1 f153"/>
                  <a:gd name="f156" fmla="sin 1 f153"/>
                  <a:gd name="f157" fmla="cos 1 f154"/>
                  <a:gd name="f158" fmla="sin 1 f154"/>
                  <a:gd name="f159" fmla="+- 0 0 f155"/>
                  <a:gd name="f160" fmla="+- 0 0 f156"/>
                  <a:gd name="f161" fmla="+- 0 0 f157"/>
                  <a:gd name="f162" fmla="+- 0 0 f158"/>
                  <a:gd name="f163" fmla="+- 0 0 f159"/>
                  <a:gd name="f164" fmla="+- 0 0 f160"/>
                  <a:gd name="f165" fmla="+- 0 0 f161"/>
                  <a:gd name="f166" fmla="+- 0 0 f162"/>
                  <a:gd name="f167" fmla="val f163"/>
                  <a:gd name="f168" fmla="val f164"/>
                  <a:gd name="f169" fmla="val f165"/>
                  <a:gd name="f170" fmla="val f166"/>
                  <a:gd name="f171" fmla="+- 0 0 f167"/>
                  <a:gd name="f172" fmla="+- 0 0 f168"/>
                  <a:gd name="f173" fmla="+- 0 0 f169"/>
                  <a:gd name="f174" fmla="+- 0 0 f170"/>
                  <a:gd name="f175" fmla="*/ f9 f171 1"/>
                  <a:gd name="f176" fmla="*/ f9 f172 1"/>
                  <a:gd name="f177" fmla="*/ f9 f173 1"/>
                  <a:gd name="f178" fmla="*/ f9 f174 1"/>
                  <a:gd name="f179" fmla="*/ f175 f61 1"/>
                  <a:gd name="f180" fmla="*/ f176 f60 1"/>
                  <a:gd name="f181" fmla="*/ f177 f61 1"/>
                  <a:gd name="f182" fmla="*/ f178 f60 1"/>
                  <a:gd name="f183" fmla="+- f69 f179 0"/>
                  <a:gd name="f184" fmla="+- f68 f180 0"/>
                  <a:gd name="f185" fmla="+- f69 f181 0"/>
                  <a:gd name="f186" fmla="+- f68 f182 0"/>
                  <a:gd name="f187" fmla="max f183 f185"/>
                  <a:gd name="f188" fmla="max f184 f186"/>
                  <a:gd name="f189" fmla="min f183 f185"/>
                  <a:gd name="f190" fmla="min f184 f186"/>
                  <a:gd name="f191" fmla="*/ f183 f39 1"/>
                  <a:gd name="f192" fmla="*/ f184 f39 1"/>
                  <a:gd name="f193" fmla="*/ f185 f39 1"/>
                  <a:gd name="f194" fmla="*/ f186 f39 1"/>
                  <a:gd name="f195" fmla="?: f75 f44 f187"/>
                  <a:gd name="f196" fmla="?: f76 f45 f188"/>
                  <a:gd name="f197" fmla="?: f77 f7 f189"/>
                  <a:gd name="f198" fmla="?: f78 f7 f190"/>
                  <a:gd name="f199" fmla="*/ f197 f39 1"/>
                  <a:gd name="f200" fmla="*/ f198 f39 1"/>
                  <a:gd name="f201" fmla="*/ f195 f39 1"/>
                  <a:gd name="f202" fmla="*/ f196 f3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191" y="f192"/>
                  </a:cxn>
                  <a:cxn ang="f37">
                    <a:pos x="f81" y="f82"/>
                  </a:cxn>
                  <a:cxn ang="f38">
                    <a:pos x="f193" y="f194"/>
                  </a:cxn>
                </a:cxnLst>
                <a:rect l="f199" t="f200" r="f201" b="f202"/>
                <a:pathLst>
                  <a:path stroke="0">
                    <a:moveTo>
                      <a:pt x="f191" y="f192"/>
                    </a:moveTo>
                    <a:arcTo wR="f73" hR="f74" stAng="f46" swAng="f70"/>
                    <a:lnTo>
                      <a:pt x="f81" y="f82"/>
                    </a:lnTo>
                    <a:close/>
                  </a:path>
                  <a:path fill="none">
                    <a:moveTo>
                      <a:pt x="f191" y="f192"/>
                    </a:moveTo>
                    <a:arcTo wR="f73" hR="f74" stAng="f46" swAng="f70"/>
                  </a:path>
                </a:pathLst>
              </a:custGeom>
              <a:noFill/>
              <a:ln w="9528">
                <a:solidFill>
                  <a:srgbClr val="4A7EBB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102" name="Ellipse 101"/>
            <p:cNvSpPr/>
            <p:nvPr/>
          </p:nvSpPr>
          <p:spPr>
            <a:xfrm>
              <a:off x="6499168" y="5571288"/>
              <a:ext cx="415176" cy="243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f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3" name="Groupe 34"/>
            <p:cNvGrpSpPr/>
            <p:nvPr/>
          </p:nvGrpSpPr>
          <p:grpSpPr>
            <a:xfrm>
              <a:off x="6226015" y="5631458"/>
              <a:ext cx="274224" cy="97747"/>
              <a:chOff x="4824977" y="3586103"/>
              <a:chExt cx="523696" cy="130923"/>
            </a:xfrm>
          </p:grpSpPr>
          <p:cxnSp>
            <p:nvCxnSpPr>
              <p:cNvPr id="104" name="Connecteur droit 35"/>
              <p:cNvCxnSpPr/>
              <p:nvPr/>
            </p:nvCxnSpPr>
            <p:spPr>
              <a:xfrm>
                <a:off x="4955901" y="3651574"/>
                <a:ext cx="392772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105" name="Ellipse 36"/>
              <p:cNvSpPr/>
              <p:nvPr/>
            </p:nvSpPr>
            <p:spPr>
              <a:xfrm>
                <a:off x="4824977" y="3586103"/>
                <a:ext cx="130923" cy="130923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+- 2700000 f2 0"/>
                  <a:gd name="f15" fmla="*/ f9 f1 1"/>
                  <a:gd name="f16" fmla="*/ f10 f1 1"/>
                  <a:gd name="f17" fmla="?: f11 f4 1"/>
                  <a:gd name="f18" fmla="?: f12 f5 1"/>
                  <a:gd name="f19" fmla="?: f13 f6 1"/>
                  <a:gd name="f20" fmla="+- f14 0 f2"/>
                  <a:gd name="f21" fmla="*/ f15 1 f3"/>
                  <a:gd name="f22" fmla="*/ f16 1 f3"/>
                  <a:gd name="f23" fmla="*/ f17 1 21600"/>
                  <a:gd name="f24" fmla="*/ f18 1 21600"/>
                  <a:gd name="f25" fmla="*/ 21600 f17 1"/>
                  <a:gd name="f26" fmla="*/ 21600 f18 1"/>
                  <a:gd name="f27" fmla="+- f20 f2 0"/>
                  <a:gd name="f28" fmla="+- f21 0 f2"/>
                  <a:gd name="f29" fmla="+- f22 0 f2"/>
                  <a:gd name="f30" fmla="min f24 f23"/>
                  <a:gd name="f31" fmla="*/ f25 1 f19"/>
                  <a:gd name="f32" fmla="*/ f26 1 f19"/>
                  <a:gd name="f33" fmla="*/ f27 f8 1"/>
                  <a:gd name="f34" fmla="val f31"/>
                  <a:gd name="f35" fmla="val f32"/>
                  <a:gd name="f36" fmla="*/ f33 1 f1"/>
                  <a:gd name="f37" fmla="*/ f7 f30 1"/>
                  <a:gd name="f38" fmla="+- f35 0 f7"/>
                  <a:gd name="f39" fmla="+- f34 0 f7"/>
                  <a:gd name="f40" fmla="+- 0 0 f36"/>
                  <a:gd name="f41" fmla="*/ f38 1 2"/>
                  <a:gd name="f42" fmla="*/ f39 1 2"/>
                  <a:gd name="f43" fmla="+- 0 0 f40"/>
                  <a:gd name="f44" fmla="+- f7 f41 0"/>
                  <a:gd name="f45" fmla="+- f7 f42 0"/>
                  <a:gd name="f46" fmla="*/ f43 f1 1"/>
                  <a:gd name="f47" fmla="*/ f42 f30 1"/>
                  <a:gd name="f48" fmla="*/ f41 f30 1"/>
                  <a:gd name="f49" fmla="*/ f46 1 f8"/>
                  <a:gd name="f50" fmla="*/ f44 f30 1"/>
                  <a:gd name="f51" fmla="+- f49 0 f2"/>
                  <a:gd name="f52" fmla="cos 1 f51"/>
                  <a:gd name="f53" fmla="sin 1 f51"/>
                  <a:gd name="f54" fmla="+- 0 0 f52"/>
                  <a:gd name="f55" fmla="+- 0 0 f53"/>
                  <a:gd name="f56" fmla="+- 0 0 f54"/>
                  <a:gd name="f57" fmla="+- 0 0 f55"/>
                  <a:gd name="f58" fmla="val f56"/>
                  <a:gd name="f59" fmla="val f57"/>
                  <a:gd name="f60" fmla="*/ f58 f42 1"/>
                  <a:gd name="f61" fmla="*/ f59 f41 1"/>
                  <a:gd name="f62" fmla="+- f45 0 f60"/>
                  <a:gd name="f63" fmla="+- f45 f60 0"/>
                  <a:gd name="f64" fmla="+- f44 0 f61"/>
                  <a:gd name="f65" fmla="+- f44 f61 0"/>
                  <a:gd name="f66" fmla="*/ f62 f30 1"/>
                  <a:gd name="f67" fmla="*/ f64 f30 1"/>
                  <a:gd name="f68" fmla="*/ f63 f30 1"/>
                  <a:gd name="f69" fmla="*/ f65 f3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8">
                    <a:pos x="f66" y="f67"/>
                  </a:cxn>
                  <a:cxn ang="f29">
                    <a:pos x="f66" y="f69"/>
                  </a:cxn>
                  <a:cxn ang="f29">
                    <a:pos x="f68" y="f69"/>
                  </a:cxn>
                  <a:cxn ang="f28">
                    <a:pos x="f68" y="f67"/>
                  </a:cxn>
                </a:cxnLst>
                <a:rect l="f66" t="f67" r="f68" b="f69"/>
                <a:pathLst>
                  <a:path>
                    <a:moveTo>
                      <a:pt x="f37" y="f50"/>
                    </a:moveTo>
                    <a:arcTo wR="f47" hR="f48" stAng="f1" swAng="f0"/>
                    <a:close/>
                  </a:path>
                </a:pathLst>
              </a:custGeom>
              <a:solidFill>
                <a:srgbClr val="4F81BD"/>
              </a:solidFill>
              <a:ln w="25402">
                <a:solidFill>
                  <a:srgbClr val="385D8A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106" name="ZoneTexte 105"/>
            <p:cNvSpPr txBox="1"/>
            <p:nvPr/>
          </p:nvSpPr>
          <p:spPr>
            <a:xfrm>
              <a:off x="6121965" y="5309423"/>
              <a:ext cx="395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kern="0" dirty="0">
                  <a:solidFill>
                    <a:sysClr val="windowText" lastClr="000000"/>
                  </a:solidFill>
                </a:rPr>
                <a:t>a</a:t>
              </a:r>
              <a:endPara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96" name="Connecteur droit 95"/>
          <p:cNvCxnSpPr/>
          <p:nvPr/>
        </p:nvCxnSpPr>
        <p:spPr>
          <a:xfrm>
            <a:off x="579649" y="5203515"/>
            <a:ext cx="8654143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579649" y="4863458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Implémentations</a:t>
            </a:r>
            <a:endParaRPr lang="fr-FR" sz="1200" dirty="0"/>
          </a:p>
        </p:txBody>
      </p:sp>
      <p:sp>
        <p:nvSpPr>
          <p:cNvPr id="109" name="ZoneTexte 108"/>
          <p:cNvSpPr txBox="1"/>
          <p:nvPr/>
        </p:nvSpPr>
        <p:spPr>
          <a:xfrm>
            <a:off x="664134" y="528227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Instances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7063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Control de visibilité: borrow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smtClean="0"/>
          </a:p>
          <a:p>
            <a:pPr lvl="1"/>
            <a:endParaRPr lang="fr-FR" smtClean="0"/>
          </a:p>
          <a:p>
            <a:pPr lvl="1"/>
            <a:endParaRPr lang="fr-FR" smtClean="0"/>
          </a:p>
          <a:p>
            <a:pPr marL="457200" lvl="1" indent="0">
              <a:buNone/>
            </a:pPr>
            <a:endParaRPr lang="fr-FR" smtClean="0"/>
          </a:p>
          <a:p>
            <a:pPr lvl="1"/>
            <a:endParaRPr lang="fr-FR" smtClean="0"/>
          </a:p>
          <a:p>
            <a:pPr lvl="1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301450" y="5296976"/>
            <a:ext cx="757507" cy="297500"/>
          </a:xfrm>
          <a:prstGeom prst="rect">
            <a:avLst/>
          </a:prstGeom>
          <a:noFill/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ZoneTexte 39"/>
          <p:cNvSpPr txBox="1"/>
          <p:nvPr/>
        </p:nvSpPr>
        <p:spPr>
          <a:xfrm>
            <a:off x="4515666" y="5267889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kern="0">
                <a:solidFill>
                  <a:srgbClr val="000000"/>
                </a:solidFill>
                <a:latin typeface="Calibri"/>
              </a:rPr>
              <a:t>S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3648" y="3406494"/>
            <a:ext cx="4392488" cy="1390658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e 34"/>
          <p:cNvGrpSpPr/>
          <p:nvPr/>
        </p:nvGrpSpPr>
        <p:grpSpPr>
          <a:xfrm>
            <a:off x="3779547" y="5323330"/>
            <a:ext cx="523696" cy="130923"/>
            <a:chOff x="4824977" y="3586103"/>
            <a:chExt cx="523696" cy="130923"/>
          </a:xfrm>
        </p:grpSpPr>
        <p:cxnSp>
          <p:nvCxnSpPr>
            <p:cNvPr id="9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0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oupe 34"/>
          <p:cNvGrpSpPr/>
          <p:nvPr/>
        </p:nvGrpSpPr>
        <p:grpSpPr>
          <a:xfrm>
            <a:off x="879952" y="4424515"/>
            <a:ext cx="523696" cy="130923"/>
            <a:chOff x="4824977" y="3586103"/>
            <a:chExt cx="523696" cy="130923"/>
          </a:xfrm>
        </p:grpSpPr>
        <p:cxnSp>
          <p:nvCxnSpPr>
            <p:cNvPr id="12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3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4" name="Groupe 34"/>
          <p:cNvGrpSpPr/>
          <p:nvPr/>
        </p:nvGrpSpPr>
        <p:grpSpPr>
          <a:xfrm>
            <a:off x="879952" y="3622518"/>
            <a:ext cx="523696" cy="130923"/>
            <a:chOff x="4824977" y="3586103"/>
            <a:chExt cx="523696" cy="130923"/>
          </a:xfrm>
        </p:grpSpPr>
        <p:cxnSp>
          <p:nvCxnSpPr>
            <p:cNvPr id="15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6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7" name="Groupe 18"/>
          <p:cNvGrpSpPr/>
          <p:nvPr/>
        </p:nvGrpSpPr>
        <p:grpSpPr>
          <a:xfrm>
            <a:off x="2439659" y="3613544"/>
            <a:ext cx="675220" cy="252026"/>
            <a:chOff x="4824977" y="3701152"/>
            <a:chExt cx="675220" cy="252026"/>
          </a:xfrm>
        </p:grpSpPr>
        <p:cxnSp>
          <p:nvCxnSpPr>
            <p:cNvPr id="18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9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0" name="Groupe 18"/>
          <p:cNvGrpSpPr/>
          <p:nvPr/>
        </p:nvGrpSpPr>
        <p:grpSpPr>
          <a:xfrm>
            <a:off x="5058957" y="5301207"/>
            <a:ext cx="675220" cy="252026"/>
            <a:chOff x="4824977" y="3701152"/>
            <a:chExt cx="675220" cy="252026"/>
          </a:xfrm>
        </p:grpSpPr>
        <p:cxnSp>
          <p:nvCxnSpPr>
            <p:cNvPr id="21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22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3" name="Groupe 18"/>
          <p:cNvGrpSpPr/>
          <p:nvPr/>
        </p:nvGrpSpPr>
        <p:grpSpPr>
          <a:xfrm>
            <a:off x="5772187" y="4545126"/>
            <a:ext cx="675220" cy="252026"/>
            <a:chOff x="4824977" y="3701152"/>
            <a:chExt cx="675220" cy="252026"/>
          </a:xfrm>
        </p:grpSpPr>
        <p:cxnSp>
          <p:nvCxnSpPr>
            <p:cNvPr id="24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25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6" name="Groupe 18"/>
          <p:cNvGrpSpPr/>
          <p:nvPr/>
        </p:nvGrpSpPr>
        <p:grpSpPr>
          <a:xfrm>
            <a:off x="5772187" y="3753441"/>
            <a:ext cx="675220" cy="252026"/>
            <a:chOff x="4824977" y="3701152"/>
            <a:chExt cx="675220" cy="252026"/>
          </a:xfrm>
        </p:grpSpPr>
        <p:cxnSp>
          <p:nvCxnSpPr>
            <p:cNvPr id="27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28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9" name="Rectangle 4"/>
          <p:cNvSpPr/>
          <p:nvPr/>
        </p:nvSpPr>
        <p:spPr>
          <a:xfrm>
            <a:off x="1672177" y="3590807"/>
            <a:ext cx="757507" cy="297500"/>
          </a:xfrm>
          <a:prstGeom prst="rect">
            <a:avLst/>
          </a:prstGeom>
          <a:noFill/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FFFFFF"/>
                </a:solidFill>
                <a:latin typeface="Calibri"/>
              </a:rPr>
              <a:t>X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38036" y="3491893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487968" y="51923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858851" y="35505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3224468" y="287601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endParaRPr kumimoji="0" lang="fr-FR" sz="1800" b="0" i="0" u="none" strike="noStrike" kern="0" cap="none" spc="0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843808" y="35505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08848" y="4941167"/>
            <a:ext cx="2963339" cy="904615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" name="Connecteur droit 35"/>
          <p:cNvCxnSpPr>
            <a:stCxn id="34" idx="3"/>
            <a:endCxn id="10" idx="0"/>
          </p:cNvCxnSpPr>
          <p:nvPr/>
        </p:nvCxnSpPr>
        <p:spPr>
          <a:xfrm>
            <a:off x="3182362" y="3735176"/>
            <a:ext cx="662647" cy="158815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headEnd type="none"/>
            <a:tailEnd type="triangle" w="lg" len="med"/>
          </a:ln>
          <a:effectLst/>
        </p:spPr>
      </p:cxnSp>
      <p:sp>
        <p:nvSpPr>
          <p:cNvPr id="39" name="ZoneTexte 38"/>
          <p:cNvSpPr txBox="1"/>
          <p:nvPr/>
        </p:nvSpPr>
        <p:spPr>
          <a:xfrm>
            <a:off x="6221368" y="530848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 </a:t>
            </a:r>
            <a:r>
              <a:rPr lang="fr-FR" dirty="0" err="1" smtClean="0">
                <a:solidFill>
                  <a:srgbClr val="FF0000"/>
                </a:solidFill>
              </a:rPr>
              <a:t>borrows</a:t>
            </a:r>
            <a:r>
              <a:rPr lang="fr-FR" dirty="0" smtClean="0">
                <a:solidFill>
                  <a:srgbClr val="FF0000"/>
                </a:solidFill>
              </a:rPr>
              <a:t> S </a:t>
            </a:r>
            <a:r>
              <a:rPr lang="fr-FR" dirty="0" err="1" smtClean="0">
                <a:solidFill>
                  <a:srgbClr val="FF0000"/>
                </a:solidFill>
              </a:rPr>
              <a:t>from</a:t>
            </a:r>
            <a:r>
              <a:rPr lang="fr-FR" dirty="0" smtClean="0">
                <a:solidFill>
                  <a:srgbClr val="FF0000"/>
                </a:solidFill>
              </a:rPr>
              <a:t> C2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251947" y="5023073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C2</a:t>
            </a:r>
            <a:endParaRPr kumimoji="0" lang="fr-FR" sz="1800" b="0" i="0" u="none" strike="noStrike" kern="0" cap="none" spc="0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Espace réservé de la date 49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mtClean="0"/>
              <a:t>PESOS 4 juin 2012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mtClean="0"/>
          </a:p>
          <a:p>
            <a:pPr lvl="1"/>
            <a:endParaRPr lang="fr-FR" smtClean="0"/>
          </a:p>
          <a:p>
            <a:pPr lvl="1"/>
            <a:endParaRPr lang="fr-FR" smtClean="0"/>
          </a:p>
          <a:p>
            <a:pPr marL="457200" lvl="1" indent="0">
              <a:buNone/>
            </a:pPr>
            <a:endParaRPr lang="fr-FR" smtClean="0"/>
          </a:p>
          <a:p>
            <a:pPr lvl="1"/>
            <a:endParaRPr lang="fr-FR" smtClean="0"/>
          </a:p>
          <a:p>
            <a:pPr lvl="1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301450" y="4253706"/>
            <a:ext cx="757507" cy="297500"/>
          </a:xfrm>
          <a:prstGeom prst="rect">
            <a:avLst/>
          </a:prstGeom>
          <a:noFill/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ZoneTexte 39"/>
          <p:cNvSpPr txBox="1"/>
          <p:nvPr/>
        </p:nvSpPr>
        <p:spPr>
          <a:xfrm>
            <a:off x="4515666" y="4224619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kern="0">
                <a:solidFill>
                  <a:srgbClr val="000000"/>
                </a:solidFill>
                <a:latin typeface="Calibri"/>
              </a:rPr>
              <a:t>S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3648" y="3406494"/>
            <a:ext cx="4392488" cy="1390658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e 34"/>
          <p:cNvGrpSpPr/>
          <p:nvPr/>
        </p:nvGrpSpPr>
        <p:grpSpPr>
          <a:xfrm>
            <a:off x="3779547" y="4280060"/>
            <a:ext cx="523696" cy="130923"/>
            <a:chOff x="4824977" y="3586103"/>
            <a:chExt cx="523696" cy="130923"/>
          </a:xfrm>
        </p:grpSpPr>
        <p:cxnSp>
          <p:nvCxnSpPr>
            <p:cNvPr id="9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0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oupe 34"/>
          <p:cNvGrpSpPr/>
          <p:nvPr/>
        </p:nvGrpSpPr>
        <p:grpSpPr>
          <a:xfrm>
            <a:off x="879952" y="4424515"/>
            <a:ext cx="523696" cy="130923"/>
            <a:chOff x="4824977" y="3586103"/>
            <a:chExt cx="523696" cy="130923"/>
          </a:xfrm>
        </p:grpSpPr>
        <p:cxnSp>
          <p:nvCxnSpPr>
            <p:cNvPr id="12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3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4" name="Groupe 34"/>
          <p:cNvGrpSpPr/>
          <p:nvPr/>
        </p:nvGrpSpPr>
        <p:grpSpPr>
          <a:xfrm>
            <a:off x="879952" y="3622518"/>
            <a:ext cx="523696" cy="130923"/>
            <a:chOff x="4824977" y="3586103"/>
            <a:chExt cx="523696" cy="130923"/>
          </a:xfrm>
        </p:grpSpPr>
        <p:cxnSp>
          <p:nvCxnSpPr>
            <p:cNvPr id="15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6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7" name="Groupe 18"/>
          <p:cNvGrpSpPr/>
          <p:nvPr/>
        </p:nvGrpSpPr>
        <p:grpSpPr>
          <a:xfrm>
            <a:off x="2439659" y="3613544"/>
            <a:ext cx="675220" cy="252026"/>
            <a:chOff x="4824977" y="3701152"/>
            <a:chExt cx="675220" cy="252026"/>
          </a:xfrm>
        </p:grpSpPr>
        <p:cxnSp>
          <p:nvCxnSpPr>
            <p:cNvPr id="18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9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0" name="Groupe 18"/>
          <p:cNvGrpSpPr/>
          <p:nvPr/>
        </p:nvGrpSpPr>
        <p:grpSpPr>
          <a:xfrm>
            <a:off x="5058957" y="4257937"/>
            <a:ext cx="675220" cy="252026"/>
            <a:chOff x="4824977" y="3701152"/>
            <a:chExt cx="675220" cy="252026"/>
          </a:xfrm>
        </p:grpSpPr>
        <p:cxnSp>
          <p:nvCxnSpPr>
            <p:cNvPr id="21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22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3" name="Groupe 18"/>
          <p:cNvGrpSpPr/>
          <p:nvPr/>
        </p:nvGrpSpPr>
        <p:grpSpPr>
          <a:xfrm>
            <a:off x="5772187" y="4545126"/>
            <a:ext cx="675220" cy="252026"/>
            <a:chOff x="4824977" y="3701152"/>
            <a:chExt cx="675220" cy="252026"/>
          </a:xfrm>
        </p:grpSpPr>
        <p:cxnSp>
          <p:nvCxnSpPr>
            <p:cNvPr id="24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25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6" name="Groupe 18"/>
          <p:cNvGrpSpPr/>
          <p:nvPr/>
        </p:nvGrpSpPr>
        <p:grpSpPr>
          <a:xfrm>
            <a:off x="5772187" y="3753441"/>
            <a:ext cx="675220" cy="252026"/>
            <a:chOff x="4824977" y="3701152"/>
            <a:chExt cx="675220" cy="252026"/>
          </a:xfrm>
        </p:grpSpPr>
        <p:cxnSp>
          <p:nvCxnSpPr>
            <p:cNvPr id="27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28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9" name="Rectangle 4"/>
          <p:cNvSpPr/>
          <p:nvPr/>
        </p:nvSpPr>
        <p:spPr>
          <a:xfrm>
            <a:off x="1672177" y="3590807"/>
            <a:ext cx="757507" cy="297500"/>
          </a:xfrm>
          <a:prstGeom prst="rect">
            <a:avLst/>
          </a:prstGeom>
          <a:noFill/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FFFFFF"/>
                </a:solidFill>
                <a:latin typeface="Calibri"/>
              </a:rPr>
              <a:t>X</a:t>
            </a: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38036" y="3491893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487968" y="41490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858851" y="35505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3224468" y="287601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endParaRPr kumimoji="0" lang="fr-FR" sz="1800" b="0" i="0" u="none" strike="noStrike" kern="0" cap="none" spc="0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843808" y="35505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cxnSp>
        <p:nvCxnSpPr>
          <p:cNvPr id="36" name="Connecteur droit 35"/>
          <p:cNvCxnSpPr>
            <a:stCxn id="34" idx="3"/>
            <a:endCxn id="10" idx="0"/>
          </p:cNvCxnSpPr>
          <p:nvPr/>
        </p:nvCxnSpPr>
        <p:spPr>
          <a:xfrm>
            <a:off x="3182362" y="3735176"/>
            <a:ext cx="662647" cy="54488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tailEnd type="triangle" w="lg" len="lg"/>
          </a:ln>
          <a:effectLst/>
        </p:spPr>
      </p:cxnSp>
      <p:cxnSp>
        <p:nvCxnSpPr>
          <p:cNvPr id="37" name="Connecteur droit 36"/>
          <p:cNvCxnSpPr>
            <a:endCxn id="10" idx="2"/>
          </p:cNvCxnSpPr>
          <p:nvPr/>
        </p:nvCxnSpPr>
        <p:spPr>
          <a:xfrm flipV="1">
            <a:off x="2843808" y="4410983"/>
            <a:ext cx="1001201" cy="86314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tailEnd type="triangle" w="lg" len="lg"/>
          </a:ln>
          <a:effectLst/>
        </p:spPr>
      </p:cxnSp>
      <p:cxnSp>
        <p:nvCxnSpPr>
          <p:cNvPr id="38" name="Connecteur droit 37"/>
          <p:cNvCxnSpPr>
            <a:endCxn id="10" idx="6"/>
          </p:cNvCxnSpPr>
          <p:nvPr/>
        </p:nvCxnSpPr>
        <p:spPr>
          <a:xfrm flipH="1" flipV="1">
            <a:off x="3891297" y="4391810"/>
            <a:ext cx="19174" cy="8823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tailEnd type="triangle" w="lg" len="lg"/>
          </a:ln>
          <a:effectLst/>
        </p:spPr>
      </p:cxnSp>
      <p:sp>
        <p:nvSpPr>
          <p:cNvPr id="39" name="ZoneTexte 38"/>
          <p:cNvSpPr txBox="1"/>
          <p:nvPr/>
        </p:nvSpPr>
        <p:spPr>
          <a:xfrm>
            <a:off x="5059205" y="49751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FF0000"/>
                </a:solidFill>
              </a:rPr>
              <a:t>C lends S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43" name="Espace réservé de la date 4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mtClean="0"/>
              <a:t>PESOS 4 juin 2012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Contrôle de visibilité: </a:t>
            </a:r>
            <a:r>
              <a:rPr lang="fr-FR" dirty="0" err="1" smtClean="0"/>
              <a:t>lending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3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mtClean="0"/>
              <a:t>PESOS 4 juin 2012</a:t>
            </a:r>
            <a:endParaRPr lang="en-GB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 de visibilité: </a:t>
            </a:r>
            <a:r>
              <a:rPr lang="en-US" dirty="0" smtClean="0"/>
              <a:t>Promotion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974123" y="3284984"/>
            <a:ext cx="3761163" cy="1390658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e 34"/>
          <p:cNvGrpSpPr/>
          <p:nvPr/>
        </p:nvGrpSpPr>
        <p:grpSpPr>
          <a:xfrm>
            <a:off x="450427" y="4303005"/>
            <a:ext cx="523696" cy="130923"/>
            <a:chOff x="4824977" y="3586103"/>
            <a:chExt cx="523696" cy="130923"/>
          </a:xfrm>
        </p:grpSpPr>
        <p:cxnSp>
          <p:nvCxnSpPr>
            <p:cNvPr id="34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35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36" name="Groupe 34"/>
          <p:cNvGrpSpPr/>
          <p:nvPr/>
        </p:nvGrpSpPr>
        <p:grpSpPr>
          <a:xfrm>
            <a:off x="450427" y="3501008"/>
            <a:ext cx="523696" cy="130923"/>
            <a:chOff x="4824977" y="3586103"/>
            <a:chExt cx="523696" cy="130923"/>
          </a:xfrm>
        </p:grpSpPr>
        <p:cxnSp>
          <p:nvCxnSpPr>
            <p:cNvPr id="37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38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39" name="Groupe 18"/>
          <p:cNvGrpSpPr/>
          <p:nvPr/>
        </p:nvGrpSpPr>
        <p:grpSpPr>
          <a:xfrm>
            <a:off x="2010134" y="3492034"/>
            <a:ext cx="675220" cy="252026"/>
            <a:chOff x="4824977" y="3701152"/>
            <a:chExt cx="675220" cy="252026"/>
          </a:xfrm>
        </p:grpSpPr>
        <p:cxnSp>
          <p:nvCxnSpPr>
            <p:cNvPr id="40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41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45" name="Groupe 18"/>
          <p:cNvGrpSpPr/>
          <p:nvPr/>
        </p:nvGrpSpPr>
        <p:grpSpPr>
          <a:xfrm>
            <a:off x="4754854" y="4423616"/>
            <a:ext cx="675220" cy="252026"/>
            <a:chOff x="4824977" y="3701152"/>
            <a:chExt cx="675220" cy="252026"/>
          </a:xfrm>
        </p:grpSpPr>
        <p:cxnSp>
          <p:nvCxnSpPr>
            <p:cNvPr id="46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47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49" name="Groupe 18"/>
          <p:cNvGrpSpPr/>
          <p:nvPr/>
        </p:nvGrpSpPr>
        <p:grpSpPr>
          <a:xfrm>
            <a:off x="4754854" y="3631931"/>
            <a:ext cx="675220" cy="252026"/>
            <a:chOff x="4824977" y="3701152"/>
            <a:chExt cx="675220" cy="252026"/>
          </a:xfrm>
        </p:grpSpPr>
        <p:cxnSp>
          <p:nvCxnSpPr>
            <p:cNvPr id="50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51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61" name="Rectangle 4"/>
          <p:cNvSpPr/>
          <p:nvPr/>
        </p:nvSpPr>
        <p:spPr>
          <a:xfrm>
            <a:off x="1242652" y="3469297"/>
            <a:ext cx="757507" cy="297500"/>
          </a:xfrm>
          <a:prstGeom prst="rect">
            <a:avLst/>
          </a:prstGeom>
          <a:noFill/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  <a:latin typeface="Calibri"/>
              </a:rPr>
              <a:t>X</a:t>
            </a: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08511" y="3370383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223455" y="35670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429326" y="3429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2794943" y="275450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2414283" y="3429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cxnSp>
        <p:nvCxnSpPr>
          <p:cNvPr id="75" name="Connecteur droit 74"/>
          <p:cNvCxnSpPr>
            <a:stCxn id="74" idx="3"/>
          </p:cNvCxnSpPr>
          <p:nvPr/>
        </p:nvCxnSpPr>
        <p:spPr>
          <a:xfrm>
            <a:off x="2731999" y="3613666"/>
            <a:ext cx="2003287" cy="13039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tailEnd type="triangle" w="lg" len="lg"/>
          </a:ln>
          <a:effectLst/>
        </p:spPr>
      </p:cxnSp>
      <p:grpSp>
        <p:nvGrpSpPr>
          <p:cNvPr id="2" name="Groupe 1"/>
          <p:cNvGrpSpPr/>
          <p:nvPr/>
        </p:nvGrpSpPr>
        <p:grpSpPr>
          <a:xfrm>
            <a:off x="6313851" y="3573016"/>
            <a:ext cx="2272346" cy="415176"/>
            <a:chOff x="6273031" y="3573016"/>
            <a:chExt cx="2272346" cy="415176"/>
          </a:xfrm>
        </p:grpSpPr>
        <p:sp>
          <p:nvSpPr>
            <p:cNvPr id="27" name="Rectangle 4"/>
            <p:cNvSpPr/>
            <p:nvPr/>
          </p:nvSpPr>
          <p:spPr>
            <a:xfrm>
              <a:off x="7112650" y="3647947"/>
              <a:ext cx="757507" cy="297500"/>
            </a:xfrm>
            <a:prstGeom prst="rect">
              <a:avLst/>
            </a:prstGeom>
            <a:noFill/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8" name="ZoneTexte 39"/>
            <p:cNvSpPr txBox="1"/>
            <p:nvPr/>
          </p:nvSpPr>
          <p:spPr>
            <a:xfrm>
              <a:off x="7326866" y="3618860"/>
              <a:ext cx="290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kern="0" dirty="0">
                  <a:solidFill>
                    <a:srgbClr val="000000"/>
                  </a:solidFill>
                  <a:latin typeface="Calibri"/>
                </a:rPr>
                <a:t>S</a:t>
              </a:r>
              <a:endPara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grpSp>
          <p:nvGrpSpPr>
            <p:cNvPr id="30" name="Groupe 34"/>
            <p:cNvGrpSpPr/>
            <p:nvPr/>
          </p:nvGrpSpPr>
          <p:grpSpPr>
            <a:xfrm>
              <a:off x="6590747" y="3674301"/>
              <a:ext cx="523696" cy="130923"/>
              <a:chOff x="4824977" y="3586103"/>
              <a:chExt cx="523696" cy="130923"/>
            </a:xfrm>
          </p:grpSpPr>
          <p:cxnSp>
            <p:nvCxnSpPr>
              <p:cNvPr id="31" name="Connecteur droit 35"/>
              <p:cNvCxnSpPr/>
              <p:nvPr/>
            </p:nvCxnSpPr>
            <p:spPr>
              <a:xfrm>
                <a:off x="4955901" y="3651574"/>
                <a:ext cx="392772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32" name="Ellipse 36"/>
              <p:cNvSpPr/>
              <p:nvPr/>
            </p:nvSpPr>
            <p:spPr>
              <a:xfrm>
                <a:off x="4824977" y="3586103"/>
                <a:ext cx="130923" cy="130923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+- 2700000 f2 0"/>
                  <a:gd name="f15" fmla="*/ f9 f1 1"/>
                  <a:gd name="f16" fmla="*/ f10 f1 1"/>
                  <a:gd name="f17" fmla="?: f11 f4 1"/>
                  <a:gd name="f18" fmla="?: f12 f5 1"/>
                  <a:gd name="f19" fmla="?: f13 f6 1"/>
                  <a:gd name="f20" fmla="+- f14 0 f2"/>
                  <a:gd name="f21" fmla="*/ f15 1 f3"/>
                  <a:gd name="f22" fmla="*/ f16 1 f3"/>
                  <a:gd name="f23" fmla="*/ f17 1 21600"/>
                  <a:gd name="f24" fmla="*/ f18 1 21600"/>
                  <a:gd name="f25" fmla="*/ 21600 f17 1"/>
                  <a:gd name="f26" fmla="*/ 21600 f18 1"/>
                  <a:gd name="f27" fmla="+- f20 f2 0"/>
                  <a:gd name="f28" fmla="+- f21 0 f2"/>
                  <a:gd name="f29" fmla="+- f22 0 f2"/>
                  <a:gd name="f30" fmla="min f24 f23"/>
                  <a:gd name="f31" fmla="*/ f25 1 f19"/>
                  <a:gd name="f32" fmla="*/ f26 1 f19"/>
                  <a:gd name="f33" fmla="*/ f27 f8 1"/>
                  <a:gd name="f34" fmla="val f31"/>
                  <a:gd name="f35" fmla="val f32"/>
                  <a:gd name="f36" fmla="*/ f33 1 f1"/>
                  <a:gd name="f37" fmla="*/ f7 f30 1"/>
                  <a:gd name="f38" fmla="+- f35 0 f7"/>
                  <a:gd name="f39" fmla="+- f34 0 f7"/>
                  <a:gd name="f40" fmla="+- 0 0 f36"/>
                  <a:gd name="f41" fmla="*/ f38 1 2"/>
                  <a:gd name="f42" fmla="*/ f39 1 2"/>
                  <a:gd name="f43" fmla="+- 0 0 f40"/>
                  <a:gd name="f44" fmla="+- f7 f41 0"/>
                  <a:gd name="f45" fmla="+- f7 f42 0"/>
                  <a:gd name="f46" fmla="*/ f43 f1 1"/>
                  <a:gd name="f47" fmla="*/ f42 f30 1"/>
                  <a:gd name="f48" fmla="*/ f41 f30 1"/>
                  <a:gd name="f49" fmla="*/ f46 1 f8"/>
                  <a:gd name="f50" fmla="*/ f44 f30 1"/>
                  <a:gd name="f51" fmla="+- f49 0 f2"/>
                  <a:gd name="f52" fmla="cos 1 f51"/>
                  <a:gd name="f53" fmla="sin 1 f51"/>
                  <a:gd name="f54" fmla="+- 0 0 f52"/>
                  <a:gd name="f55" fmla="+- 0 0 f53"/>
                  <a:gd name="f56" fmla="+- 0 0 f54"/>
                  <a:gd name="f57" fmla="+- 0 0 f55"/>
                  <a:gd name="f58" fmla="val f56"/>
                  <a:gd name="f59" fmla="val f57"/>
                  <a:gd name="f60" fmla="*/ f58 f42 1"/>
                  <a:gd name="f61" fmla="*/ f59 f41 1"/>
                  <a:gd name="f62" fmla="+- f45 0 f60"/>
                  <a:gd name="f63" fmla="+- f45 f60 0"/>
                  <a:gd name="f64" fmla="+- f44 0 f61"/>
                  <a:gd name="f65" fmla="+- f44 f61 0"/>
                  <a:gd name="f66" fmla="*/ f62 f30 1"/>
                  <a:gd name="f67" fmla="*/ f64 f30 1"/>
                  <a:gd name="f68" fmla="*/ f63 f30 1"/>
                  <a:gd name="f69" fmla="*/ f65 f3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8">
                    <a:pos x="f66" y="f67"/>
                  </a:cxn>
                  <a:cxn ang="f29">
                    <a:pos x="f66" y="f69"/>
                  </a:cxn>
                  <a:cxn ang="f29">
                    <a:pos x="f68" y="f69"/>
                  </a:cxn>
                  <a:cxn ang="f28">
                    <a:pos x="f68" y="f67"/>
                  </a:cxn>
                </a:cxnLst>
                <a:rect l="f66" t="f67" r="f68" b="f69"/>
                <a:pathLst>
                  <a:path>
                    <a:moveTo>
                      <a:pt x="f37" y="f50"/>
                    </a:moveTo>
                    <a:arcTo wR="f47" hR="f48" stAng="f1" swAng="f0"/>
                    <a:close/>
                  </a:path>
                </a:pathLst>
              </a:custGeom>
              <a:solidFill>
                <a:srgbClr val="4F81BD"/>
              </a:solidFill>
              <a:ln w="25402">
                <a:solidFill>
                  <a:srgbClr val="385D8A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42" name="Groupe 18"/>
            <p:cNvGrpSpPr/>
            <p:nvPr/>
          </p:nvGrpSpPr>
          <p:grpSpPr>
            <a:xfrm>
              <a:off x="7870157" y="3652178"/>
              <a:ext cx="675220" cy="252026"/>
              <a:chOff x="4824977" y="3701152"/>
              <a:chExt cx="675220" cy="252026"/>
            </a:xfrm>
          </p:grpSpPr>
          <p:cxnSp>
            <p:nvCxnSpPr>
              <p:cNvPr id="43" name="Connecteur droit 19"/>
              <p:cNvCxnSpPr/>
              <p:nvPr/>
            </p:nvCxnSpPr>
            <p:spPr>
              <a:xfrm>
                <a:off x="4824977" y="3845170"/>
                <a:ext cx="360036" cy="0"/>
              </a:xfrm>
              <a:prstGeom prst="straightConnector1">
                <a:avLst/>
              </a:prstGeom>
              <a:noFill/>
              <a:ln w="9528">
                <a:solidFill>
                  <a:srgbClr val="4A7EBB"/>
                </a:solidFill>
                <a:prstDash val="solid"/>
              </a:ln>
            </p:spPr>
          </p:cxnSp>
          <p:sp>
            <p:nvSpPr>
              <p:cNvPr id="44" name="Arc 20"/>
              <p:cNvSpPr/>
              <p:nvPr/>
            </p:nvSpPr>
            <p:spPr>
              <a:xfrm flipH="1">
                <a:off x="5194166" y="3701152"/>
                <a:ext cx="306031" cy="252026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1"/>
                  <a:gd name="f10" fmla="val 358"/>
                  <a:gd name="f11" fmla="+- 0 0 -270"/>
                  <a:gd name="f12" fmla="+- 0 0 -269"/>
                  <a:gd name="f13" fmla="+- 0 0 -268"/>
                  <a:gd name="f14" fmla="abs f4"/>
                  <a:gd name="f15" fmla="abs f5"/>
                  <a:gd name="f16" fmla="abs f6"/>
                  <a:gd name="f17" fmla="+- 0 0 f3"/>
                  <a:gd name="f18" fmla="+- 0 0 f10"/>
                  <a:gd name="f19" fmla="*/ f11 f0 1"/>
                  <a:gd name="f20" fmla="*/ f12 f0 1"/>
                  <a:gd name="f21" fmla="*/ f13 f0 1"/>
                  <a:gd name="f22" fmla="?: f14 f4 1"/>
                  <a:gd name="f23" fmla="?: f15 f5 1"/>
                  <a:gd name="f24" fmla="?: f16 f6 1"/>
                  <a:gd name="f25" fmla="*/ f17 f0 1"/>
                  <a:gd name="f26" fmla="*/ f18 f0 1"/>
                  <a:gd name="f27" fmla="*/ f19 1 f3"/>
                  <a:gd name="f28" fmla="*/ f20 1 f3"/>
                  <a:gd name="f29" fmla="*/ f21 1 f3"/>
                  <a:gd name="f30" fmla="*/ f22 1 21600"/>
                  <a:gd name="f31" fmla="*/ f23 1 21600"/>
                  <a:gd name="f32" fmla="*/ 21600 f22 1"/>
                  <a:gd name="f33" fmla="*/ 21600 f23 1"/>
                  <a:gd name="f34" fmla="*/ f25 1 f3"/>
                  <a:gd name="f35" fmla="*/ f26 1 f3"/>
                  <a:gd name="f36" fmla="+- f27 0 f1"/>
                  <a:gd name="f37" fmla="+- f28 0 f1"/>
                  <a:gd name="f38" fmla="+- f29 0 f1"/>
                  <a:gd name="f39" fmla="min f31 f30"/>
                  <a:gd name="f40" fmla="*/ f32 1 f24"/>
                  <a:gd name="f41" fmla="*/ f33 1 f24"/>
                  <a:gd name="f42" fmla="+- f34 0 f1"/>
                  <a:gd name="f43" fmla="+- f35 0 f1"/>
                  <a:gd name="f44" fmla="val f40"/>
                  <a:gd name="f45" fmla="val f41"/>
                  <a:gd name="f46" fmla="+- 0 0 f42"/>
                  <a:gd name="f47" fmla="+- 0 0 f43"/>
                  <a:gd name="f48" fmla="+- f45 0 f7"/>
                  <a:gd name="f49" fmla="+- f44 0 f7"/>
                  <a:gd name="f50" fmla="+- f47 0 f46"/>
                  <a:gd name="f51" fmla="+- f46 f1 0"/>
                  <a:gd name="f52" fmla="+- f47 f1 0"/>
                  <a:gd name="f53" fmla="+- 21600000 0 f46"/>
                  <a:gd name="f54" fmla="+- f1 0 f46"/>
                  <a:gd name="f55" fmla="+- 27000000 0 f46"/>
                  <a:gd name="f56" fmla="+- f0 0 f46"/>
                  <a:gd name="f57" fmla="+- 32400000 0 f46"/>
                  <a:gd name="f58" fmla="+- f2 0 f46"/>
                  <a:gd name="f59" fmla="+- 37800000 0 f46"/>
                  <a:gd name="f60" fmla="*/ f48 1 2"/>
                  <a:gd name="f61" fmla="*/ f49 1 2"/>
                  <a:gd name="f62" fmla="+- f50 21600000 0"/>
                  <a:gd name="f63" fmla="?: f54 f54 f55"/>
                  <a:gd name="f64" fmla="?: f56 f56 f57"/>
                  <a:gd name="f65" fmla="?: f58 f58 f59"/>
                  <a:gd name="f66" fmla="*/ f51 f8 1"/>
                  <a:gd name="f67" fmla="*/ f52 f8 1"/>
                  <a:gd name="f68" fmla="+- f7 f60 0"/>
                  <a:gd name="f69" fmla="+- f7 f61 0"/>
                  <a:gd name="f70" fmla="?: f50 f50 f62"/>
                  <a:gd name="f71" fmla="*/ f66 1 f0"/>
                  <a:gd name="f72" fmla="*/ f67 1 f0"/>
                  <a:gd name="f73" fmla="*/ f61 f39 1"/>
                  <a:gd name="f74" fmla="*/ f60 f39 1"/>
                  <a:gd name="f75" fmla="+- f70 0 f53"/>
                  <a:gd name="f76" fmla="+- f70 0 f63"/>
                  <a:gd name="f77" fmla="+- f70 0 f64"/>
                  <a:gd name="f78" fmla="+- f70 0 f65"/>
                  <a:gd name="f79" fmla="+- 0 0 f71"/>
                  <a:gd name="f80" fmla="+- 0 0 f72"/>
                  <a:gd name="f81" fmla="*/ f69 f39 1"/>
                  <a:gd name="f82" fmla="*/ f68 f39 1"/>
                  <a:gd name="f83" fmla="+- 0 0 f79"/>
                  <a:gd name="f84" fmla="+- 0 0 f80"/>
                  <a:gd name="f85" fmla="*/ f83 f0 1"/>
                  <a:gd name="f86" fmla="*/ f84 f0 1"/>
                  <a:gd name="f87" fmla="*/ f85 1 f8"/>
                  <a:gd name="f88" fmla="*/ f86 1 f8"/>
                  <a:gd name="f89" fmla="+- f87 0 f1"/>
                  <a:gd name="f90" fmla="+- f88 0 f1"/>
                  <a:gd name="f91" fmla="sin 1 f89"/>
                  <a:gd name="f92" fmla="cos 1 f89"/>
                  <a:gd name="f93" fmla="sin 1 f90"/>
                  <a:gd name="f94" fmla="cos 1 f90"/>
                  <a:gd name="f95" fmla="+- 0 0 f91"/>
                  <a:gd name="f96" fmla="+- 0 0 f92"/>
                  <a:gd name="f97" fmla="+- 0 0 f93"/>
                  <a:gd name="f98" fmla="+- 0 0 f94"/>
                  <a:gd name="f99" fmla="+- 0 0 f95"/>
                  <a:gd name="f100" fmla="+- 0 0 f96"/>
                  <a:gd name="f101" fmla="+- 0 0 f97"/>
                  <a:gd name="f102" fmla="+- 0 0 f98"/>
                  <a:gd name="f103" fmla="val f99"/>
                  <a:gd name="f104" fmla="val f100"/>
                  <a:gd name="f105" fmla="val f101"/>
                  <a:gd name="f106" fmla="val f102"/>
                  <a:gd name="f107" fmla="*/ f103 f61 1"/>
                  <a:gd name="f108" fmla="*/ f104 f60 1"/>
                  <a:gd name="f109" fmla="*/ f105 f61 1"/>
                  <a:gd name="f110" fmla="*/ f106 f60 1"/>
                  <a:gd name="f111" fmla="+- 0 0 f108"/>
                  <a:gd name="f112" fmla="+- 0 0 f107"/>
                  <a:gd name="f113" fmla="+- 0 0 f110"/>
                  <a:gd name="f114" fmla="+- 0 0 f109"/>
                  <a:gd name="f115" fmla="+- 0 0 f111"/>
                  <a:gd name="f116" fmla="+- 0 0 f112"/>
                  <a:gd name="f117" fmla="+- 0 0 f113"/>
                  <a:gd name="f118" fmla="+- 0 0 f114"/>
                  <a:gd name="f119" fmla="at2 f115 f116"/>
                  <a:gd name="f120" fmla="at2 f117 f118"/>
                  <a:gd name="f121" fmla="+- f119 f1 0"/>
                  <a:gd name="f122" fmla="+- f120 f1 0"/>
                  <a:gd name="f123" fmla="*/ f121 f8 1"/>
                  <a:gd name="f124" fmla="*/ f122 f8 1"/>
                  <a:gd name="f125" fmla="*/ f123 1 f0"/>
                  <a:gd name="f126" fmla="*/ f124 1 f0"/>
                  <a:gd name="f127" fmla="+- 0 0 f125"/>
                  <a:gd name="f128" fmla="+- 0 0 f126"/>
                  <a:gd name="f129" fmla="val f127"/>
                  <a:gd name="f130" fmla="val f128"/>
                  <a:gd name="f131" fmla="+- 0 0 f129"/>
                  <a:gd name="f132" fmla="+- 0 0 f130"/>
                  <a:gd name="f133" fmla="*/ f131 f0 1"/>
                  <a:gd name="f134" fmla="*/ f132 f0 1"/>
                  <a:gd name="f135" fmla="*/ f133 1 f8"/>
                  <a:gd name="f136" fmla="*/ f134 1 f8"/>
                  <a:gd name="f137" fmla="+- f135 0 f1"/>
                  <a:gd name="f138" fmla="+- f136 0 f1"/>
                  <a:gd name="f139" fmla="+- f137 f1 0"/>
                  <a:gd name="f140" fmla="+- f138 f1 0"/>
                  <a:gd name="f141" fmla="*/ f139 f8 1"/>
                  <a:gd name="f142" fmla="*/ f140 f8 1"/>
                  <a:gd name="f143" fmla="*/ f141 1 f0"/>
                  <a:gd name="f144" fmla="*/ f142 1 f0"/>
                  <a:gd name="f145" fmla="+- 0 0 f143"/>
                  <a:gd name="f146" fmla="+- 0 0 f144"/>
                  <a:gd name="f147" fmla="+- 0 0 f145"/>
                  <a:gd name="f148" fmla="+- 0 0 f146"/>
                  <a:gd name="f149" fmla="*/ f147 f0 1"/>
                  <a:gd name="f150" fmla="*/ f148 f0 1"/>
                  <a:gd name="f151" fmla="*/ f149 1 f8"/>
                  <a:gd name="f152" fmla="*/ f150 1 f8"/>
                  <a:gd name="f153" fmla="+- f151 0 f1"/>
                  <a:gd name="f154" fmla="+- f152 0 f1"/>
                  <a:gd name="f155" fmla="cos 1 f153"/>
                  <a:gd name="f156" fmla="sin 1 f153"/>
                  <a:gd name="f157" fmla="cos 1 f154"/>
                  <a:gd name="f158" fmla="sin 1 f154"/>
                  <a:gd name="f159" fmla="+- 0 0 f155"/>
                  <a:gd name="f160" fmla="+- 0 0 f156"/>
                  <a:gd name="f161" fmla="+- 0 0 f157"/>
                  <a:gd name="f162" fmla="+- 0 0 f158"/>
                  <a:gd name="f163" fmla="+- 0 0 f159"/>
                  <a:gd name="f164" fmla="+- 0 0 f160"/>
                  <a:gd name="f165" fmla="+- 0 0 f161"/>
                  <a:gd name="f166" fmla="+- 0 0 f162"/>
                  <a:gd name="f167" fmla="val f163"/>
                  <a:gd name="f168" fmla="val f164"/>
                  <a:gd name="f169" fmla="val f165"/>
                  <a:gd name="f170" fmla="val f166"/>
                  <a:gd name="f171" fmla="+- 0 0 f167"/>
                  <a:gd name="f172" fmla="+- 0 0 f168"/>
                  <a:gd name="f173" fmla="+- 0 0 f169"/>
                  <a:gd name="f174" fmla="+- 0 0 f170"/>
                  <a:gd name="f175" fmla="*/ f9 f171 1"/>
                  <a:gd name="f176" fmla="*/ f9 f172 1"/>
                  <a:gd name="f177" fmla="*/ f9 f173 1"/>
                  <a:gd name="f178" fmla="*/ f9 f174 1"/>
                  <a:gd name="f179" fmla="*/ f175 f61 1"/>
                  <a:gd name="f180" fmla="*/ f176 f60 1"/>
                  <a:gd name="f181" fmla="*/ f177 f61 1"/>
                  <a:gd name="f182" fmla="*/ f178 f60 1"/>
                  <a:gd name="f183" fmla="+- f69 f179 0"/>
                  <a:gd name="f184" fmla="+- f68 f180 0"/>
                  <a:gd name="f185" fmla="+- f69 f181 0"/>
                  <a:gd name="f186" fmla="+- f68 f182 0"/>
                  <a:gd name="f187" fmla="max f183 f185"/>
                  <a:gd name="f188" fmla="max f184 f186"/>
                  <a:gd name="f189" fmla="min f183 f185"/>
                  <a:gd name="f190" fmla="min f184 f186"/>
                  <a:gd name="f191" fmla="*/ f183 f39 1"/>
                  <a:gd name="f192" fmla="*/ f184 f39 1"/>
                  <a:gd name="f193" fmla="*/ f185 f39 1"/>
                  <a:gd name="f194" fmla="*/ f186 f39 1"/>
                  <a:gd name="f195" fmla="?: f75 f44 f187"/>
                  <a:gd name="f196" fmla="?: f76 f45 f188"/>
                  <a:gd name="f197" fmla="?: f77 f7 f189"/>
                  <a:gd name="f198" fmla="?: f78 f7 f190"/>
                  <a:gd name="f199" fmla="*/ f197 f39 1"/>
                  <a:gd name="f200" fmla="*/ f198 f39 1"/>
                  <a:gd name="f201" fmla="*/ f195 f39 1"/>
                  <a:gd name="f202" fmla="*/ f196 f3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6">
                    <a:pos x="f191" y="f192"/>
                  </a:cxn>
                  <a:cxn ang="f37">
                    <a:pos x="f81" y="f82"/>
                  </a:cxn>
                  <a:cxn ang="f38">
                    <a:pos x="f193" y="f194"/>
                  </a:cxn>
                </a:cxnLst>
                <a:rect l="f199" t="f200" r="f201" b="f202"/>
                <a:pathLst>
                  <a:path stroke="0">
                    <a:moveTo>
                      <a:pt x="f191" y="f192"/>
                    </a:moveTo>
                    <a:arcTo wR="f73" hR="f74" stAng="f46" swAng="f70"/>
                    <a:lnTo>
                      <a:pt x="f81" y="f82"/>
                    </a:lnTo>
                    <a:close/>
                  </a:path>
                  <a:path fill="none">
                    <a:moveTo>
                      <a:pt x="f191" y="f192"/>
                    </a:moveTo>
                    <a:arcTo wR="f73" hR="f74" stAng="f46" swAng="f70"/>
                  </a:path>
                </a:pathLst>
              </a:custGeom>
              <a:noFill/>
              <a:ln w="9528">
                <a:solidFill>
                  <a:srgbClr val="4A7EBB"/>
                </a:solidFill>
                <a:prstDash val="solid"/>
              </a:ln>
            </p:spPr>
            <p:txBody>
              <a:bodyPr vert="horz" wrap="square" lIns="91440" tIns="45720" rIns="91440" bIns="45720" anchor="ctr" anchorCtr="1" compatLnSpc="1"/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76" name="ZoneTexte 75"/>
            <p:cNvSpPr txBox="1"/>
            <p:nvPr/>
          </p:nvSpPr>
          <p:spPr>
            <a:xfrm>
              <a:off x="6273031" y="357301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</p:grpSp>
      <p:cxnSp>
        <p:nvCxnSpPr>
          <p:cNvPr id="77" name="Connecteur droit 76"/>
          <p:cNvCxnSpPr>
            <a:stCxn id="63" idx="3"/>
            <a:endCxn id="76" idx="1"/>
          </p:cNvCxnSpPr>
          <p:nvPr/>
        </p:nvCxnSpPr>
        <p:spPr>
          <a:xfrm>
            <a:off x="5541171" y="3751737"/>
            <a:ext cx="772680" cy="5945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tailEnd type="triangle" w="med" len="med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200876" y="2636912"/>
            <a:ext cx="8344501" cy="280831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0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Service X in composite C needs a service interface A</a:t>
            </a:r>
          </a:p>
          <a:p>
            <a:pPr lvl="1"/>
            <a:r>
              <a:rPr lang="en-US" noProof="0" dirty="0" smtClean="0"/>
              <a:t>C deploys / instantiate S for itself.</a:t>
            </a:r>
          </a:p>
          <a:p>
            <a:pPr lvl="1"/>
            <a:r>
              <a:rPr lang="en-US" noProof="0" dirty="0" smtClean="0"/>
              <a:t>S is visible inside C only. No one else can use S</a:t>
            </a:r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marL="457200" lvl="1" indent="0">
              <a:buNone/>
            </a:pPr>
            <a:endParaRPr lang="en-US" noProof="0" dirty="0" smtClean="0"/>
          </a:p>
          <a:p>
            <a:pPr marL="457200" lvl="1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Full encapsulation: the black box</a:t>
            </a:r>
            <a:endParaRPr lang="en-US" noProof="0" dirty="0"/>
          </a:p>
        </p:txBody>
      </p:sp>
      <p:sp>
        <p:nvSpPr>
          <p:cNvPr id="114" name="Rectangle 113"/>
          <p:cNvSpPr/>
          <p:nvPr/>
        </p:nvSpPr>
        <p:spPr>
          <a:xfrm>
            <a:off x="1976513" y="3190470"/>
            <a:ext cx="4392488" cy="1390658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8" name="Groupe 34"/>
          <p:cNvGrpSpPr/>
          <p:nvPr/>
        </p:nvGrpSpPr>
        <p:grpSpPr>
          <a:xfrm>
            <a:off x="1452817" y="4208491"/>
            <a:ext cx="523696" cy="130923"/>
            <a:chOff x="4824977" y="3586103"/>
            <a:chExt cx="523696" cy="130923"/>
          </a:xfrm>
        </p:grpSpPr>
        <p:cxnSp>
          <p:nvCxnSpPr>
            <p:cNvPr id="119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20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21" name="Groupe 34"/>
          <p:cNvGrpSpPr/>
          <p:nvPr/>
        </p:nvGrpSpPr>
        <p:grpSpPr>
          <a:xfrm>
            <a:off x="1452817" y="3406494"/>
            <a:ext cx="523696" cy="130923"/>
            <a:chOff x="4824977" y="3586103"/>
            <a:chExt cx="523696" cy="130923"/>
          </a:xfrm>
        </p:grpSpPr>
        <p:cxnSp>
          <p:nvCxnSpPr>
            <p:cNvPr id="122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23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24" name="Groupe 18"/>
          <p:cNvGrpSpPr/>
          <p:nvPr/>
        </p:nvGrpSpPr>
        <p:grpSpPr>
          <a:xfrm>
            <a:off x="3012524" y="3397520"/>
            <a:ext cx="675220" cy="252026"/>
            <a:chOff x="4824977" y="3701152"/>
            <a:chExt cx="675220" cy="252026"/>
          </a:xfrm>
        </p:grpSpPr>
        <p:cxnSp>
          <p:nvCxnSpPr>
            <p:cNvPr id="125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26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30" name="Groupe 18"/>
          <p:cNvGrpSpPr/>
          <p:nvPr/>
        </p:nvGrpSpPr>
        <p:grpSpPr>
          <a:xfrm>
            <a:off x="6345052" y="4329102"/>
            <a:ext cx="675220" cy="252026"/>
            <a:chOff x="4824977" y="3701152"/>
            <a:chExt cx="675220" cy="252026"/>
          </a:xfrm>
        </p:grpSpPr>
        <p:cxnSp>
          <p:nvCxnSpPr>
            <p:cNvPr id="131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32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33" name="Groupe 18"/>
          <p:cNvGrpSpPr/>
          <p:nvPr/>
        </p:nvGrpSpPr>
        <p:grpSpPr>
          <a:xfrm>
            <a:off x="6345052" y="3537417"/>
            <a:ext cx="675220" cy="252026"/>
            <a:chOff x="4824977" y="3701152"/>
            <a:chExt cx="675220" cy="252026"/>
          </a:xfrm>
        </p:grpSpPr>
        <p:cxnSp>
          <p:nvCxnSpPr>
            <p:cNvPr id="134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35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6" name="Rectangle 4"/>
          <p:cNvSpPr/>
          <p:nvPr/>
        </p:nvSpPr>
        <p:spPr>
          <a:xfrm>
            <a:off x="2245042" y="3374783"/>
            <a:ext cx="757507" cy="297500"/>
          </a:xfrm>
          <a:prstGeom prst="rect">
            <a:avLst/>
          </a:prstGeom>
          <a:noFill/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  <a:latin typeface="Calibri"/>
              </a:rPr>
              <a:t>X</a:t>
            </a: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1110901" y="3275869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2431716" y="333448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141" name="ZoneTexte 140"/>
          <p:cNvSpPr txBox="1"/>
          <p:nvPr/>
        </p:nvSpPr>
        <p:spPr>
          <a:xfrm>
            <a:off x="3416673" y="33344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45" name="Rectangle 4"/>
          <p:cNvSpPr/>
          <p:nvPr/>
        </p:nvSpPr>
        <p:spPr>
          <a:xfrm>
            <a:off x="5371521" y="4960963"/>
            <a:ext cx="757507" cy="297500"/>
          </a:xfrm>
          <a:prstGeom prst="rect">
            <a:avLst/>
          </a:prstGeom>
          <a:noFill/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6" name="ZoneTexte 39"/>
          <p:cNvSpPr txBox="1"/>
          <p:nvPr/>
        </p:nvSpPr>
        <p:spPr>
          <a:xfrm>
            <a:off x="5585737" y="4931876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kern="0" dirty="0" smtClean="0">
                <a:solidFill>
                  <a:srgbClr val="000000"/>
                </a:solidFill>
                <a:latin typeface="Calibri"/>
              </a:rPr>
              <a:t>S</a:t>
            </a: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147" name="Groupe 34"/>
          <p:cNvGrpSpPr/>
          <p:nvPr/>
        </p:nvGrpSpPr>
        <p:grpSpPr>
          <a:xfrm>
            <a:off x="4849618" y="4987317"/>
            <a:ext cx="523696" cy="130923"/>
            <a:chOff x="4824977" y="3586103"/>
            <a:chExt cx="523696" cy="130923"/>
          </a:xfrm>
        </p:grpSpPr>
        <p:cxnSp>
          <p:nvCxnSpPr>
            <p:cNvPr id="148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49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50" name="Groupe 18"/>
          <p:cNvGrpSpPr/>
          <p:nvPr/>
        </p:nvGrpSpPr>
        <p:grpSpPr>
          <a:xfrm>
            <a:off x="6129028" y="4965194"/>
            <a:ext cx="675220" cy="252026"/>
            <a:chOff x="4824977" y="3701152"/>
            <a:chExt cx="675220" cy="252026"/>
          </a:xfrm>
        </p:grpSpPr>
        <p:cxnSp>
          <p:nvCxnSpPr>
            <p:cNvPr id="151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52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53" name="ZoneTexte 152"/>
          <p:cNvSpPr txBox="1"/>
          <p:nvPr/>
        </p:nvSpPr>
        <p:spPr>
          <a:xfrm>
            <a:off x="4558039" y="48563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mtClean="0"/>
              <a:t>PESOS 4 juin 2012</a:t>
            </a:r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3797333" y="265999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913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0"/>
            <a:ext cx="8359541" cy="1143000"/>
          </a:xfrm>
        </p:spPr>
        <p:txBody>
          <a:bodyPr/>
          <a:lstStyle/>
          <a:p>
            <a:r>
              <a:rPr lang="fr-FR" dirty="0" err="1" smtClean="0"/>
              <a:t>RoSe</a:t>
            </a:r>
            <a:r>
              <a:rPr lang="fr-FR" dirty="0" smtClean="0"/>
              <a:t> : protocoles actuellement supportés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488048"/>
              </p:ext>
            </p:extLst>
          </p:nvPr>
        </p:nvGraphicFramePr>
        <p:xfrm>
          <a:off x="1701205" y="3281910"/>
          <a:ext cx="591878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822"/>
                <a:gridCol w="1595212"/>
                <a:gridCol w="1618755"/>
              </a:tblGrid>
              <a:tr h="33138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Protocole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Découverte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1381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UPnP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1381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DPWS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1381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Dns-</a:t>
                      </a:r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sd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1381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Modbus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1381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Comet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-d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1381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Zookeeper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1381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Pubsubhubbub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67659"/>
              </p:ext>
            </p:extLst>
          </p:nvPr>
        </p:nvGraphicFramePr>
        <p:xfrm>
          <a:off x="652124" y="1056752"/>
          <a:ext cx="8016950" cy="189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847"/>
                <a:gridCol w="1290671"/>
                <a:gridCol w="2020186"/>
                <a:gridCol w="1049079"/>
                <a:gridCol w="1056167"/>
              </a:tblGrid>
              <a:tr h="4277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Protocole/Standard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Style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Librairie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Import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Export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948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JSON-RPC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RPC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Jabsorb.org</a:t>
                      </a:r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9486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JAX-WS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SOAP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Apache CXF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9486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JAX-RS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Jersey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9486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XML-RPC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RPC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Apache XML-RPC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2209607" y="2791673"/>
            <a:ext cx="4908223" cy="870617"/>
            <a:chOff x="2209607" y="2791673"/>
            <a:chExt cx="4908223" cy="870617"/>
          </a:xfrm>
        </p:grpSpPr>
        <p:sp>
          <p:nvSpPr>
            <p:cNvPr id="6" name="Rectangle 5"/>
            <p:cNvSpPr/>
            <p:nvPr/>
          </p:nvSpPr>
          <p:spPr>
            <a:xfrm>
              <a:off x="2209607" y="2791673"/>
              <a:ext cx="4908223" cy="870617"/>
            </a:xfrm>
            <a:prstGeom prst="rect">
              <a:avLst/>
            </a:prstGeom>
            <a:solidFill>
              <a:schemeClr val="bg1"/>
            </a:solidFill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fr-FR" dirty="0" smtClean="0"/>
                <a:t>      CE N’EST PAS </a:t>
              </a:r>
              <a:r>
                <a:rPr lang="fr-FR" dirty="0"/>
                <a:t>un bridge </a:t>
              </a:r>
              <a:r>
                <a:rPr lang="fr-FR" dirty="0" smtClean="0"/>
                <a:t>entre protocoles</a:t>
              </a:r>
            </a:p>
          </p:txBody>
        </p:sp>
        <p:pic>
          <p:nvPicPr>
            <p:cNvPr id="5" name="Picture 4" descr="Icon messagebox_warn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403" y="296887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898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noProof="0" dirty="0" err="1" smtClean="0"/>
              <a:t>ervice</a:t>
            </a:r>
            <a:r>
              <a:rPr lang="en-US" noProof="0" dirty="0" smtClean="0"/>
              <a:t> X in composite C needs a service interface A</a:t>
            </a:r>
          </a:p>
          <a:p>
            <a:pPr lvl="1"/>
            <a:r>
              <a:rPr lang="en-US" noProof="0" dirty="0" smtClean="0"/>
              <a:t>C deploys / instantiate S for itself.</a:t>
            </a:r>
          </a:p>
          <a:p>
            <a:pPr lvl="1"/>
            <a:r>
              <a:rPr lang="en-US" noProof="0" dirty="0" smtClean="0"/>
              <a:t>S is visible inside C only. No one else can use S</a:t>
            </a:r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marL="457200" lvl="1" indent="0">
              <a:buNone/>
            </a:pPr>
            <a:endParaRPr lang="en-US" noProof="0" dirty="0" smtClean="0"/>
          </a:p>
          <a:p>
            <a:r>
              <a:rPr lang="en-US" noProof="0" dirty="0" smtClean="0"/>
              <a:t>We say that C </a:t>
            </a:r>
          </a:p>
          <a:p>
            <a:pPr lvl="1"/>
            <a:r>
              <a:rPr lang="en-US" b="1" noProof="0" dirty="0" smtClean="0"/>
              <a:t>lends</a:t>
            </a:r>
            <a:r>
              <a:rPr lang="en-US" noProof="0" dirty="0" smtClean="0"/>
              <a:t> S to  no one</a:t>
            </a:r>
          </a:p>
          <a:p>
            <a:pPr lvl="1"/>
            <a:r>
              <a:rPr lang="en-US" b="1" noProof="0" dirty="0" smtClean="0"/>
              <a:t>borrows</a:t>
            </a:r>
            <a:r>
              <a:rPr lang="en-US" noProof="0" dirty="0" smtClean="0"/>
              <a:t> A(S) from no one.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Full encapsulation: the black box</a:t>
            </a:r>
            <a:endParaRPr lang="en-US" noProof="0" dirty="0"/>
          </a:p>
        </p:txBody>
      </p:sp>
      <p:sp>
        <p:nvSpPr>
          <p:cNvPr id="112" name="Rectangle 4"/>
          <p:cNvSpPr/>
          <p:nvPr/>
        </p:nvSpPr>
        <p:spPr>
          <a:xfrm>
            <a:off x="4144186" y="4171825"/>
            <a:ext cx="757507" cy="297500"/>
          </a:xfrm>
          <a:prstGeom prst="rect">
            <a:avLst/>
          </a:prstGeom>
          <a:noFill/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3" name="ZoneTexte 39"/>
          <p:cNvSpPr txBox="1"/>
          <p:nvPr/>
        </p:nvSpPr>
        <p:spPr>
          <a:xfrm>
            <a:off x="4358402" y="4142738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kern="0" dirty="0">
                <a:solidFill>
                  <a:srgbClr val="000000"/>
                </a:solidFill>
                <a:latin typeface="Calibri"/>
              </a:rPr>
              <a:t>S</a:t>
            </a: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976513" y="3190470"/>
            <a:ext cx="4392488" cy="1390658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5" name="Groupe 34"/>
          <p:cNvGrpSpPr/>
          <p:nvPr/>
        </p:nvGrpSpPr>
        <p:grpSpPr>
          <a:xfrm>
            <a:off x="3622283" y="4198179"/>
            <a:ext cx="523696" cy="130923"/>
            <a:chOff x="4824977" y="3586103"/>
            <a:chExt cx="523696" cy="130923"/>
          </a:xfrm>
        </p:grpSpPr>
        <p:cxnSp>
          <p:nvCxnSpPr>
            <p:cNvPr id="116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17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18" name="Groupe 34"/>
          <p:cNvGrpSpPr/>
          <p:nvPr/>
        </p:nvGrpSpPr>
        <p:grpSpPr>
          <a:xfrm>
            <a:off x="1452817" y="4208491"/>
            <a:ext cx="523696" cy="130923"/>
            <a:chOff x="4824977" y="3586103"/>
            <a:chExt cx="523696" cy="130923"/>
          </a:xfrm>
        </p:grpSpPr>
        <p:cxnSp>
          <p:nvCxnSpPr>
            <p:cNvPr id="119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20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21" name="Groupe 34"/>
          <p:cNvGrpSpPr/>
          <p:nvPr/>
        </p:nvGrpSpPr>
        <p:grpSpPr>
          <a:xfrm>
            <a:off x="1452817" y="3406494"/>
            <a:ext cx="523696" cy="130923"/>
            <a:chOff x="4824977" y="3586103"/>
            <a:chExt cx="523696" cy="130923"/>
          </a:xfrm>
        </p:grpSpPr>
        <p:cxnSp>
          <p:nvCxnSpPr>
            <p:cNvPr id="122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23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24" name="Groupe 18"/>
          <p:cNvGrpSpPr/>
          <p:nvPr/>
        </p:nvGrpSpPr>
        <p:grpSpPr>
          <a:xfrm>
            <a:off x="3012524" y="3397520"/>
            <a:ext cx="675220" cy="252026"/>
            <a:chOff x="4824977" y="3701152"/>
            <a:chExt cx="675220" cy="252026"/>
          </a:xfrm>
        </p:grpSpPr>
        <p:cxnSp>
          <p:nvCxnSpPr>
            <p:cNvPr id="125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26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27" name="Groupe 18"/>
          <p:cNvGrpSpPr/>
          <p:nvPr/>
        </p:nvGrpSpPr>
        <p:grpSpPr>
          <a:xfrm>
            <a:off x="4901693" y="4176056"/>
            <a:ext cx="675220" cy="252026"/>
            <a:chOff x="4824977" y="3701152"/>
            <a:chExt cx="675220" cy="252026"/>
          </a:xfrm>
        </p:grpSpPr>
        <p:cxnSp>
          <p:nvCxnSpPr>
            <p:cNvPr id="128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29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30" name="Groupe 18"/>
          <p:cNvGrpSpPr/>
          <p:nvPr/>
        </p:nvGrpSpPr>
        <p:grpSpPr>
          <a:xfrm>
            <a:off x="6345052" y="4329102"/>
            <a:ext cx="675220" cy="252026"/>
            <a:chOff x="4824977" y="3701152"/>
            <a:chExt cx="675220" cy="252026"/>
          </a:xfrm>
        </p:grpSpPr>
        <p:cxnSp>
          <p:nvCxnSpPr>
            <p:cNvPr id="131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32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33" name="Groupe 18"/>
          <p:cNvGrpSpPr/>
          <p:nvPr/>
        </p:nvGrpSpPr>
        <p:grpSpPr>
          <a:xfrm>
            <a:off x="6345052" y="3537417"/>
            <a:ext cx="675220" cy="252026"/>
            <a:chOff x="4824977" y="3701152"/>
            <a:chExt cx="675220" cy="252026"/>
          </a:xfrm>
        </p:grpSpPr>
        <p:cxnSp>
          <p:nvCxnSpPr>
            <p:cNvPr id="134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35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6" name="Rectangle 4"/>
          <p:cNvSpPr/>
          <p:nvPr/>
        </p:nvSpPr>
        <p:spPr>
          <a:xfrm>
            <a:off x="2245042" y="3374783"/>
            <a:ext cx="757507" cy="297500"/>
          </a:xfrm>
          <a:prstGeom prst="rect">
            <a:avLst/>
          </a:prstGeom>
          <a:noFill/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  <a:latin typeface="Calibri"/>
              </a:rPr>
              <a:t>X</a:t>
            </a: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1110901" y="3275869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3330704" y="40671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2431716" y="333448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140" name="ZoneTexte 139"/>
          <p:cNvSpPr txBox="1"/>
          <p:nvPr/>
        </p:nvSpPr>
        <p:spPr>
          <a:xfrm>
            <a:off x="3797333" y="265999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3416673" y="33344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cxnSp>
        <p:nvCxnSpPr>
          <p:cNvPr id="143" name="Connecteur droit 142"/>
          <p:cNvCxnSpPr>
            <a:stCxn id="141" idx="2"/>
            <a:endCxn id="117" idx="0"/>
          </p:cNvCxnSpPr>
          <p:nvPr/>
        </p:nvCxnSpPr>
        <p:spPr bwMode="auto">
          <a:xfrm>
            <a:off x="3575531" y="3703818"/>
            <a:ext cx="112214" cy="49436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Rectangle 4"/>
          <p:cNvSpPr/>
          <p:nvPr/>
        </p:nvSpPr>
        <p:spPr>
          <a:xfrm>
            <a:off x="5371521" y="4960963"/>
            <a:ext cx="757507" cy="297500"/>
          </a:xfrm>
          <a:prstGeom prst="rect">
            <a:avLst/>
          </a:prstGeom>
          <a:noFill/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6" name="ZoneTexte 39"/>
          <p:cNvSpPr txBox="1"/>
          <p:nvPr/>
        </p:nvSpPr>
        <p:spPr>
          <a:xfrm>
            <a:off x="5585737" y="4931876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kern="0" dirty="0" smtClean="0">
                <a:solidFill>
                  <a:srgbClr val="000000"/>
                </a:solidFill>
                <a:latin typeface="Calibri"/>
              </a:rPr>
              <a:t>S’</a:t>
            </a: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147" name="Groupe 34"/>
          <p:cNvGrpSpPr/>
          <p:nvPr/>
        </p:nvGrpSpPr>
        <p:grpSpPr>
          <a:xfrm>
            <a:off x="4849618" y="4987317"/>
            <a:ext cx="523696" cy="130923"/>
            <a:chOff x="4824977" y="3586103"/>
            <a:chExt cx="523696" cy="130923"/>
          </a:xfrm>
        </p:grpSpPr>
        <p:cxnSp>
          <p:nvCxnSpPr>
            <p:cNvPr id="148" name="Connecteur droit 35"/>
            <p:cNvCxnSpPr/>
            <p:nvPr/>
          </p:nvCxnSpPr>
          <p:spPr>
            <a:xfrm>
              <a:off x="4955901" y="3651574"/>
              <a:ext cx="392772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49" name="Ellipse 36"/>
            <p:cNvSpPr/>
            <p:nvPr/>
          </p:nvSpPr>
          <p:spPr>
            <a:xfrm>
              <a:off x="4824977" y="3586103"/>
              <a:ext cx="130923" cy="13092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F81BD"/>
            </a:solidFill>
            <a:ln w="25402">
              <a:solidFill>
                <a:srgbClr val="385D8A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50" name="Groupe 18"/>
          <p:cNvGrpSpPr/>
          <p:nvPr/>
        </p:nvGrpSpPr>
        <p:grpSpPr>
          <a:xfrm>
            <a:off x="6129028" y="4965194"/>
            <a:ext cx="675220" cy="252026"/>
            <a:chOff x="4824977" y="3701152"/>
            <a:chExt cx="675220" cy="252026"/>
          </a:xfrm>
        </p:grpSpPr>
        <p:cxnSp>
          <p:nvCxnSpPr>
            <p:cNvPr id="151" name="Connecteur droit 19"/>
            <p:cNvCxnSpPr/>
            <p:nvPr/>
          </p:nvCxnSpPr>
          <p:spPr>
            <a:xfrm>
              <a:off x="4824977" y="3845170"/>
              <a:ext cx="360036" cy="0"/>
            </a:xfrm>
            <a:prstGeom prst="straightConnector1">
              <a:avLst/>
            </a:prstGeom>
            <a:noFill/>
            <a:ln w="9528">
              <a:solidFill>
                <a:srgbClr val="4A7EBB"/>
              </a:solidFill>
              <a:prstDash val="solid"/>
            </a:ln>
          </p:spPr>
        </p:cxnSp>
        <p:sp>
          <p:nvSpPr>
            <p:cNvPr id="152" name="Arc 20"/>
            <p:cNvSpPr/>
            <p:nvPr/>
          </p:nvSpPr>
          <p:spPr>
            <a:xfrm flipH="1">
              <a:off x="5194166" y="3701152"/>
              <a:ext cx="306031" cy="25202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358"/>
                <a:gd name="f11" fmla="+- 0 0 -270"/>
                <a:gd name="f12" fmla="+- 0 0 -269"/>
                <a:gd name="f13" fmla="+- 0 0 -268"/>
                <a:gd name="f14" fmla="abs f4"/>
                <a:gd name="f15" fmla="abs f5"/>
                <a:gd name="f16" fmla="abs f6"/>
                <a:gd name="f17" fmla="+- 0 0 f3"/>
                <a:gd name="f18" fmla="+- 0 0 f10"/>
                <a:gd name="f19" fmla="*/ f11 f0 1"/>
                <a:gd name="f20" fmla="*/ f12 f0 1"/>
                <a:gd name="f21" fmla="*/ f13 f0 1"/>
                <a:gd name="f22" fmla="?: f14 f4 1"/>
                <a:gd name="f23" fmla="?: f15 f5 1"/>
                <a:gd name="f24" fmla="?: f16 f6 1"/>
                <a:gd name="f25" fmla="*/ f17 f0 1"/>
                <a:gd name="f26" fmla="*/ f18 f0 1"/>
                <a:gd name="f27" fmla="*/ f19 1 f3"/>
                <a:gd name="f28" fmla="*/ f20 1 f3"/>
                <a:gd name="f29" fmla="*/ f21 1 f3"/>
                <a:gd name="f30" fmla="*/ f22 1 21600"/>
                <a:gd name="f31" fmla="*/ f23 1 21600"/>
                <a:gd name="f32" fmla="*/ 21600 f22 1"/>
                <a:gd name="f33" fmla="*/ 21600 f23 1"/>
                <a:gd name="f34" fmla="*/ f25 1 f3"/>
                <a:gd name="f35" fmla="*/ f26 1 f3"/>
                <a:gd name="f36" fmla="+- f27 0 f1"/>
                <a:gd name="f37" fmla="+- f28 0 f1"/>
                <a:gd name="f38" fmla="+- f29 0 f1"/>
                <a:gd name="f39" fmla="min f31 f30"/>
                <a:gd name="f40" fmla="*/ f32 1 f24"/>
                <a:gd name="f41" fmla="*/ f33 1 f24"/>
                <a:gd name="f42" fmla="+- f34 0 f1"/>
                <a:gd name="f43" fmla="+- f35 0 f1"/>
                <a:gd name="f44" fmla="val f40"/>
                <a:gd name="f45" fmla="val f41"/>
                <a:gd name="f46" fmla="+- 0 0 f42"/>
                <a:gd name="f47" fmla="+- 0 0 f43"/>
                <a:gd name="f48" fmla="+- f45 0 f7"/>
                <a:gd name="f49" fmla="+- f44 0 f7"/>
                <a:gd name="f50" fmla="+- f47 0 f46"/>
                <a:gd name="f51" fmla="+- f46 f1 0"/>
                <a:gd name="f52" fmla="+- f47 f1 0"/>
                <a:gd name="f53" fmla="+- 21600000 0 f46"/>
                <a:gd name="f54" fmla="+- f1 0 f46"/>
                <a:gd name="f55" fmla="+- 27000000 0 f46"/>
                <a:gd name="f56" fmla="+- f0 0 f46"/>
                <a:gd name="f57" fmla="+- 32400000 0 f46"/>
                <a:gd name="f58" fmla="+- f2 0 f46"/>
                <a:gd name="f59" fmla="+- 37800000 0 f46"/>
                <a:gd name="f60" fmla="*/ f48 1 2"/>
                <a:gd name="f61" fmla="*/ f49 1 2"/>
                <a:gd name="f62" fmla="+- f50 21600000 0"/>
                <a:gd name="f63" fmla="?: f54 f54 f55"/>
                <a:gd name="f64" fmla="?: f56 f56 f57"/>
                <a:gd name="f65" fmla="?: f58 f58 f59"/>
                <a:gd name="f66" fmla="*/ f51 f8 1"/>
                <a:gd name="f67" fmla="*/ f52 f8 1"/>
                <a:gd name="f68" fmla="+- f7 f60 0"/>
                <a:gd name="f69" fmla="+- f7 f61 0"/>
                <a:gd name="f70" fmla="?: f50 f50 f62"/>
                <a:gd name="f71" fmla="*/ f66 1 f0"/>
                <a:gd name="f72" fmla="*/ f67 1 f0"/>
                <a:gd name="f73" fmla="*/ f61 f39 1"/>
                <a:gd name="f74" fmla="*/ f60 f39 1"/>
                <a:gd name="f75" fmla="+- f70 0 f53"/>
                <a:gd name="f76" fmla="+- f70 0 f63"/>
                <a:gd name="f77" fmla="+- f70 0 f64"/>
                <a:gd name="f78" fmla="+- f70 0 f65"/>
                <a:gd name="f79" fmla="+- 0 0 f71"/>
                <a:gd name="f80" fmla="+- 0 0 f72"/>
                <a:gd name="f81" fmla="*/ f69 f39 1"/>
                <a:gd name="f82" fmla="*/ f68 f39 1"/>
                <a:gd name="f83" fmla="+- 0 0 f79"/>
                <a:gd name="f84" fmla="+- 0 0 f80"/>
                <a:gd name="f85" fmla="*/ f83 f0 1"/>
                <a:gd name="f86" fmla="*/ f84 f0 1"/>
                <a:gd name="f87" fmla="*/ f85 1 f8"/>
                <a:gd name="f88" fmla="*/ f86 1 f8"/>
                <a:gd name="f89" fmla="+- f87 0 f1"/>
                <a:gd name="f90" fmla="+- f88 0 f1"/>
                <a:gd name="f91" fmla="sin 1 f89"/>
                <a:gd name="f92" fmla="cos 1 f89"/>
                <a:gd name="f93" fmla="sin 1 f90"/>
                <a:gd name="f94" fmla="cos 1 f90"/>
                <a:gd name="f95" fmla="+- 0 0 f91"/>
                <a:gd name="f96" fmla="+- 0 0 f92"/>
                <a:gd name="f97" fmla="+- 0 0 f93"/>
                <a:gd name="f98" fmla="+- 0 0 f94"/>
                <a:gd name="f99" fmla="+- 0 0 f95"/>
                <a:gd name="f100" fmla="+- 0 0 f96"/>
                <a:gd name="f101" fmla="+- 0 0 f97"/>
                <a:gd name="f102" fmla="+- 0 0 f98"/>
                <a:gd name="f103" fmla="val f99"/>
                <a:gd name="f104" fmla="val f100"/>
                <a:gd name="f105" fmla="val f101"/>
                <a:gd name="f106" fmla="val f102"/>
                <a:gd name="f107" fmla="*/ f103 f61 1"/>
                <a:gd name="f108" fmla="*/ f104 f60 1"/>
                <a:gd name="f109" fmla="*/ f105 f61 1"/>
                <a:gd name="f110" fmla="*/ f106 f60 1"/>
                <a:gd name="f111" fmla="+- 0 0 f108"/>
                <a:gd name="f112" fmla="+- 0 0 f107"/>
                <a:gd name="f113" fmla="+- 0 0 f110"/>
                <a:gd name="f114" fmla="+- 0 0 f109"/>
                <a:gd name="f115" fmla="+- 0 0 f111"/>
                <a:gd name="f116" fmla="+- 0 0 f112"/>
                <a:gd name="f117" fmla="+- 0 0 f113"/>
                <a:gd name="f118" fmla="+- 0 0 f114"/>
                <a:gd name="f119" fmla="at2 f115 f116"/>
                <a:gd name="f120" fmla="at2 f117 f118"/>
                <a:gd name="f121" fmla="+- f119 f1 0"/>
                <a:gd name="f122" fmla="+- f120 f1 0"/>
                <a:gd name="f123" fmla="*/ f121 f8 1"/>
                <a:gd name="f124" fmla="*/ f122 f8 1"/>
                <a:gd name="f125" fmla="*/ f123 1 f0"/>
                <a:gd name="f126" fmla="*/ f124 1 f0"/>
                <a:gd name="f127" fmla="+- 0 0 f125"/>
                <a:gd name="f128" fmla="+- 0 0 f126"/>
                <a:gd name="f129" fmla="val f127"/>
                <a:gd name="f130" fmla="val f128"/>
                <a:gd name="f131" fmla="+- 0 0 f129"/>
                <a:gd name="f132" fmla="+- 0 0 f130"/>
                <a:gd name="f133" fmla="*/ f131 f0 1"/>
                <a:gd name="f134" fmla="*/ f132 f0 1"/>
                <a:gd name="f135" fmla="*/ f133 1 f8"/>
                <a:gd name="f136" fmla="*/ f134 1 f8"/>
                <a:gd name="f137" fmla="+- f135 0 f1"/>
                <a:gd name="f138" fmla="+- f136 0 f1"/>
                <a:gd name="f139" fmla="+- f137 f1 0"/>
                <a:gd name="f140" fmla="+- f138 f1 0"/>
                <a:gd name="f141" fmla="*/ f139 f8 1"/>
                <a:gd name="f142" fmla="*/ f140 f8 1"/>
                <a:gd name="f143" fmla="*/ f141 1 f0"/>
                <a:gd name="f144" fmla="*/ f142 1 f0"/>
                <a:gd name="f145" fmla="+- 0 0 f143"/>
                <a:gd name="f146" fmla="+- 0 0 f144"/>
                <a:gd name="f147" fmla="+- 0 0 f145"/>
                <a:gd name="f148" fmla="+- 0 0 f146"/>
                <a:gd name="f149" fmla="*/ f147 f0 1"/>
                <a:gd name="f150" fmla="*/ f148 f0 1"/>
                <a:gd name="f151" fmla="*/ f149 1 f8"/>
                <a:gd name="f152" fmla="*/ f150 1 f8"/>
                <a:gd name="f153" fmla="+- f151 0 f1"/>
                <a:gd name="f154" fmla="+- f152 0 f1"/>
                <a:gd name="f155" fmla="cos 1 f153"/>
                <a:gd name="f156" fmla="sin 1 f153"/>
                <a:gd name="f157" fmla="cos 1 f154"/>
                <a:gd name="f158" fmla="sin 1 f154"/>
                <a:gd name="f159" fmla="+- 0 0 f155"/>
                <a:gd name="f160" fmla="+- 0 0 f156"/>
                <a:gd name="f161" fmla="+- 0 0 f157"/>
                <a:gd name="f162" fmla="+- 0 0 f158"/>
                <a:gd name="f163" fmla="+- 0 0 f159"/>
                <a:gd name="f164" fmla="+- 0 0 f160"/>
                <a:gd name="f165" fmla="+- 0 0 f161"/>
                <a:gd name="f166" fmla="+- 0 0 f162"/>
                <a:gd name="f167" fmla="val f163"/>
                <a:gd name="f168" fmla="val f164"/>
                <a:gd name="f169" fmla="val f165"/>
                <a:gd name="f170" fmla="val f166"/>
                <a:gd name="f171" fmla="+- 0 0 f167"/>
                <a:gd name="f172" fmla="+- 0 0 f168"/>
                <a:gd name="f173" fmla="+- 0 0 f169"/>
                <a:gd name="f174" fmla="+- 0 0 f170"/>
                <a:gd name="f175" fmla="*/ f9 f171 1"/>
                <a:gd name="f176" fmla="*/ f9 f172 1"/>
                <a:gd name="f177" fmla="*/ f9 f173 1"/>
                <a:gd name="f178" fmla="*/ f9 f174 1"/>
                <a:gd name="f179" fmla="*/ f175 f61 1"/>
                <a:gd name="f180" fmla="*/ f176 f60 1"/>
                <a:gd name="f181" fmla="*/ f177 f61 1"/>
                <a:gd name="f182" fmla="*/ f178 f60 1"/>
                <a:gd name="f183" fmla="+- f69 f179 0"/>
                <a:gd name="f184" fmla="+- f68 f180 0"/>
                <a:gd name="f185" fmla="+- f69 f181 0"/>
                <a:gd name="f186" fmla="+- f68 f182 0"/>
                <a:gd name="f187" fmla="max f183 f185"/>
                <a:gd name="f188" fmla="max f184 f186"/>
                <a:gd name="f189" fmla="min f183 f185"/>
                <a:gd name="f190" fmla="min f184 f186"/>
                <a:gd name="f191" fmla="*/ f183 f39 1"/>
                <a:gd name="f192" fmla="*/ f184 f39 1"/>
                <a:gd name="f193" fmla="*/ f185 f39 1"/>
                <a:gd name="f194" fmla="*/ f186 f39 1"/>
                <a:gd name="f195" fmla="?: f75 f44 f187"/>
                <a:gd name="f196" fmla="?: f76 f45 f188"/>
                <a:gd name="f197" fmla="?: f77 f7 f189"/>
                <a:gd name="f198" fmla="?: f78 f7 f190"/>
                <a:gd name="f199" fmla="*/ f197 f39 1"/>
                <a:gd name="f200" fmla="*/ f198 f39 1"/>
                <a:gd name="f201" fmla="*/ f195 f39 1"/>
                <a:gd name="f202" fmla="*/ f196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191" y="f192"/>
                </a:cxn>
                <a:cxn ang="f37">
                  <a:pos x="f81" y="f82"/>
                </a:cxn>
                <a:cxn ang="f38">
                  <a:pos x="f193" y="f194"/>
                </a:cxn>
              </a:cxnLst>
              <a:rect l="f199" t="f200" r="f201" b="f202"/>
              <a:pathLst>
                <a:path stroke="0">
                  <a:moveTo>
                    <a:pt x="f191" y="f192"/>
                  </a:moveTo>
                  <a:arcTo wR="f73" hR="f74" stAng="f46" swAng="f70"/>
                  <a:lnTo>
                    <a:pt x="f81" y="f82"/>
                  </a:lnTo>
                  <a:close/>
                </a:path>
                <a:path fill="none">
                  <a:moveTo>
                    <a:pt x="f191" y="f192"/>
                  </a:moveTo>
                  <a:arcTo wR="f73" hR="f74" stAng="f46" swAng="f70"/>
                </a:path>
              </a:pathLst>
            </a:custGeom>
            <a:noFill/>
            <a:ln w="9528">
              <a:solidFill>
                <a:srgbClr val="4A7EBB"/>
              </a:solidFill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53" name="ZoneTexte 152"/>
          <p:cNvSpPr txBox="1"/>
          <p:nvPr/>
        </p:nvSpPr>
        <p:spPr>
          <a:xfrm>
            <a:off x="4558039" y="48563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55" name="Espace réservé de la date 15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 smtClean="0"/>
              <a:t>PESOS 4 juin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3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Apam </a:t>
            </a:r>
            <a:r>
              <a:rPr lang="fr-FR" dirty="0" err="1" smtClean="0"/>
              <a:t>Visibility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1600" dirty="0" smtClean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008080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fr-FR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composite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ContentComposite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fr-FR" sz="1400" i="1" dirty="0" err="1">
                <a:solidFill>
                  <a:srgbClr val="7F007F"/>
                </a:solidFill>
                <a:latin typeface="Courier New"/>
              </a:rPr>
              <a:t>specification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"S2"  </a:t>
            </a:r>
            <a:r>
              <a:rPr lang="fr-FR" sz="1400" dirty="0">
                <a:solidFill>
                  <a:srgbClr val="7F007F"/>
                </a:solidFill>
                <a:latin typeface="Courier New"/>
              </a:rPr>
              <a:t>main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"S2"  </a:t>
            </a:r>
            <a:r>
              <a:rPr lang="fr-FR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    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dependency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specification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"S4"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"compoS4" /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008080"/>
                </a:solidFill>
                <a:latin typeface="Courier New"/>
              </a:rPr>
              <a:t>    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dependency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implementation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“xx"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…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fr-FR" sz="1400" dirty="0">
                <a:solidFill>
                  <a:srgbClr val="008080"/>
                </a:solidFill>
                <a:latin typeface="Courier New"/>
              </a:rPr>
              <a:t>    </a:t>
            </a:r>
          </a:p>
          <a:p>
            <a:pPr marL="0" lvl="0" indent="0">
              <a:buNone/>
            </a:pPr>
            <a:r>
              <a:rPr lang="fr-FR" sz="1400" dirty="0">
                <a:solidFill>
                  <a:srgbClr val="008080"/>
                </a:solidFill>
                <a:latin typeface="Courier New"/>
              </a:rPr>
              <a:t>        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constraints</a:t>
            </a:r>
            <a:r>
              <a:rPr lang="fr-FR" sz="1400" dirty="0">
                <a:solidFill>
                  <a:srgbClr val="008080"/>
                </a:solidFill>
                <a:latin typeface="Courier New"/>
              </a:rPr>
              <a:t>&gt; ….&lt;/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constraints</a:t>
            </a:r>
            <a:r>
              <a:rPr lang="fr-FR" sz="1400" dirty="0">
                <a:solidFill>
                  <a:srgbClr val="008080"/>
                </a:solidFill>
                <a:latin typeface="Courier New"/>
              </a:rPr>
              <a:t>&gt;</a:t>
            </a: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fr-FR" sz="1400" dirty="0">
                <a:solidFill>
                  <a:srgbClr val="008080"/>
                </a:solidFill>
                <a:latin typeface="Courier New"/>
              </a:rPr>
              <a:t>        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preferences</a:t>
            </a:r>
            <a:r>
              <a:rPr lang="fr-FR" sz="1400" dirty="0">
                <a:solidFill>
                  <a:srgbClr val="008080"/>
                </a:solidFill>
                <a:latin typeface="Courier New"/>
              </a:rPr>
              <a:t>&gt; … &lt;/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preferences</a:t>
            </a: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0" lvl="0" indent="0">
              <a:buNone/>
            </a:pPr>
            <a:endParaRPr lang="fr-FR" sz="1400" dirty="0">
              <a:solidFill>
                <a:srgbClr val="000000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fr-FR" sz="1400" dirty="0">
                <a:solidFill>
                  <a:srgbClr val="008080"/>
                </a:solidFill>
                <a:latin typeface="Courier New"/>
              </a:rPr>
              <a:t>    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contentMngt</a:t>
            </a: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borrow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implementation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"(OS=</a:t>
            </a:r>
            <a:r>
              <a:rPr lang="fr-FR" sz="1400" i="1" dirty="0" err="1" smtClean="0">
                <a:solidFill>
                  <a:srgbClr val="2A00FF"/>
                </a:solidFill>
                <a:latin typeface="Courier New"/>
              </a:rPr>
              <a:t>Android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)" </a:t>
            </a:r>
            <a:r>
              <a:rPr lang="fr-FR" sz="1400" i="1" dirty="0">
                <a:solidFill>
                  <a:srgbClr val="7F007F"/>
                </a:solidFill>
                <a:latin typeface="Courier New"/>
              </a:rPr>
              <a:t>instance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"false" </a:t>
            </a:r>
            <a:r>
              <a:rPr lang="fr-FR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0" indent="0">
              <a:buNone/>
            </a:pPr>
            <a:endParaRPr lang="fr-FR" sz="1400" i="1" dirty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local  </a:t>
            </a:r>
            <a:r>
              <a:rPr lang="fr-FR" sz="1400" dirty="0" err="1" smtClean="0">
                <a:solidFill>
                  <a:srgbClr val="7F007F"/>
                </a:solidFill>
                <a:latin typeface="Courier New"/>
              </a:rPr>
              <a:t>implementation</a:t>
            </a:r>
            <a:r>
              <a:rPr lang="fr-FR" sz="14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"(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OS=Linux)" </a:t>
            </a:r>
            <a:r>
              <a:rPr lang="fr-FR" sz="1400" i="1" dirty="0" smtClean="0">
                <a:solidFill>
                  <a:srgbClr val="7F007F"/>
                </a:solidFill>
                <a:latin typeface="Courier New"/>
              </a:rPr>
              <a:t>instance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true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fr-FR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friend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implementation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"(name=xxx)"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instance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400" i="1" dirty="0" smtClean="0">
                <a:solidFill>
                  <a:srgbClr val="2A00FF"/>
                </a:solidFill>
                <a:latin typeface="Courier New"/>
              </a:rPr>
              <a:t>"(….)"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400" i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	&lt;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application </a:t>
            </a: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0" lvl="0" indent="0">
              <a:buNone/>
            </a:pPr>
            <a:r>
              <a:rPr lang="fr-FR" sz="14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  &lt;/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contentMngt</a:t>
            </a:r>
            <a:r>
              <a:rPr lang="fr-FR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0" lvl="0" indent="0">
              <a:buNone/>
            </a:pPr>
            <a:r>
              <a:rPr lang="fr-FR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composite</a:t>
            </a:r>
            <a:r>
              <a:rPr lang="fr-FR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81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986155" y="3867778"/>
            <a:ext cx="7471144" cy="2491241"/>
            <a:chOff x="1308671" y="2792819"/>
            <a:chExt cx="7471144" cy="2491241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1308671" y="2792820"/>
              <a:ext cx="7471144" cy="2491240"/>
            </a:xfrm>
            <a:prstGeom prst="roundRect">
              <a:avLst/>
            </a:prstGeom>
            <a:gradFill>
              <a:gsLst>
                <a:gs pos="0">
                  <a:srgbClr val="000082"/>
                </a:gs>
                <a:gs pos="35000">
                  <a:srgbClr val="0047FF"/>
                </a:gs>
                <a:gs pos="86000">
                  <a:srgbClr val="0070C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r>
                <a:rPr lang="fr-FR" sz="2000" b="1" dirty="0" err="1" smtClean="0"/>
                <a:t>OSGi</a:t>
              </a:r>
              <a:endParaRPr lang="fr-FR" sz="2000" b="1" dirty="0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1696247" y="2792819"/>
              <a:ext cx="6731691" cy="2102213"/>
            </a:xfrm>
            <a:prstGeom prst="roundRect">
              <a:avLst>
                <a:gd name="adj" fmla="val 7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/>
            </a:p>
          </p:txBody>
        </p:sp>
      </p:grpSp>
      <p:sp>
        <p:nvSpPr>
          <p:cNvPr id="39" name="Rectangle à coins arrondis 38"/>
          <p:cNvSpPr/>
          <p:nvPr/>
        </p:nvSpPr>
        <p:spPr>
          <a:xfrm>
            <a:off x="1977670" y="5238218"/>
            <a:ext cx="5561263" cy="597055"/>
          </a:xfrm>
          <a:prstGeom prst="roundRect">
            <a:avLst/>
          </a:prstGeom>
          <a:solidFill>
            <a:srgbClr val="FACAF3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96" name="Espace réservé du contenu 2"/>
          <p:cNvSpPr>
            <a:spLocks noGrp="1"/>
          </p:cNvSpPr>
          <p:nvPr>
            <p:ph idx="1"/>
          </p:nvPr>
        </p:nvSpPr>
        <p:spPr>
          <a:xfrm>
            <a:off x="187779" y="813066"/>
            <a:ext cx="8809264" cy="2780146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3085" name="Picture 13" descr="http://wiki.chameleon.ow2.org/xwiki/bin/download/Main/Rose/roselogoasciiShad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33" y="5353348"/>
            <a:ext cx="744607" cy="36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Groupe 111"/>
          <p:cNvGrpSpPr/>
          <p:nvPr/>
        </p:nvGrpSpPr>
        <p:grpSpPr>
          <a:xfrm rot="5400000">
            <a:off x="3524718" y="5209950"/>
            <a:ext cx="741239" cy="417448"/>
            <a:chOff x="4191446" y="3085032"/>
            <a:chExt cx="1294954" cy="580334"/>
          </a:xfrm>
        </p:grpSpPr>
        <p:sp>
          <p:nvSpPr>
            <p:cNvPr id="115" name="Rectangle 114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6" name="Groupe 115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17" name="Ellipse 116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18" name="Connecteur en angle 117"/>
              <p:cNvCxnSpPr>
                <a:stCxn id="117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e 90"/>
          <p:cNvGrpSpPr/>
          <p:nvPr/>
        </p:nvGrpSpPr>
        <p:grpSpPr>
          <a:xfrm rot="5400000">
            <a:off x="2893066" y="5209949"/>
            <a:ext cx="741239" cy="417448"/>
            <a:chOff x="4191446" y="3085032"/>
            <a:chExt cx="1294954" cy="580334"/>
          </a:xfrm>
        </p:grpSpPr>
        <p:sp>
          <p:nvSpPr>
            <p:cNvPr id="104" name="Rectangle 103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5" name="Groupe 104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09" name="Ellipse 108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10" name="Connecteur en angle 109"/>
              <p:cNvCxnSpPr>
                <a:stCxn id="109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Dynamisme: </a:t>
            </a:r>
            <a:r>
              <a:rPr lang="fr-FR" dirty="0" smtClean="0"/>
              <a:t>propriétés globales</a:t>
            </a:r>
            <a:endParaRPr lang="fr-FR" dirty="0"/>
          </a:p>
        </p:txBody>
      </p:sp>
      <p:sp>
        <p:nvSpPr>
          <p:cNvPr id="10" name="Accolade ouvrante 9"/>
          <p:cNvSpPr/>
          <p:nvPr/>
        </p:nvSpPr>
        <p:spPr>
          <a:xfrm>
            <a:off x="2818852" y="3605481"/>
            <a:ext cx="361507" cy="1373421"/>
          </a:xfrm>
          <a:prstGeom prst="leftBrace">
            <a:avLst>
              <a:gd name="adj1" fmla="val 9114"/>
              <a:gd name="adj2" fmla="val 51032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1535523" y="3788481"/>
            <a:ext cx="1283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Services</a:t>
            </a:r>
          </a:p>
          <a:p>
            <a:r>
              <a:rPr lang="fr-FR" dirty="0" smtClean="0"/>
              <a:t>Applicatifs</a:t>
            </a:r>
          </a:p>
          <a:p>
            <a:r>
              <a:rPr lang="fr-FR" dirty="0" smtClean="0"/>
              <a:t>Locaux</a:t>
            </a:r>
            <a:endParaRPr lang="fr-FR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3336977" y="3525481"/>
            <a:ext cx="4244486" cy="1453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55" y="3524216"/>
            <a:ext cx="690231" cy="521452"/>
          </a:xfrm>
          <a:prstGeom prst="rect">
            <a:avLst/>
          </a:prstGeom>
        </p:spPr>
      </p:pic>
      <p:pic>
        <p:nvPicPr>
          <p:cNvPr id="3075" name="Picture 3" descr="C:\DATA\Adele\papers\icons\icons\webcamera-Vista-256x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68" y="6232335"/>
            <a:ext cx="490176" cy="4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e 22"/>
          <p:cNvGrpSpPr/>
          <p:nvPr/>
        </p:nvGrpSpPr>
        <p:grpSpPr>
          <a:xfrm>
            <a:off x="3413675" y="3978162"/>
            <a:ext cx="1073573" cy="666744"/>
            <a:chOff x="3413675" y="2990318"/>
            <a:chExt cx="1073573" cy="666744"/>
          </a:xfrm>
        </p:grpSpPr>
        <p:grpSp>
          <p:nvGrpSpPr>
            <p:cNvPr id="83" name="Groupe 82"/>
            <p:cNvGrpSpPr/>
            <p:nvPr/>
          </p:nvGrpSpPr>
          <p:grpSpPr>
            <a:xfrm>
              <a:off x="3413675" y="2990318"/>
              <a:ext cx="1073573" cy="397961"/>
              <a:chOff x="4191446" y="3085032"/>
              <a:chExt cx="1720320" cy="58033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4623611" y="3085032"/>
                <a:ext cx="862789" cy="580334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12700" dist="127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5" name="Groupe 84"/>
              <p:cNvGrpSpPr/>
              <p:nvPr/>
            </p:nvGrpSpPr>
            <p:grpSpPr>
              <a:xfrm rot="16200000">
                <a:off x="4304252" y="3144823"/>
                <a:ext cx="211753" cy="437365"/>
                <a:chOff x="5367469" y="2750287"/>
                <a:chExt cx="211753" cy="437365"/>
              </a:xfrm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5367469" y="2750287"/>
                  <a:ext cx="211753" cy="1984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4894A3"/>
                    </a:solidFill>
                  </a:endParaRPr>
                </a:p>
              </p:txBody>
            </p:sp>
            <p:cxnSp>
              <p:nvCxnSpPr>
                <p:cNvPr id="95" name="Connecteur en angle 94"/>
                <p:cNvCxnSpPr>
                  <a:stCxn id="94" idx="4"/>
                </p:cNvCxnSpPr>
                <p:nvPr/>
              </p:nvCxnSpPr>
              <p:spPr>
                <a:xfrm rot="5400000">
                  <a:off x="5353783" y="3068089"/>
                  <a:ext cx="238890" cy="236"/>
                </a:xfrm>
                <a:prstGeom prst="bentConnector3">
                  <a:avLst/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e 85"/>
              <p:cNvGrpSpPr/>
              <p:nvPr/>
            </p:nvGrpSpPr>
            <p:grpSpPr>
              <a:xfrm rot="16200000">
                <a:off x="5586188" y="3050862"/>
                <a:ext cx="225792" cy="425365"/>
                <a:chOff x="5471292" y="2424224"/>
                <a:chExt cx="311684" cy="524539"/>
              </a:xfrm>
            </p:grpSpPr>
            <p:sp>
              <p:nvSpPr>
                <p:cNvPr id="92" name="Arc 91"/>
                <p:cNvSpPr/>
                <p:nvPr/>
              </p:nvSpPr>
              <p:spPr>
                <a:xfrm rot="16200000">
                  <a:off x="5477917" y="2643705"/>
                  <a:ext cx="298433" cy="311684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3" name="Connecteur en angle 92"/>
                <p:cNvCxnSpPr/>
                <p:nvPr/>
              </p:nvCxnSpPr>
              <p:spPr>
                <a:xfrm rot="5400000" flipH="1" flipV="1">
                  <a:off x="5531965" y="2530188"/>
                  <a:ext cx="211930" cy="2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e 6"/>
            <p:cNvGrpSpPr/>
            <p:nvPr/>
          </p:nvGrpSpPr>
          <p:grpSpPr>
            <a:xfrm rot="5400000">
              <a:off x="3824870" y="3446920"/>
              <a:ext cx="265449" cy="154836"/>
              <a:chOff x="4801621" y="3696684"/>
              <a:chExt cx="329794" cy="186356"/>
            </a:xfrm>
          </p:grpSpPr>
          <p:sp>
            <p:nvSpPr>
              <p:cNvPr id="81" name="Arc 80"/>
              <p:cNvSpPr/>
              <p:nvPr/>
            </p:nvSpPr>
            <p:spPr>
              <a:xfrm rot="10800000">
                <a:off x="4943781" y="3696684"/>
                <a:ext cx="187634" cy="186356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7" name="Connecteur en angle 86"/>
              <p:cNvCxnSpPr/>
              <p:nvPr/>
            </p:nvCxnSpPr>
            <p:spPr>
              <a:xfrm flipH="1" flipV="1">
                <a:off x="4801621" y="3783406"/>
                <a:ext cx="133248" cy="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8" name="Connecteur droit avec flèche 87"/>
          <p:cNvCxnSpPr>
            <a:stCxn id="92" idx="1"/>
            <a:endCxn id="143" idx="0"/>
          </p:cNvCxnSpPr>
          <p:nvPr/>
        </p:nvCxnSpPr>
        <p:spPr>
          <a:xfrm flipV="1">
            <a:off x="4411735" y="3807318"/>
            <a:ext cx="552716" cy="293259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81" idx="1"/>
            <a:endCxn id="109" idx="7"/>
          </p:cNvCxnSpPr>
          <p:nvPr/>
        </p:nvCxnSpPr>
        <p:spPr>
          <a:xfrm rot="5400000">
            <a:off x="3394123" y="4501220"/>
            <a:ext cx="495298" cy="63164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 descr="C:\DATA\Adele\papers\icons\icons\GO-510-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381" y="6238399"/>
            <a:ext cx="497809" cy="49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Connecteur en arc 110"/>
          <p:cNvCxnSpPr>
            <a:stCxn id="104" idx="3"/>
            <a:endCxn id="3075" idx="0"/>
          </p:cNvCxnSpPr>
          <p:nvPr/>
        </p:nvCxnSpPr>
        <p:spPr>
          <a:xfrm rot="5400000">
            <a:off x="2749150" y="5717799"/>
            <a:ext cx="443042" cy="58603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rc 118"/>
          <p:cNvCxnSpPr>
            <a:stCxn id="115" idx="3"/>
            <a:endCxn id="3086" idx="3"/>
          </p:cNvCxnSpPr>
          <p:nvPr/>
        </p:nvCxnSpPr>
        <p:spPr>
          <a:xfrm rot="16200000" flipH="1">
            <a:off x="3644259" y="6040373"/>
            <a:ext cx="698010" cy="195852"/>
          </a:xfrm>
          <a:prstGeom prst="curvedConnector4">
            <a:avLst>
              <a:gd name="adj1" fmla="val 34907"/>
              <a:gd name="adj2" fmla="val 242802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e 150"/>
          <p:cNvGrpSpPr/>
          <p:nvPr/>
        </p:nvGrpSpPr>
        <p:grpSpPr>
          <a:xfrm>
            <a:off x="4475443" y="4312872"/>
            <a:ext cx="875864" cy="666745"/>
            <a:chOff x="4475443" y="3325028"/>
            <a:chExt cx="875864" cy="666745"/>
          </a:xfrm>
        </p:grpSpPr>
        <p:sp>
          <p:nvSpPr>
            <p:cNvPr id="126" name="Rectangle 125"/>
            <p:cNvSpPr/>
            <p:nvPr/>
          </p:nvSpPr>
          <p:spPr>
            <a:xfrm>
              <a:off x="4475443" y="3325028"/>
              <a:ext cx="581910" cy="397961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Ellipse 130"/>
            <p:cNvSpPr/>
            <p:nvPr/>
          </p:nvSpPr>
          <p:spPr>
            <a:xfrm rot="16200000">
              <a:off x="5211771" y="3449060"/>
              <a:ext cx="145209" cy="133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894A3"/>
                </a:solidFill>
              </a:endParaRPr>
            </a:p>
          </p:txBody>
        </p:sp>
        <p:cxnSp>
          <p:nvCxnSpPr>
            <p:cNvPr id="132" name="Connecteur en angle 131"/>
            <p:cNvCxnSpPr/>
            <p:nvPr/>
          </p:nvCxnSpPr>
          <p:spPr>
            <a:xfrm>
              <a:off x="5067787" y="3515990"/>
              <a:ext cx="161120" cy="162"/>
            </a:xfrm>
            <a:prstGeom prst="bentConnector3">
              <a:avLst/>
            </a:prstGeom>
            <a:ln w="25400">
              <a:solidFill>
                <a:srgbClr val="4894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e 122"/>
            <p:cNvGrpSpPr/>
            <p:nvPr/>
          </p:nvGrpSpPr>
          <p:grpSpPr>
            <a:xfrm rot="5400000">
              <a:off x="4639090" y="3775378"/>
              <a:ext cx="265449" cy="167341"/>
              <a:chOff x="4801621" y="3696684"/>
              <a:chExt cx="329794" cy="186356"/>
            </a:xfrm>
          </p:grpSpPr>
          <p:sp>
            <p:nvSpPr>
              <p:cNvPr id="124" name="Arc 123"/>
              <p:cNvSpPr/>
              <p:nvPr/>
            </p:nvSpPr>
            <p:spPr>
              <a:xfrm rot="10800000">
                <a:off x="4943781" y="3696684"/>
                <a:ext cx="187634" cy="186356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5" name="Connecteur en angle 124"/>
              <p:cNvCxnSpPr/>
              <p:nvPr/>
            </p:nvCxnSpPr>
            <p:spPr>
              <a:xfrm flipH="1" flipV="1">
                <a:off x="4801621" y="3783406"/>
                <a:ext cx="133248" cy="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e 132"/>
          <p:cNvGrpSpPr/>
          <p:nvPr/>
        </p:nvGrpSpPr>
        <p:grpSpPr>
          <a:xfrm>
            <a:off x="4964450" y="3652167"/>
            <a:ext cx="773713" cy="541711"/>
            <a:chOff x="3413676" y="2990318"/>
            <a:chExt cx="808122" cy="666744"/>
          </a:xfrm>
        </p:grpSpPr>
        <p:grpSp>
          <p:nvGrpSpPr>
            <p:cNvPr id="134" name="Groupe 133"/>
            <p:cNvGrpSpPr/>
            <p:nvPr/>
          </p:nvGrpSpPr>
          <p:grpSpPr>
            <a:xfrm>
              <a:off x="3413676" y="2990318"/>
              <a:ext cx="808122" cy="397961"/>
              <a:chOff x="4191446" y="3085032"/>
              <a:chExt cx="1294954" cy="58033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4623611" y="3085032"/>
                <a:ext cx="862789" cy="580334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12700" dist="127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39" name="Groupe 138"/>
              <p:cNvGrpSpPr/>
              <p:nvPr/>
            </p:nvGrpSpPr>
            <p:grpSpPr>
              <a:xfrm rot="16200000">
                <a:off x="4304252" y="3144823"/>
                <a:ext cx="211753" cy="437365"/>
                <a:chOff x="5367469" y="2750287"/>
                <a:chExt cx="211753" cy="437365"/>
              </a:xfrm>
            </p:grpSpPr>
            <p:sp>
              <p:nvSpPr>
                <p:cNvPr id="143" name="Ellipse 142"/>
                <p:cNvSpPr/>
                <p:nvPr/>
              </p:nvSpPr>
              <p:spPr>
                <a:xfrm>
                  <a:off x="5367469" y="2750287"/>
                  <a:ext cx="211753" cy="1984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4894A3"/>
                    </a:solidFill>
                  </a:endParaRPr>
                </a:p>
              </p:txBody>
            </p:sp>
            <p:cxnSp>
              <p:nvCxnSpPr>
                <p:cNvPr id="144" name="Connecteur en angle 143"/>
                <p:cNvCxnSpPr>
                  <a:stCxn id="143" idx="4"/>
                </p:cNvCxnSpPr>
                <p:nvPr/>
              </p:nvCxnSpPr>
              <p:spPr>
                <a:xfrm rot="5400000">
                  <a:off x="5353783" y="3068089"/>
                  <a:ext cx="238890" cy="236"/>
                </a:xfrm>
                <a:prstGeom prst="bentConnector3">
                  <a:avLst/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5" name="Groupe 134"/>
            <p:cNvGrpSpPr/>
            <p:nvPr/>
          </p:nvGrpSpPr>
          <p:grpSpPr>
            <a:xfrm rot="5400000">
              <a:off x="3824870" y="3446920"/>
              <a:ext cx="265449" cy="154836"/>
              <a:chOff x="4801621" y="3696684"/>
              <a:chExt cx="329794" cy="186356"/>
            </a:xfrm>
          </p:grpSpPr>
          <p:sp>
            <p:nvSpPr>
              <p:cNvPr id="136" name="Arc 135"/>
              <p:cNvSpPr/>
              <p:nvPr/>
            </p:nvSpPr>
            <p:spPr>
              <a:xfrm rot="10800000">
                <a:off x="4943781" y="3696684"/>
                <a:ext cx="187634" cy="186356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7" name="Connecteur en angle 136"/>
              <p:cNvCxnSpPr/>
              <p:nvPr/>
            </p:nvCxnSpPr>
            <p:spPr>
              <a:xfrm flipH="1" flipV="1">
                <a:off x="4801621" y="3783406"/>
                <a:ext cx="133248" cy="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6" name="Connecteur en arc 145"/>
          <p:cNvCxnSpPr>
            <a:stCxn id="131" idx="6"/>
            <a:endCxn id="136" idx="1"/>
          </p:cNvCxnSpPr>
          <p:nvPr/>
        </p:nvCxnSpPr>
        <p:spPr>
          <a:xfrm rot="5400000" flipH="1" flipV="1">
            <a:off x="5235441" y="4181462"/>
            <a:ext cx="298704" cy="2008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en arc 154"/>
          <p:cNvCxnSpPr>
            <a:endCxn id="124" idx="1"/>
          </p:cNvCxnSpPr>
          <p:nvPr/>
        </p:nvCxnSpPr>
        <p:spPr>
          <a:xfrm flipV="1">
            <a:off x="4008614" y="4904104"/>
            <a:ext cx="763201" cy="200754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space réservé du contenu 2"/>
          <p:cNvSpPr txBox="1">
            <a:spLocks/>
          </p:cNvSpPr>
          <p:nvPr/>
        </p:nvSpPr>
        <p:spPr bwMode="auto">
          <a:xfrm>
            <a:off x="284718" y="817871"/>
            <a:ext cx="8320448" cy="299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dirty="0" smtClean="0"/>
              <a:t>Intrinsèque vs. Contextuel =&gt; composites</a:t>
            </a:r>
          </a:p>
          <a:p>
            <a:r>
              <a:rPr lang="fr-FR" dirty="0" smtClean="0"/>
              <a:t>Raffinement de la gestion de dépendances dans le composite</a:t>
            </a:r>
          </a:p>
          <a:p>
            <a:r>
              <a:rPr lang="fr-FR" dirty="0" err="1" smtClean="0"/>
              <a:t>Lazy</a:t>
            </a:r>
            <a:r>
              <a:rPr lang="fr-FR" dirty="0" smtClean="0"/>
              <a:t> + </a:t>
            </a:r>
            <a:r>
              <a:rPr lang="fr-FR" dirty="0" err="1" smtClean="0"/>
              <a:t>backtracking</a:t>
            </a:r>
            <a:r>
              <a:rPr lang="fr-FR" dirty="0" smtClean="0"/>
              <a:t> =&gt; reconfiguration  opportuniste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053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Espace réservé du contenu 2"/>
          <p:cNvSpPr>
            <a:spLocks noGrp="1"/>
          </p:cNvSpPr>
          <p:nvPr>
            <p:ph idx="1"/>
          </p:nvPr>
        </p:nvSpPr>
        <p:spPr>
          <a:xfrm>
            <a:off x="187779" y="813066"/>
            <a:ext cx="8809264" cy="278014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Monde de la machine versus Monde réel</a:t>
            </a:r>
          </a:p>
          <a:p>
            <a:r>
              <a:rPr lang="fr-FR" dirty="0" smtClean="0"/>
              <a:t>Le fournisseur du service ne peux pas anticiper toutes ses possibles usages</a:t>
            </a:r>
          </a:p>
          <a:p>
            <a:r>
              <a:rPr lang="fr-FR" dirty="0" smtClean="0"/>
              <a:t>Le développeur d’une application ne peux pas connaître à l’avance toutes les configurations d’exécution</a:t>
            </a:r>
          </a:p>
          <a:p>
            <a:r>
              <a:rPr lang="fr-FR" dirty="0" smtClean="0"/>
              <a:t>On a besoin d’une vision globale contextuelle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986155" y="3867778"/>
            <a:ext cx="7471144" cy="2491241"/>
            <a:chOff x="1308671" y="2792819"/>
            <a:chExt cx="7471144" cy="2491241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1308671" y="2792820"/>
              <a:ext cx="7471144" cy="2491240"/>
            </a:xfrm>
            <a:prstGeom prst="roundRect">
              <a:avLst/>
            </a:prstGeom>
            <a:gradFill>
              <a:gsLst>
                <a:gs pos="0">
                  <a:srgbClr val="000082"/>
                </a:gs>
                <a:gs pos="35000">
                  <a:srgbClr val="0047FF"/>
                </a:gs>
                <a:gs pos="86000">
                  <a:srgbClr val="0070C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r>
                <a:rPr lang="fr-FR" sz="2000" b="1" dirty="0" err="1" smtClean="0"/>
                <a:t>OSGi</a:t>
              </a:r>
              <a:endParaRPr lang="fr-FR" sz="2000" b="1" dirty="0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1696247" y="2792819"/>
              <a:ext cx="6731691" cy="2102213"/>
            </a:xfrm>
            <a:prstGeom prst="roundRect">
              <a:avLst>
                <a:gd name="adj" fmla="val 7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/>
            </a:p>
          </p:txBody>
        </p:sp>
      </p:grpSp>
      <p:pic>
        <p:nvPicPr>
          <p:cNvPr id="3085" name="Picture 13" descr="http://wiki.chameleon.ow2.org/xwiki/bin/download/Main/Rose/roselogoasciiShad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33" y="5353348"/>
            <a:ext cx="744607" cy="36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Groupe 111"/>
          <p:cNvGrpSpPr/>
          <p:nvPr/>
        </p:nvGrpSpPr>
        <p:grpSpPr>
          <a:xfrm rot="5400000">
            <a:off x="3524718" y="5209950"/>
            <a:ext cx="741239" cy="417448"/>
            <a:chOff x="4191446" y="3085032"/>
            <a:chExt cx="1294954" cy="580334"/>
          </a:xfrm>
        </p:grpSpPr>
        <p:sp>
          <p:nvSpPr>
            <p:cNvPr id="115" name="Rectangle 114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6" name="Groupe 115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17" name="Ellipse 116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18" name="Connecteur en angle 117"/>
              <p:cNvCxnSpPr>
                <a:stCxn id="117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e 90"/>
          <p:cNvGrpSpPr/>
          <p:nvPr/>
        </p:nvGrpSpPr>
        <p:grpSpPr>
          <a:xfrm rot="5400000">
            <a:off x="2893066" y="5209949"/>
            <a:ext cx="741239" cy="417448"/>
            <a:chOff x="4191446" y="3085032"/>
            <a:chExt cx="1294954" cy="580334"/>
          </a:xfrm>
        </p:grpSpPr>
        <p:sp>
          <p:nvSpPr>
            <p:cNvPr id="104" name="Rectangle 103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5" name="Groupe 104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09" name="Ellipse 108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10" name="Connecteur en angle 109"/>
              <p:cNvCxnSpPr>
                <a:stCxn id="109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Dynamisme: </a:t>
            </a:r>
            <a:r>
              <a:rPr lang="fr-FR" dirty="0" smtClean="0"/>
              <a:t>partage et conflits</a:t>
            </a:r>
            <a:endParaRPr lang="fr-FR" dirty="0"/>
          </a:p>
        </p:txBody>
      </p:sp>
      <p:sp>
        <p:nvSpPr>
          <p:cNvPr id="10" name="Accolade ouvrante 9"/>
          <p:cNvSpPr/>
          <p:nvPr/>
        </p:nvSpPr>
        <p:spPr>
          <a:xfrm>
            <a:off x="2818852" y="3605481"/>
            <a:ext cx="361507" cy="1373421"/>
          </a:xfrm>
          <a:prstGeom prst="leftBrace">
            <a:avLst>
              <a:gd name="adj1" fmla="val 9114"/>
              <a:gd name="adj2" fmla="val 51032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1535523" y="3788481"/>
            <a:ext cx="1283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Services</a:t>
            </a:r>
          </a:p>
          <a:p>
            <a:r>
              <a:rPr lang="fr-FR" dirty="0" smtClean="0"/>
              <a:t>Applicatifs</a:t>
            </a:r>
          </a:p>
          <a:p>
            <a:r>
              <a:rPr lang="fr-FR" dirty="0" smtClean="0"/>
              <a:t>Locaux</a:t>
            </a:r>
            <a:endParaRPr lang="fr-FR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3180359" y="3461657"/>
            <a:ext cx="4401104" cy="15172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55" y="3524216"/>
            <a:ext cx="690231" cy="521452"/>
          </a:xfrm>
          <a:prstGeom prst="rect">
            <a:avLst/>
          </a:prstGeom>
        </p:spPr>
      </p:pic>
      <p:pic>
        <p:nvPicPr>
          <p:cNvPr id="3075" name="Picture 3" descr="C:\DATA\Adele\papers\icons\icons\webcamera-Vista-256x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68" y="6232335"/>
            <a:ext cx="490176" cy="4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e 22"/>
          <p:cNvGrpSpPr/>
          <p:nvPr/>
        </p:nvGrpSpPr>
        <p:grpSpPr>
          <a:xfrm>
            <a:off x="3413675" y="3978162"/>
            <a:ext cx="1073573" cy="666744"/>
            <a:chOff x="3413675" y="2990318"/>
            <a:chExt cx="1073573" cy="666744"/>
          </a:xfrm>
        </p:grpSpPr>
        <p:grpSp>
          <p:nvGrpSpPr>
            <p:cNvPr id="83" name="Groupe 82"/>
            <p:cNvGrpSpPr/>
            <p:nvPr/>
          </p:nvGrpSpPr>
          <p:grpSpPr>
            <a:xfrm>
              <a:off x="3413675" y="2990318"/>
              <a:ext cx="1073573" cy="397961"/>
              <a:chOff x="4191446" y="3085032"/>
              <a:chExt cx="1720320" cy="58033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4623611" y="3085032"/>
                <a:ext cx="862789" cy="580334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12700" dist="127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5" name="Groupe 84"/>
              <p:cNvGrpSpPr/>
              <p:nvPr/>
            </p:nvGrpSpPr>
            <p:grpSpPr>
              <a:xfrm rot="16200000">
                <a:off x="4304252" y="3144823"/>
                <a:ext cx="211753" cy="437365"/>
                <a:chOff x="5367469" y="2750287"/>
                <a:chExt cx="211753" cy="437365"/>
              </a:xfrm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5367469" y="2750287"/>
                  <a:ext cx="211753" cy="1984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4894A3"/>
                    </a:solidFill>
                  </a:endParaRPr>
                </a:p>
              </p:txBody>
            </p:sp>
            <p:cxnSp>
              <p:nvCxnSpPr>
                <p:cNvPr id="95" name="Connecteur en angle 94"/>
                <p:cNvCxnSpPr>
                  <a:stCxn id="94" idx="4"/>
                </p:cNvCxnSpPr>
                <p:nvPr/>
              </p:nvCxnSpPr>
              <p:spPr>
                <a:xfrm rot="5400000">
                  <a:off x="5353783" y="3068089"/>
                  <a:ext cx="238890" cy="236"/>
                </a:xfrm>
                <a:prstGeom prst="bentConnector3">
                  <a:avLst/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e 85"/>
              <p:cNvGrpSpPr/>
              <p:nvPr/>
            </p:nvGrpSpPr>
            <p:grpSpPr>
              <a:xfrm rot="16200000">
                <a:off x="5586188" y="3050862"/>
                <a:ext cx="225792" cy="425365"/>
                <a:chOff x="5471292" y="2424224"/>
                <a:chExt cx="311684" cy="524539"/>
              </a:xfrm>
            </p:grpSpPr>
            <p:sp>
              <p:nvSpPr>
                <p:cNvPr id="92" name="Arc 91"/>
                <p:cNvSpPr/>
                <p:nvPr/>
              </p:nvSpPr>
              <p:spPr>
                <a:xfrm rot="16200000">
                  <a:off x="5477917" y="2643705"/>
                  <a:ext cx="298433" cy="311684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3" name="Connecteur en angle 92"/>
                <p:cNvCxnSpPr/>
                <p:nvPr/>
              </p:nvCxnSpPr>
              <p:spPr>
                <a:xfrm rot="5400000" flipH="1" flipV="1">
                  <a:off x="5531965" y="2530188"/>
                  <a:ext cx="211930" cy="2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e 6"/>
            <p:cNvGrpSpPr/>
            <p:nvPr/>
          </p:nvGrpSpPr>
          <p:grpSpPr>
            <a:xfrm rot="5400000">
              <a:off x="3824870" y="3446920"/>
              <a:ext cx="265449" cy="154836"/>
              <a:chOff x="4801621" y="3696684"/>
              <a:chExt cx="329794" cy="186356"/>
            </a:xfrm>
          </p:grpSpPr>
          <p:sp>
            <p:nvSpPr>
              <p:cNvPr id="81" name="Arc 80"/>
              <p:cNvSpPr/>
              <p:nvPr/>
            </p:nvSpPr>
            <p:spPr>
              <a:xfrm rot="10800000">
                <a:off x="4943781" y="3696684"/>
                <a:ext cx="187634" cy="186356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7" name="Connecteur en angle 86"/>
              <p:cNvCxnSpPr/>
              <p:nvPr/>
            </p:nvCxnSpPr>
            <p:spPr>
              <a:xfrm flipH="1" flipV="1">
                <a:off x="4801621" y="3783406"/>
                <a:ext cx="133248" cy="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8" name="Connecteur droit avec flèche 87"/>
          <p:cNvCxnSpPr>
            <a:stCxn id="92" idx="1"/>
            <a:endCxn id="143" idx="0"/>
          </p:cNvCxnSpPr>
          <p:nvPr/>
        </p:nvCxnSpPr>
        <p:spPr>
          <a:xfrm flipV="1">
            <a:off x="4411735" y="3807318"/>
            <a:ext cx="552716" cy="293259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81" idx="1"/>
            <a:endCxn id="109" idx="0"/>
          </p:cNvCxnSpPr>
          <p:nvPr/>
        </p:nvCxnSpPr>
        <p:spPr>
          <a:xfrm rot="5400000">
            <a:off x="3375516" y="4465975"/>
            <a:ext cx="478660" cy="68549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 descr="C:\DATA\Adele\papers\icons\icons\GO-510-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381" y="6238399"/>
            <a:ext cx="497809" cy="49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Connecteur en arc 110"/>
          <p:cNvCxnSpPr>
            <a:stCxn id="104" idx="3"/>
            <a:endCxn id="3075" idx="0"/>
          </p:cNvCxnSpPr>
          <p:nvPr/>
        </p:nvCxnSpPr>
        <p:spPr>
          <a:xfrm rot="5400000">
            <a:off x="2749150" y="5717799"/>
            <a:ext cx="443042" cy="58603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rc 118"/>
          <p:cNvCxnSpPr>
            <a:stCxn id="115" idx="3"/>
            <a:endCxn id="3086" idx="3"/>
          </p:cNvCxnSpPr>
          <p:nvPr/>
        </p:nvCxnSpPr>
        <p:spPr>
          <a:xfrm rot="16200000" flipH="1">
            <a:off x="3644259" y="6040373"/>
            <a:ext cx="698010" cy="195852"/>
          </a:xfrm>
          <a:prstGeom prst="curvedConnector4">
            <a:avLst>
              <a:gd name="adj1" fmla="val 34907"/>
              <a:gd name="adj2" fmla="val 242802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e 150"/>
          <p:cNvGrpSpPr/>
          <p:nvPr/>
        </p:nvGrpSpPr>
        <p:grpSpPr>
          <a:xfrm>
            <a:off x="4475443" y="4312872"/>
            <a:ext cx="875864" cy="666745"/>
            <a:chOff x="4475443" y="3325028"/>
            <a:chExt cx="875864" cy="666745"/>
          </a:xfrm>
        </p:grpSpPr>
        <p:sp>
          <p:nvSpPr>
            <p:cNvPr id="126" name="Rectangle 125"/>
            <p:cNvSpPr/>
            <p:nvPr/>
          </p:nvSpPr>
          <p:spPr>
            <a:xfrm>
              <a:off x="4475443" y="3325028"/>
              <a:ext cx="581910" cy="397961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Ellipse 130"/>
            <p:cNvSpPr/>
            <p:nvPr/>
          </p:nvSpPr>
          <p:spPr>
            <a:xfrm rot="16200000">
              <a:off x="5211771" y="3449060"/>
              <a:ext cx="145209" cy="1338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894A3"/>
                </a:solidFill>
              </a:endParaRPr>
            </a:p>
          </p:txBody>
        </p:sp>
        <p:cxnSp>
          <p:nvCxnSpPr>
            <p:cNvPr id="132" name="Connecteur en angle 131"/>
            <p:cNvCxnSpPr/>
            <p:nvPr/>
          </p:nvCxnSpPr>
          <p:spPr>
            <a:xfrm>
              <a:off x="5067787" y="3515990"/>
              <a:ext cx="161120" cy="162"/>
            </a:xfrm>
            <a:prstGeom prst="bentConnector3">
              <a:avLst/>
            </a:prstGeom>
            <a:ln w="25400">
              <a:solidFill>
                <a:srgbClr val="4894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e 122"/>
            <p:cNvGrpSpPr/>
            <p:nvPr/>
          </p:nvGrpSpPr>
          <p:grpSpPr>
            <a:xfrm rot="5400000">
              <a:off x="4639090" y="3775378"/>
              <a:ext cx="265449" cy="167341"/>
              <a:chOff x="4801621" y="3696684"/>
              <a:chExt cx="329794" cy="186356"/>
            </a:xfrm>
          </p:grpSpPr>
          <p:sp>
            <p:nvSpPr>
              <p:cNvPr id="124" name="Arc 123"/>
              <p:cNvSpPr/>
              <p:nvPr/>
            </p:nvSpPr>
            <p:spPr>
              <a:xfrm rot="10800000">
                <a:off x="4943781" y="3696684"/>
                <a:ext cx="187634" cy="186356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5" name="Connecteur en angle 124"/>
              <p:cNvCxnSpPr/>
              <p:nvPr/>
            </p:nvCxnSpPr>
            <p:spPr>
              <a:xfrm flipH="1" flipV="1">
                <a:off x="4801621" y="3783406"/>
                <a:ext cx="133248" cy="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e 132"/>
          <p:cNvGrpSpPr/>
          <p:nvPr/>
        </p:nvGrpSpPr>
        <p:grpSpPr>
          <a:xfrm>
            <a:off x="4964450" y="3652167"/>
            <a:ext cx="773713" cy="541711"/>
            <a:chOff x="3413676" y="2990318"/>
            <a:chExt cx="808122" cy="666744"/>
          </a:xfrm>
        </p:grpSpPr>
        <p:grpSp>
          <p:nvGrpSpPr>
            <p:cNvPr id="134" name="Groupe 133"/>
            <p:cNvGrpSpPr/>
            <p:nvPr/>
          </p:nvGrpSpPr>
          <p:grpSpPr>
            <a:xfrm>
              <a:off x="3413676" y="2990318"/>
              <a:ext cx="808122" cy="397961"/>
              <a:chOff x="4191446" y="3085032"/>
              <a:chExt cx="1294954" cy="58033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4623611" y="3085032"/>
                <a:ext cx="862789" cy="580334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12700" dist="127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39" name="Groupe 138"/>
              <p:cNvGrpSpPr/>
              <p:nvPr/>
            </p:nvGrpSpPr>
            <p:grpSpPr>
              <a:xfrm rot="16200000">
                <a:off x="4304252" y="3144823"/>
                <a:ext cx="211753" cy="437365"/>
                <a:chOff x="5367469" y="2750287"/>
                <a:chExt cx="211753" cy="437365"/>
              </a:xfrm>
            </p:grpSpPr>
            <p:sp>
              <p:nvSpPr>
                <p:cNvPr id="143" name="Ellipse 142"/>
                <p:cNvSpPr/>
                <p:nvPr/>
              </p:nvSpPr>
              <p:spPr>
                <a:xfrm>
                  <a:off x="5367469" y="2750287"/>
                  <a:ext cx="211753" cy="1984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4894A3"/>
                    </a:solidFill>
                  </a:endParaRPr>
                </a:p>
              </p:txBody>
            </p:sp>
            <p:cxnSp>
              <p:nvCxnSpPr>
                <p:cNvPr id="144" name="Connecteur en angle 143"/>
                <p:cNvCxnSpPr>
                  <a:stCxn id="143" idx="4"/>
                </p:cNvCxnSpPr>
                <p:nvPr/>
              </p:nvCxnSpPr>
              <p:spPr>
                <a:xfrm rot="5400000">
                  <a:off x="5353783" y="3068089"/>
                  <a:ext cx="238890" cy="236"/>
                </a:xfrm>
                <a:prstGeom prst="bentConnector3">
                  <a:avLst/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5" name="Groupe 134"/>
            <p:cNvGrpSpPr/>
            <p:nvPr/>
          </p:nvGrpSpPr>
          <p:grpSpPr>
            <a:xfrm rot="5400000">
              <a:off x="3824870" y="3446920"/>
              <a:ext cx="265449" cy="154836"/>
              <a:chOff x="4801621" y="3696684"/>
              <a:chExt cx="329794" cy="186356"/>
            </a:xfrm>
          </p:grpSpPr>
          <p:sp>
            <p:nvSpPr>
              <p:cNvPr id="136" name="Arc 135"/>
              <p:cNvSpPr/>
              <p:nvPr/>
            </p:nvSpPr>
            <p:spPr>
              <a:xfrm rot="10800000">
                <a:off x="4943781" y="3696684"/>
                <a:ext cx="187634" cy="186356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7" name="Connecteur en angle 136"/>
              <p:cNvCxnSpPr/>
              <p:nvPr/>
            </p:nvCxnSpPr>
            <p:spPr>
              <a:xfrm flipH="1" flipV="1">
                <a:off x="4801621" y="3783406"/>
                <a:ext cx="133248" cy="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6" name="Connecteur en arc 145"/>
          <p:cNvCxnSpPr>
            <a:stCxn id="131" idx="6"/>
            <a:endCxn id="136" idx="1"/>
          </p:cNvCxnSpPr>
          <p:nvPr/>
        </p:nvCxnSpPr>
        <p:spPr>
          <a:xfrm rot="5400000" flipH="1" flipV="1">
            <a:off x="5235441" y="4181462"/>
            <a:ext cx="298704" cy="2008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en arc 154"/>
          <p:cNvCxnSpPr>
            <a:endCxn id="124" idx="1"/>
          </p:cNvCxnSpPr>
          <p:nvPr/>
        </p:nvCxnSpPr>
        <p:spPr>
          <a:xfrm flipV="1">
            <a:off x="4008614" y="4904104"/>
            <a:ext cx="763201" cy="200754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en arc 164"/>
          <p:cNvCxnSpPr>
            <a:stCxn id="117" idx="5"/>
            <a:endCxn id="100" idx="1"/>
          </p:cNvCxnSpPr>
          <p:nvPr/>
        </p:nvCxnSpPr>
        <p:spPr>
          <a:xfrm rot="5400000" flipH="1" flipV="1">
            <a:off x="5268872" y="3609622"/>
            <a:ext cx="224132" cy="2846674"/>
          </a:xfrm>
          <a:prstGeom prst="curvedConnector3">
            <a:avLst>
              <a:gd name="adj1" fmla="val -1454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e 156"/>
          <p:cNvGrpSpPr/>
          <p:nvPr/>
        </p:nvGrpSpPr>
        <p:grpSpPr>
          <a:xfrm>
            <a:off x="6425096" y="4042790"/>
            <a:ext cx="577564" cy="944540"/>
            <a:chOff x="6288398" y="2788869"/>
            <a:chExt cx="833263" cy="1034134"/>
          </a:xfrm>
        </p:grpSpPr>
        <p:grpSp>
          <p:nvGrpSpPr>
            <p:cNvPr id="156" name="Groupe 155"/>
            <p:cNvGrpSpPr/>
            <p:nvPr/>
          </p:nvGrpSpPr>
          <p:grpSpPr>
            <a:xfrm>
              <a:off x="6549231" y="2788869"/>
              <a:ext cx="572430" cy="1034134"/>
              <a:chOff x="6549231" y="2788869"/>
              <a:chExt cx="572430" cy="1034134"/>
            </a:xfrm>
          </p:grpSpPr>
          <p:sp>
            <p:nvSpPr>
              <p:cNvPr id="97" name="Rectangle 96"/>
              <p:cNvSpPr/>
              <p:nvPr/>
            </p:nvSpPr>
            <p:spPr>
              <a:xfrm rot="5400000">
                <a:off x="6576122" y="3021765"/>
                <a:ext cx="518648" cy="572430"/>
              </a:xfrm>
              <a:prstGeom prst="rect">
                <a:avLst/>
              </a:prstGeom>
              <a:solidFill>
                <a:srgbClr val="FF9933"/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12700" dist="127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8" name="Groupe 97"/>
              <p:cNvGrpSpPr/>
              <p:nvPr/>
            </p:nvGrpSpPr>
            <p:grpSpPr>
              <a:xfrm>
                <a:off x="6742546" y="2788869"/>
                <a:ext cx="208869" cy="262913"/>
                <a:chOff x="5367469" y="2750287"/>
                <a:chExt cx="211753" cy="437365"/>
              </a:xfrm>
            </p:grpSpPr>
            <p:sp>
              <p:nvSpPr>
                <p:cNvPr id="102" name="Ellipse 101"/>
                <p:cNvSpPr/>
                <p:nvPr/>
              </p:nvSpPr>
              <p:spPr>
                <a:xfrm>
                  <a:off x="5367469" y="2750287"/>
                  <a:ext cx="211753" cy="1984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4894A3"/>
                    </a:solidFill>
                  </a:endParaRPr>
                </a:p>
              </p:txBody>
            </p:sp>
            <p:cxnSp>
              <p:nvCxnSpPr>
                <p:cNvPr id="103" name="Connecteur en angle 102"/>
                <p:cNvCxnSpPr>
                  <a:stCxn id="102" idx="4"/>
                </p:cNvCxnSpPr>
                <p:nvPr/>
              </p:nvCxnSpPr>
              <p:spPr>
                <a:xfrm rot="5400000">
                  <a:off x="5353783" y="3068089"/>
                  <a:ext cx="238890" cy="236"/>
                </a:xfrm>
                <a:prstGeom prst="bentConnector3">
                  <a:avLst/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e 98"/>
              <p:cNvGrpSpPr/>
              <p:nvPr/>
            </p:nvGrpSpPr>
            <p:grpSpPr>
              <a:xfrm>
                <a:off x="6724088" y="3567304"/>
                <a:ext cx="222717" cy="255699"/>
                <a:chOff x="5317167" y="2424224"/>
                <a:chExt cx="311684" cy="524538"/>
              </a:xfrm>
            </p:grpSpPr>
            <p:sp>
              <p:nvSpPr>
                <p:cNvPr id="100" name="Arc 99"/>
                <p:cNvSpPr/>
                <p:nvPr/>
              </p:nvSpPr>
              <p:spPr>
                <a:xfrm rot="16200000">
                  <a:off x="5323793" y="2643704"/>
                  <a:ext cx="298432" cy="311684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1" name="Connecteur en angle 100"/>
                <p:cNvCxnSpPr/>
                <p:nvPr/>
              </p:nvCxnSpPr>
              <p:spPr>
                <a:xfrm rot="5400000" flipH="1" flipV="1">
                  <a:off x="5377840" y="2530189"/>
                  <a:ext cx="211931" cy="2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e 167"/>
            <p:cNvGrpSpPr/>
            <p:nvPr/>
          </p:nvGrpSpPr>
          <p:grpSpPr>
            <a:xfrm rot="5400000">
              <a:off x="6304889" y="3167931"/>
              <a:ext cx="222717" cy="255699"/>
              <a:chOff x="5317167" y="2424224"/>
              <a:chExt cx="311684" cy="524538"/>
            </a:xfrm>
          </p:grpSpPr>
          <p:sp>
            <p:nvSpPr>
              <p:cNvPr id="169" name="Arc 168"/>
              <p:cNvSpPr/>
              <p:nvPr/>
            </p:nvSpPr>
            <p:spPr>
              <a:xfrm rot="16200000">
                <a:off x="5323793" y="2643704"/>
                <a:ext cx="298432" cy="311684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0" name="Connecteur en angle 169"/>
              <p:cNvCxnSpPr/>
              <p:nvPr/>
            </p:nvCxnSpPr>
            <p:spPr>
              <a:xfrm rot="5400000" flipH="1" flipV="1">
                <a:off x="5377840" y="2530189"/>
                <a:ext cx="211931" cy="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5" name="Connecteur en arc 174"/>
          <p:cNvCxnSpPr>
            <a:stCxn id="131" idx="4"/>
            <a:endCxn id="169" idx="1"/>
          </p:cNvCxnSpPr>
          <p:nvPr/>
        </p:nvCxnSpPr>
        <p:spPr>
          <a:xfrm>
            <a:off x="5351307" y="4503835"/>
            <a:ext cx="1124207" cy="194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à coins arrondis 38"/>
          <p:cNvSpPr/>
          <p:nvPr/>
        </p:nvSpPr>
        <p:spPr>
          <a:xfrm>
            <a:off x="1977670" y="5238218"/>
            <a:ext cx="5561263" cy="597055"/>
          </a:xfrm>
          <a:prstGeom prst="roundRect">
            <a:avLst/>
          </a:prstGeom>
          <a:solidFill>
            <a:srgbClr val="FACAF3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74" name="Rectangle 73"/>
          <p:cNvSpPr/>
          <p:nvPr/>
        </p:nvSpPr>
        <p:spPr>
          <a:xfrm>
            <a:off x="3272097" y="3567539"/>
            <a:ext cx="2810295" cy="120025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0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986155" y="3867778"/>
            <a:ext cx="7471144" cy="2491241"/>
            <a:chOff x="1308671" y="2792819"/>
            <a:chExt cx="7471144" cy="2491241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1308671" y="2792820"/>
              <a:ext cx="7471144" cy="2491240"/>
            </a:xfrm>
            <a:prstGeom prst="roundRect">
              <a:avLst/>
            </a:prstGeom>
            <a:gradFill>
              <a:gsLst>
                <a:gs pos="0">
                  <a:srgbClr val="000082"/>
                </a:gs>
                <a:gs pos="35000">
                  <a:srgbClr val="0047FF"/>
                </a:gs>
                <a:gs pos="86000">
                  <a:srgbClr val="0070C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r>
                <a:rPr lang="fr-FR" sz="2000" b="1" dirty="0" err="1" smtClean="0"/>
                <a:t>OSGi</a:t>
              </a:r>
              <a:endParaRPr lang="fr-FR" sz="2000" b="1" dirty="0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1696247" y="2792819"/>
              <a:ext cx="6731691" cy="2102213"/>
            </a:xfrm>
            <a:prstGeom prst="roundRect">
              <a:avLst>
                <a:gd name="adj" fmla="val 7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/>
            </a:p>
          </p:txBody>
        </p:sp>
      </p:grpSp>
      <p:sp>
        <p:nvSpPr>
          <p:cNvPr id="39" name="Rectangle à coins arrondis 38"/>
          <p:cNvSpPr/>
          <p:nvPr/>
        </p:nvSpPr>
        <p:spPr>
          <a:xfrm>
            <a:off x="1977670" y="5238218"/>
            <a:ext cx="5561263" cy="597055"/>
          </a:xfrm>
          <a:prstGeom prst="roundRect">
            <a:avLst/>
          </a:prstGeom>
          <a:solidFill>
            <a:srgbClr val="FACAF3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96" name="Espace réservé du contenu 2"/>
          <p:cNvSpPr>
            <a:spLocks noGrp="1"/>
          </p:cNvSpPr>
          <p:nvPr>
            <p:ph idx="1"/>
          </p:nvPr>
        </p:nvSpPr>
        <p:spPr>
          <a:xfrm>
            <a:off x="187779" y="813066"/>
            <a:ext cx="8809264" cy="2780146"/>
          </a:xfrm>
        </p:spPr>
        <p:txBody>
          <a:bodyPr>
            <a:normAutofit/>
          </a:bodyPr>
          <a:lstStyle/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3085" name="Picture 13" descr="http://wiki.chameleon.ow2.org/xwiki/bin/download/Main/Rose/roselogoasciiShad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33" y="5353348"/>
            <a:ext cx="744607" cy="36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Groupe 111"/>
          <p:cNvGrpSpPr/>
          <p:nvPr/>
        </p:nvGrpSpPr>
        <p:grpSpPr>
          <a:xfrm rot="5400000">
            <a:off x="3524718" y="5209950"/>
            <a:ext cx="741239" cy="417448"/>
            <a:chOff x="4191446" y="3085032"/>
            <a:chExt cx="1294954" cy="580334"/>
          </a:xfrm>
        </p:grpSpPr>
        <p:sp>
          <p:nvSpPr>
            <p:cNvPr id="115" name="Rectangle 114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6" name="Groupe 115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17" name="Ellipse 116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18" name="Connecteur en angle 117"/>
              <p:cNvCxnSpPr>
                <a:stCxn id="117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e 90"/>
          <p:cNvGrpSpPr/>
          <p:nvPr/>
        </p:nvGrpSpPr>
        <p:grpSpPr>
          <a:xfrm rot="5400000">
            <a:off x="2893066" y="5209949"/>
            <a:ext cx="741239" cy="417448"/>
            <a:chOff x="4191446" y="3085032"/>
            <a:chExt cx="1294954" cy="580334"/>
          </a:xfrm>
        </p:grpSpPr>
        <p:sp>
          <p:nvSpPr>
            <p:cNvPr id="104" name="Rectangle 103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5" name="Groupe 104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09" name="Ellipse 108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10" name="Connecteur en angle 109"/>
              <p:cNvCxnSpPr>
                <a:stCxn id="109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Dynamisme: </a:t>
            </a:r>
            <a:r>
              <a:rPr lang="fr-FR" dirty="0" smtClean="0"/>
              <a:t>partage et conflits</a:t>
            </a:r>
            <a:endParaRPr lang="fr-FR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1535522" y="1943100"/>
            <a:ext cx="6465477" cy="30358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48" y="1483145"/>
            <a:ext cx="690231" cy="521452"/>
          </a:xfrm>
          <a:prstGeom prst="rect">
            <a:avLst/>
          </a:prstGeom>
        </p:spPr>
      </p:pic>
      <p:cxnSp>
        <p:nvCxnSpPr>
          <p:cNvPr id="111" name="Connecteur en arc 110"/>
          <p:cNvCxnSpPr>
            <a:stCxn id="104" idx="3"/>
          </p:cNvCxnSpPr>
          <p:nvPr/>
        </p:nvCxnSpPr>
        <p:spPr>
          <a:xfrm rot="5400000">
            <a:off x="2819457" y="5940508"/>
            <a:ext cx="595444" cy="2930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C:\Users\Jacky\AppData\Local\Microsoft\Windows\Temporary Internet Files\Content.IE5\K9DIKFTH\MC90044171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89" y="6422256"/>
            <a:ext cx="435744" cy="4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Jacky\AppData\Local\Microsoft\Windows\Temporary Internet Files\Content.IE5\5I3J3VEA\MC90030809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868" y="6422256"/>
            <a:ext cx="260736" cy="3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C:\Users\Jacky\AppData\Local\Microsoft\Windows\Temporary Internet Files\Content.IE5\BM7GK25F\MC90014986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63837" y="6365861"/>
            <a:ext cx="243884" cy="44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0" descr="C:\Users\Jacky\AppData\Local\Microsoft\Windows\Temporary Internet Files\Content.IE5\10OM3737\MC900352082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19" y="6434450"/>
            <a:ext cx="279073" cy="362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13" descr="C:\Users\Jacky\AppData\Local\Microsoft\Windows\Temporary Internet Files\Content.IE5\BM7GK25F\MC900340638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663" y="6442257"/>
            <a:ext cx="319348" cy="23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5" descr="C:\Users\Jacky\AppData\Local\Microsoft\Windows\Temporary Internet Files\Content.IE5\5I3J3VEA\MC900351359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14" y="6375149"/>
            <a:ext cx="378735" cy="33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3" descr="C:\Users\Jacky\AppData\Local\Microsoft\Windows\Temporary Internet Files\Content.IE5\BM7GK25F\MC900340638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11" y="6469158"/>
            <a:ext cx="319348" cy="23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C:\Users\Jacky\AppData\Local\Microsoft\Windows\Temporary Internet Files\Content.IE5\BM7GK25F\MC90014986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5612" y="6415136"/>
            <a:ext cx="243884" cy="44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Users\Jacky\AppData\Local\Microsoft\Windows\Temporary Internet Files\Content.IE5\5I3J3VEA\MC90030809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78" y="6422256"/>
            <a:ext cx="260736" cy="3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Groupe 128"/>
          <p:cNvGrpSpPr/>
          <p:nvPr/>
        </p:nvGrpSpPr>
        <p:grpSpPr>
          <a:xfrm rot="5400000">
            <a:off x="4336387" y="5209953"/>
            <a:ext cx="741239" cy="417448"/>
            <a:chOff x="4191446" y="3085032"/>
            <a:chExt cx="1294954" cy="580334"/>
          </a:xfrm>
        </p:grpSpPr>
        <p:sp>
          <p:nvSpPr>
            <p:cNvPr id="130" name="Rectangle 129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0" name="Groupe 139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42" name="Connecteur en angle 141"/>
              <p:cNvCxnSpPr>
                <a:stCxn id="141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e 144"/>
          <p:cNvGrpSpPr/>
          <p:nvPr/>
        </p:nvGrpSpPr>
        <p:grpSpPr>
          <a:xfrm rot="5400000">
            <a:off x="5530884" y="5209951"/>
            <a:ext cx="741239" cy="417448"/>
            <a:chOff x="4191446" y="3085032"/>
            <a:chExt cx="1294954" cy="580334"/>
          </a:xfrm>
        </p:grpSpPr>
        <p:sp>
          <p:nvSpPr>
            <p:cNvPr id="147" name="Rectangle 146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8" name="Groupe 147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49" name="Ellipse 148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50" name="Connecteur en angle 149"/>
              <p:cNvCxnSpPr>
                <a:stCxn id="149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2" name="Groupe 151"/>
          <p:cNvGrpSpPr/>
          <p:nvPr/>
        </p:nvGrpSpPr>
        <p:grpSpPr>
          <a:xfrm rot="5400000">
            <a:off x="6155313" y="5209951"/>
            <a:ext cx="741239" cy="417448"/>
            <a:chOff x="4191446" y="3085032"/>
            <a:chExt cx="1294954" cy="580334"/>
          </a:xfrm>
        </p:grpSpPr>
        <p:sp>
          <p:nvSpPr>
            <p:cNvPr id="153" name="Rectangle 152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4" name="Groupe 153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58" name="Ellipse 157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59" name="Connecteur en angle 158"/>
              <p:cNvCxnSpPr>
                <a:stCxn id="158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1" name="Connecteur en arc 160"/>
          <p:cNvCxnSpPr>
            <a:stCxn id="115" idx="3"/>
          </p:cNvCxnSpPr>
          <p:nvPr/>
        </p:nvCxnSpPr>
        <p:spPr>
          <a:xfrm rot="16200000" flipH="1">
            <a:off x="3660797" y="6023834"/>
            <a:ext cx="526324" cy="5724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en arc 161"/>
          <p:cNvCxnSpPr>
            <a:stCxn id="167" idx="3"/>
          </p:cNvCxnSpPr>
          <p:nvPr/>
        </p:nvCxnSpPr>
        <p:spPr>
          <a:xfrm rot="16200000" flipH="1">
            <a:off x="5055692" y="6010170"/>
            <a:ext cx="526322" cy="8457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en arc 162"/>
          <p:cNvCxnSpPr>
            <a:stCxn id="153" idx="3"/>
            <a:endCxn id="75" idx="0"/>
          </p:cNvCxnSpPr>
          <p:nvPr/>
        </p:nvCxnSpPr>
        <p:spPr>
          <a:xfrm rot="16200000" flipH="1">
            <a:off x="6607017" y="5708211"/>
            <a:ext cx="632961" cy="79512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en arc 163"/>
          <p:cNvCxnSpPr/>
          <p:nvPr/>
        </p:nvCxnSpPr>
        <p:spPr>
          <a:xfrm rot="16200000" flipH="1">
            <a:off x="5820664" y="5881121"/>
            <a:ext cx="538004" cy="46922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e 165"/>
          <p:cNvGrpSpPr/>
          <p:nvPr/>
        </p:nvGrpSpPr>
        <p:grpSpPr>
          <a:xfrm rot="5400000">
            <a:off x="4905948" y="5209950"/>
            <a:ext cx="741239" cy="417448"/>
            <a:chOff x="4191446" y="3085032"/>
            <a:chExt cx="1294954" cy="580334"/>
          </a:xfrm>
        </p:grpSpPr>
        <p:sp>
          <p:nvSpPr>
            <p:cNvPr id="167" name="Rectangle 166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71" name="Groupe 170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72" name="Ellipse 171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73" name="Connecteur en angle 172"/>
              <p:cNvCxnSpPr>
                <a:stCxn id="172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4" name="Connecteur en arc 173"/>
          <p:cNvCxnSpPr>
            <a:stCxn id="130" idx="3"/>
            <a:endCxn id="34" idx="2"/>
          </p:cNvCxnSpPr>
          <p:nvPr/>
        </p:nvCxnSpPr>
        <p:spPr>
          <a:xfrm rot="16200000" flipH="1">
            <a:off x="4429506" y="6066798"/>
            <a:ext cx="569722" cy="14720"/>
          </a:xfrm>
          <a:prstGeom prst="curvedConnector3">
            <a:avLst>
              <a:gd name="adj1" fmla="val 140125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1763688" y="2250159"/>
            <a:ext cx="2340374" cy="2416221"/>
            <a:chOff x="1763688" y="2250159"/>
            <a:chExt cx="2340374" cy="2416221"/>
          </a:xfrm>
        </p:grpSpPr>
        <p:sp>
          <p:nvSpPr>
            <p:cNvPr id="176" name="Rectangle à coins arrondis 175"/>
            <p:cNvSpPr/>
            <p:nvPr/>
          </p:nvSpPr>
          <p:spPr>
            <a:xfrm>
              <a:off x="1763688" y="2250159"/>
              <a:ext cx="2340374" cy="2416221"/>
            </a:xfrm>
            <a:prstGeom prst="roundRect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2043442" y="2288287"/>
              <a:ext cx="53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Fire</a:t>
              </a:r>
              <a:endParaRPr lang="fr-FR" dirty="0"/>
            </a:p>
          </p:txBody>
        </p:sp>
        <p:grpSp>
          <p:nvGrpSpPr>
            <p:cNvPr id="183" name="Groupe 182"/>
            <p:cNvGrpSpPr/>
            <p:nvPr/>
          </p:nvGrpSpPr>
          <p:grpSpPr>
            <a:xfrm>
              <a:off x="1947112" y="2867819"/>
              <a:ext cx="1073573" cy="666744"/>
              <a:chOff x="3413675" y="2990318"/>
              <a:chExt cx="1073573" cy="666744"/>
            </a:xfrm>
          </p:grpSpPr>
          <p:grpSp>
            <p:nvGrpSpPr>
              <p:cNvPr id="184" name="Groupe 183"/>
              <p:cNvGrpSpPr/>
              <p:nvPr/>
            </p:nvGrpSpPr>
            <p:grpSpPr>
              <a:xfrm>
                <a:off x="3413675" y="2990318"/>
                <a:ext cx="1073573" cy="397961"/>
                <a:chOff x="4191446" y="3085032"/>
                <a:chExt cx="1720320" cy="580334"/>
              </a:xfrm>
            </p:grpSpPr>
            <p:sp>
              <p:nvSpPr>
                <p:cNvPr id="188" name="Rectangle 187"/>
                <p:cNvSpPr/>
                <p:nvPr/>
              </p:nvSpPr>
              <p:spPr>
                <a:xfrm>
                  <a:off x="4623611" y="3085032"/>
                  <a:ext cx="862789" cy="580334"/>
                </a:xfrm>
                <a:prstGeom prst="rect">
                  <a:avLst/>
                </a:prstGeom>
                <a:solidFill>
                  <a:srgbClr val="FF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127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89" name="Groupe 188"/>
                <p:cNvGrpSpPr/>
                <p:nvPr/>
              </p:nvGrpSpPr>
              <p:grpSpPr>
                <a:xfrm rot="16200000">
                  <a:off x="4304252" y="3144823"/>
                  <a:ext cx="211753" cy="437365"/>
                  <a:chOff x="5367469" y="2750287"/>
                  <a:chExt cx="211753" cy="437365"/>
                </a:xfrm>
              </p:grpSpPr>
              <p:sp>
                <p:nvSpPr>
                  <p:cNvPr id="193" name="Ellipse 192"/>
                  <p:cNvSpPr/>
                  <p:nvPr/>
                </p:nvSpPr>
                <p:spPr>
                  <a:xfrm>
                    <a:off x="5367469" y="2750287"/>
                    <a:ext cx="211753" cy="19847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rgbClr val="4894A3"/>
                      </a:solidFill>
                    </a:endParaRPr>
                  </a:p>
                </p:txBody>
              </p:sp>
              <p:cxnSp>
                <p:nvCxnSpPr>
                  <p:cNvPr id="194" name="Connecteur en angle 193"/>
                  <p:cNvCxnSpPr>
                    <a:stCxn id="193" idx="4"/>
                  </p:cNvCxnSpPr>
                  <p:nvPr/>
                </p:nvCxnSpPr>
                <p:spPr>
                  <a:xfrm rot="5400000">
                    <a:off x="5353783" y="3068089"/>
                    <a:ext cx="238890" cy="236"/>
                  </a:xfrm>
                  <a:prstGeom prst="bentConnector3">
                    <a:avLst/>
                  </a:prstGeom>
                  <a:ln w="25400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e 189"/>
                <p:cNvGrpSpPr/>
                <p:nvPr/>
              </p:nvGrpSpPr>
              <p:grpSpPr>
                <a:xfrm rot="16200000">
                  <a:off x="5586188" y="3050862"/>
                  <a:ext cx="225792" cy="425365"/>
                  <a:chOff x="5471292" y="2424224"/>
                  <a:chExt cx="311684" cy="524539"/>
                </a:xfrm>
              </p:grpSpPr>
              <p:sp>
                <p:nvSpPr>
                  <p:cNvPr id="191" name="Arc 190"/>
                  <p:cNvSpPr/>
                  <p:nvPr/>
                </p:nvSpPr>
                <p:spPr>
                  <a:xfrm rot="16200000">
                    <a:off x="5477917" y="2643705"/>
                    <a:ext cx="298433" cy="311684"/>
                  </a:xfrm>
                  <a:prstGeom prst="arc">
                    <a:avLst>
                      <a:gd name="adj1" fmla="val 15975941"/>
                      <a:gd name="adj2" fmla="val 5668882"/>
                    </a:avLst>
                  </a:prstGeom>
                  <a:ln w="28575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92" name="Connecteur en angle 191"/>
                  <p:cNvCxnSpPr/>
                  <p:nvPr/>
                </p:nvCxnSpPr>
                <p:spPr>
                  <a:xfrm rot="5400000" flipH="1" flipV="1">
                    <a:off x="5531965" y="2530188"/>
                    <a:ext cx="211930" cy="2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e 184"/>
              <p:cNvGrpSpPr/>
              <p:nvPr/>
            </p:nvGrpSpPr>
            <p:grpSpPr>
              <a:xfrm rot="5400000">
                <a:off x="3824870" y="3446920"/>
                <a:ext cx="265449" cy="154836"/>
                <a:chOff x="4801621" y="3696684"/>
                <a:chExt cx="329794" cy="186356"/>
              </a:xfrm>
            </p:grpSpPr>
            <p:sp>
              <p:nvSpPr>
                <p:cNvPr id="186" name="Arc 185"/>
                <p:cNvSpPr/>
                <p:nvPr/>
              </p:nvSpPr>
              <p:spPr>
                <a:xfrm rot="10800000">
                  <a:off x="4943781" y="3696684"/>
                  <a:ext cx="187634" cy="186356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87" name="Connecteur en angle 186"/>
                <p:cNvCxnSpPr/>
                <p:nvPr/>
              </p:nvCxnSpPr>
              <p:spPr>
                <a:xfrm flipH="1" flipV="1">
                  <a:off x="4801621" y="3783406"/>
                  <a:ext cx="133248" cy="1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5" name="Groupe 194"/>
            <p:cNvGrpSpPr/>
            <p:nvPr/>
          </p:nvGrpSpPr>
          <p:grpSpPr>
            <a:xfrm>
              <a:off x="2725748" y="3564369"/>
              <a:ext cx="875864" cy="666745"/>
              <a:chOff x="4475443" y="3325028"/>
              <a:chExt cx="875864" cy="666745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4475443" y="3325028"/>
                <a:ext cx="581910" cy="397961"/>
              </a:xfrm>
              <a:prstGeom prst="rect">
                <a:avLst/>
              </a:prstGeom>
              <a:solidFill>
                <a:srgbClr val="FF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12700" dist="127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7" name="Ellipse 196"/>
              <p:cNvSpPr/>
              <p:nvPr/>
            </p:nvSpPr>
            <p:spPr>
              <a:xfrm rot="16200000">
                <a:off x="5211771" y="3449060"/>
                <a:ext cx="145209" cy="1338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98" name="Connecteur en angle 197"/>
              <p:cNvCxnSpPr/>
              <p:nvPr/>
            </p:nvCxnSpPr>
            <p:spPr>
              <a:xfrm>
                <a:off x="5067787" y="3515990"/>
                <a:ext cx="161120" cy="162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e 198"/>
              <p:cNvGrpSpPr/>
              <p:nvPr/>
            </p:nvGrpSpPr>
            <p:grpSpPr>
              <a:xfrm rot="5400000">
                <a:off x="4639090" y="3775378"/>
                <a:ext cx="265449" cy="167341"/>
                <a:chOff x="4801621" y="3696684"/>
                <a:chExt cx="329794" cy="186356"/>
              </a:xfrm>
            </p:grpSpPr>
            <p:sp>
              <p:nvSpPr>
                <p:cNvPr id="200" name="Arc 199"/>
                <p:cNvSpPr/>
                <p:nvPr/>
              </p:nvSpPr>
              <p:spPr>
                <a:xfrm rot="10800000">
                  <a:off x="4943781" y="3696684"/>
                  <a:ext cx="187634" cy="186356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1" name="Connecteur en angle 200"/>
                <p:cNvCxnSpPr/>
                <p:nvPr/>
              </p:nvCxnSpPr>
              <p:spPr>
                <a:xfrm flipH="1" flipV="1">
                  <a:off x="4801621" y="3783406"/>
                  <a:ext cx="133248" cy="1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2" name="Groupe 201"/>
            <p:cNvGrpSpPr/>
            <p:nvPr/>
          </p:nvGrpSpPr>
          <p:grpSpPr>
            <a:xfrm>
              <a:off x="2977282" y="2834654"/>
              <a:ext cx="773713" cy="541711"/>
              <a:chOff x="3413676" y="2990318"/>
              <a:chExt cx="808122" cy="666744"/>
            </a:xfrm>
          </p:grpSpPr>
          <p:grpSp>
            <p:nvGrpSpPr>
              <p:cNvPr id="203" name="Groupe 202"/>
              <p:cNvGrpSpPr/>
              <p:nvPr/>
            </p:nvGrpSpPr>
            <p:grpSpPr>
              <a:xfrm>
                <a:off x="3413676" y="2990318"/>
                <a:ext cx="808122" cy="397961"/>
                <a:chOff x="4191446" y="3085032"/>
                <a:chExt cx="1294954" cy="580334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4623611" y="3085032"/>
                  <a:ext cx="862789" cy="580334"/>
                </a:xfrm>
                <a:prstGeom prst="rect">
                  <a:avLst/>
                </a:prstGeom>
                <a:solidFill>
                  <a:srgbClr val="FF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127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8" name="Groupe 207"/>
                <p:cNvGrpSpPr/>
                <p:nvPr/>
              </p:nvGrpSpPr>
              <p:grpSpPr>
                <a:xfrm rot="16200000">
                  <a:off x="4304252" y="3144823"/>
                  <a:ext cx="211753" cy="437365"/>
                  <a:chOff x="5367469" y="2750287"/>
                  <a:chExt cx="211753" cy="437365"/>
                </a:xfrm>
              </p:grpSpPr>
              <p:sp>
                <p:nvSpPr>
                  <p:cNvPr id="209" name="Ellipse 208"/>
                  <p:cNvSpPr/>
                  <p:nvPr/>
                </p:nvSpPr>
                <p:spPr>
                  <a:xfrm>
                    <a:off x="5367469" y="2750287"/>
                    <a:ext cx="211753" cy="19847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rgbClr val="4894A3"/>
                      </a:solidFill>
                    </a:endParaRPr>
                  </a:p>
                </p:txBody>
              </p:sp>
              <p:cxnSp>
                <p:nvCxnSpPr>
                  <p:cNvPr id="210" name="Connecteur en angle 209"/>
                  <p:cNvCxnSpPr>
                    <a:stCxn id="209" idx="4"/>
                  </p:cNvCxnSpPr>
                  <p:nvPr/>
                </p:nvCxnSpPr>
                <p:spPr>
                  <a:xfrm rot="5400000">
                    <a:off x="5353783" y="3068089"/>
                    <a:ext cx="238890" cy="236"/>
                  </a:xfrm>
                  <a:prstGeom prst="bentConnector3">
                    <a:avLst/>
                  </a:prstGeom>
                  <a:ln w="25400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4" name="Groupe 203"/>
              <p:cNvGrpSpPr/>
              <p:nvPr/>
            </p:nvGrpSpPr>
            <p:grpSpPr>
              <a:xfrm rot="5400000">
                <a:off x="3824870" y="3446920"/>
                <a:ext cx="265449" cy="154836"/>
                <a:chOff x="4801621" y="3696684"/>
                <a:chExt cx="329794" cy="186356"/>
              </a:xfrm>
            </p:grpSpPr>
            <p:sp>
              <p:nvSpPr>
                <p:cNvPr id="205" name="Arc 204"/>
                <p:cNvSpPr/>
                <p:nvPr/>
              </p:nvSpPr>
              <p:spPr>
                <a:xfrm rot="10800000">
                  <a:off x="4943781" y="3696684"/>
                  <a:ext cx="187634" cy="186356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6" name="Connecteur en angle 205"/>
                <p:cNvCxnSpPr/>
                <p:nvPr/>
              </p:nvCxnSpPr>
              <p:spPr>
                <a:xfrm flipH="1" flipV="1">
                  <a:off x="4801621" y="3783406"/>
                  <a:ext cx="133248" cy="1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" name="Groupe 32"/>
          <p:cNvGrpSpPr/>
          <p:nvPr/>
        </p:nvGrpSpPr>
        <p:grpSpPr>
          <a:xfrm>
            <a:off x="5382181" y="2250160"/>
            <a:ext cx="2463931" cy="2297347"/>
            <a:chOff x="5382181" y="2250160"/>
            <a:chExt cx="2463931" cy="2297347"/>
          </a:xfrm>
        </p:grpSpPr>
        <p:sp>
          <p:nvSpPr>
            <p:cNvPr id="177" name="Rectangle à coins arrondis 176"/>
            <p:cNvSpPr/>
            <p:nvPr/>
          </p:nvSpPr>
          <p:spPr>
            <a:xfrm>
              <a:off x="5382181" y="2250160"/>
              <a:ext cx="2463931" cy="2297347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5471768" y="22951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Intrusion</a:t>
              </a:r>
              <a:endParaRPr lang="fr-FR" dirty="0"/>
            </a:p>
          </p:txBody>
        </p:sp>
        <p:grpSp>
          <p:nvGrpSpPr>
            <p:cNvPr id="211" name="Groupe 210"/>
            <p:cNvGrpSpPr/>
            <p:nvPr/>
          </p:nvGrpSpPr>
          <p:grpSpPr>
            <a:xfrm>
              <a:off x="5660906" y="2867819"/>
              <a:ext cx="1073573" cy="666744"/>
              <a:chOff x="3413675" y="2990318"/>
              <a:chExt cx="1073573" cy="666744"/>
            </a:xfrm>
          </p:grpSpPr>
          <p:grpSp>
            <p:nvGrpSpPr>
              <p:cNvPr id="212" name="Groupe 211"/>
              <p:cNvGrpSpPr/>
              <p:nvPr/>
            </p:nvGrpSpPr>
            <p:grpSpPr>
              <a:xfrm>
                <a:off x="3413675" y="2990318"/>
                <a:ext cx="1073573" cy="397961"/>
                <a:chOff x="4191446" y="3085032"/>
                <a:chExt cx="1720320" cy="580334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4623611" y="3085032"/>
                  <a:ext cx="862789" cy="580334"/>
                </a:xfrm>
                <a:prstGeom prst="rect">
                  <a:avLst/>
                </a:prstGeom>
                <a:solidFill>
                  <a:srgbClr val="9BBB59">
                    <a:lumMod val="40000"/>
                    <a:lumOff val="6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127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7" name="Groupe 216"/>
                <p:cNvGrpSpPr/>
                <p:nvPr/>
              </p:nvGrpSpPr>
              <p:grpSpPr>
                <a:xfrm rot="16200000">
                  <a:off x="4304252" y="3144823"/>
                  <a:ext cx="211753" cy="437365"/>
                  <a:chOff x="5367469" y="2750287"/>
                  <a:chExt cx="211753" cy="437365"/>
                </a:xfrm>
              </p:grpSpPr>
              <p:sp>
                <p:nvSpPr>
                  <p:cNvPr id="221" name="Ellipse 220"/>
                  <p:cNvSpPr/>
                  <p:nvPr/>
                </p:nvSpPr>
                <p:spPr>
                  <a:xfrm>
                    <a:off x="5367469" y="2750287"/>
                    <a:ext cx="211753" cy="19847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rgbClr val="4894A3"/>
                      </a:solidFill>
                    </a:endParaRPr>
                  </a:p>
                </p:txBody>
              </p:sp>
              <p:cxnSp>
                <p:nvCxnSpPr>
                  <p:cNvPr id="222" name="Connecteur en angle 221"/>
                  <p:cNvCxnSpPr>
                    <a:stCxn id="221" idx="4"/>
                  </p:cNvCxnSpPr>
                  <p:nvPr/>
                </p:nvCxnSpPr>
                <p:spPr>
                  <a:xfrm rot="5400000">
                    <a:off x="5353783" y="3068089"/>
                    <a:ext cx="238890" cy="236"/>
                  </a:xfrm>
                  <a:prstGeom prst="bentConnector3">
                    <a:avLst/>
                  </a:prstGeom>
                  <a:ln w="25400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8" name="Groupe 217"/>
                <p:cNvGrpSpPr/>
                <p:nvPr/>
              </p:nvGrpSpPr>
              <p:grpSpPr>
                <a:xfrm rot="16200000">
                  <a:off x="5586188" y="3050862"/>
                  <a:ext cx="225792" cy="425365"/>
                  <a:chOff x="5471292" y="2424224"/>
                  <a:chExt cx="311684" cy="524539"/>
                </a:xfrm>
              </p:grpSpPr>
              <p:sp>
                <p:nvSpPr>
                  <p:cNvPr id="219" name="Arc 218"/>
                  <p:cNvSpPr/>
                  <p:nvPr/>
                </p:nvSpPr>
                <p:spPr>
                  <a:xfrm rot="16200000">
                    <a:off x="5477917" y="2643705"/>
                    <a:ext cx="298433" cy="311684"/>
                  </a:xfrm>
                  <a:prstGeom prst="arc">
                    <a:avLst>
                      <a:gd name="adj1" fmla="val 15975941"/>
                      <a:gd name="adj2" fmla="val 5668882"/>
                    </a:avLst>
                  </a:prstGeom>
                  <a:ln w="28575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20" name="Connecteur en angle 219"/>
                  <p:cNvCxnSpPr/>
                  <p:nvPr/>
                </p:nvCxnSpPr>
                <p:spPr>
                  <a:xfrm rot="5400000" flipH="1" flipV="1">
                    <a:off x="5531965" y="2530188"/>
                    <a:ext cx="211930" cy="2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3" name="Groupe 212"/>
              <p:cNvGrpSpPr/>
              <p:nvPr/>
            </p:nvGrpSpPr>
            <p:grpSpPr>
              <a:xfrm rot="5400000">
                <a:off x="3824870" y="3446920"/>
                <a:ext cx="265449" cy="154836"/>
                <a:chOff x="4801621" y="3696684"/>
                <a:chExt cx="329794" cy="186356"/>
              </a:xfrm>
            </p:grpSpPr>
            <p:sp>
              <p:nvSpPr>
                <p:cNvPr id="214" name="Arc 213"/>
                <p:cNvSpPr/>
                <p:nvPr/>
              </p:nvSpPr>
              <p:spPr>
                <a:xfrm rot="10800000">
                  <a:off x="4943781" y="3696684"/>
                  <a:ext cx="187634" cy="186356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15" name="Connecteur en angle 214"/>
                <p:cNvCxnSpPr/>
                <p:nvPr/>
              </p:nvCxnSpPr>
              <p:spPr>
                <a:xfrm flipH="1" flipV="1">
                  <a:off x="4801621" y="3783406"/>
                  <a:ext cx="133248" cy="1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3" name="Groupe 222"/>
            <p:cNvGrpSpPr/>
            <p:nvPr/>
          </p:nvGrpSpPr>
          <p:grpSpPr>
            <a:xfrm>
              <a:off x="6439542" y="3564369"/>
              <a:ext cx="875864" cy="666745"/>
              <a:chOff x="4475443" y="3325028"/>
              <a:chExt cx="875864" cy="666745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4475443" y="3325028"/>
                <a:ext cx="581910" cy="397961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12700" dist="127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5" name="Ellipse 224"/>
              <p:cNvSpPr/>
              <p:nvPr/>
            </p:nvSpPr>
            <p:spPr>
              <a:xfrm rot="16200000">
                <a:off x="5211771" y="3449060"/>
                <a:ext cx="145209" cy="1338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226" name="Connecteur en angle 225"/>
              <p:cNvCxnSpPr/>
              <p:nvPr/>
            </p:nvCxnSpPr>
            <p:spPr>
              <a:xfrm>
                <a:off x="5067787" y="3515990"/>
                <a:ext cx="161120" cy="162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7" name="Groupe 226"/>
              <p:cNvGrpSpPr/>
              <p:nvPr/>
            </p:nvGrpSpPr>
            <p:grpSpPr>
              <a:xfrm rot="5400000">
                <a:off x="4639090" y="3775378"/>
                <a:ext cx="265449" cy="167341"/>
                <a:chOff x="4801621" y="3696684"/>
                <a:chExt cx="329794" cy="186356"/>
              </a:xfrm>
            </p:grpSpPr>
            <p:sp>
              <p:nvSpPr>
                <p:cNvPr id="228" name="Arc 227"/>
                <p:cNvSpPr/>
                <p:nvPr/>
              </p:nvSpPr>
              <p:spPr>
                <a:xfrm rot="10800000">
                  <a:off x="4943781" y="3696684"/>
                  <a:ext cx="187634" cy="186356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9" name="Connecteur en angle 228"/>
                <p:cNvCxnSpPr/>
                <p:nvPr/>
              </p:nvCxnSpPr>
              <p:spPr>
                <a:xfrm flipH="1" flipV="1">
                  <a:off x="4801621" y="3783406"/>
                  <a:ext cx="133248" cy="1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0" name="Groupe 229"/>
            <p:cNvGrpSpPr/>
            <p:nvPr/>
          </p:nvGrpSpPr>
          <p:grpSpPr>
            <a:xfrm>
              <a:off x="6691076" y="2834654"/>
              <a:ext cx="773713" cy="541711"/>
              <a:chOff x="3413676" y="2990318"/>
              <a:chExt cx="808122" cy="666744"/>
            </a:xfrm>
          </p:grpSpPr>
          <p:grpSp>
            <p:nvGrpSpPr>
              <p:cNvPr id="231" name="Groupe 230"/>
              <p:cNvGrpSpPr/>
              <p:nvPr/>
            </p:nvGrpSpPr>
            <p:grpSpPr>
              <a:xfrm>
                <a:off x="3413676" y="2990318"/>
                <a:ext cx="808122" cy="397961"/>
                <a:chOff x="4191446" y="3085032"/>
                <a:chExt cx="1294954" cy="580334"/>
              </a:xfrm>
            </p:grpSpPr>
            <p:sp>
              <p:nvSpPr>
                <p:cNvPr id="235" name="Rectangle 234"/>
                <p:cNvSpPr/>
                <p:nvPr/>
              </p:nvSpPr>
              <p:spPr>
                <a:xfrm>
                  <a:off x="4623611" y="3085032"/>
                  <a:ext cx="862789" cy="580334"/>
                </a:xfrm>
                <a:prstGeom prst="rect">
                  <a:avLst/>
                </a:prstGeom>
                <a:solidFill>
                  <a:srgbClr val="9BBB59">
                    <a:lumMod val="40000"/>
                    <a:lumOff val="6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127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36" name="Groupe 235"/>
                <p:cNvGrpSpPr/>
                <p:nvPr/>
              </p:nvGrpSpPr>
              <p:grpSpPr>
                <a:xfrm rot="16200000">
                  <a:off x="4304252" y="3144823"/>
                  <a:ext cx="211753" cy="437365"/>
                  <a:chOff x="5367469" y="2750287"/>
                  <a:chExt cx="211753" cy="437365"/>
                </a:xfrm>
              </p:grpSpPr>
              <p:sp>
                <p:nvSpPr>
                  <p:cNvPr id="237" name="Ellipse 236"/>
                  <p:cNvSpPr/>
                  <p:nvPr/>
                </p:nvSpPr>
                <p:spPr>
                  <a:xfrm>
                    <a:off x="5367469" y="2750287"/>
                    <a:ext cx="211753" cy="19847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rgbClr val="4894A3"/>
                      </a:solidFill>
                    </a:endParaRPr>
                  </a:p>
                </p:txBody>
              </p:sp>
              <p:cxnSp>
                <p:nvCxnSpPr>
                  <p:cNvPr id="238" name="Connecteur en angle 237"/>
                  <p:cNvCxnSpPr>
                    <a:stCxn id="237" idx="4"/>
                  </p:cNvCxnSpPr>
                  <p:nvPr/>
                </p:nvCxnSpPr>
                <p:spPr>
                  <a:xfrm rot="5400000">
                    <a:off x="5353783" y="3068089"/>
                    <a:ext cx="238890" cy="236"/>
                  </a:xfrm>
                  <a:prstGeom prst="bentConnector3">
                    <a:avLst/>
                  </a:prstGeom>
                  <a:ln w="25400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2" name="Groupe 231"/>
              <p:cNvGrpSpPr/>
              <p:nvPr/>
            </p:nvGrpSpPr>
            <p:grpSpPr>
              <a:xfrm rot="5400000">
                <a:off x="3824870" y="3446920"/>
                <a:ext cx="265449" cy="154836"/>
                <a:chOff x="4801621" y="3696684"/>
                <a:chExt cx="329794" cy="186356"/>
              </a:xfrm>
            </p:grpSpPr>
            <p:sp>
              <p:nvSpPr>
                <p:cNvPr id="233" name="Arc 232"/>
                <p:cNvSpPr/>
                <p:nvPr/>
              </p:nvSpPr>
              <p:spPr>
                <a:xfrm rot="10800000">
                  <a:off x="4943781" y="3696684"/>
                  <a:ext cx="187634" cy="186356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34" name="Connecteur en angle 233"/>
                <p:cNvCxnSpPr/>
                <p:nvPr/>
              </p:nvCxnSpPr>
              <p:spPr>
                <a:xfrm flipH="1" flipV="1">
                  <a:off x="4801621" y="3783406"/>
                  <a:ext cx="133248" cy="1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39" name="Connecteur en arc 238"/>
          <p:cNvCxnSpPr/>
          <p:nvPr/>
        </p:nvCxnSpPr>
        <p:spPr>
          <a:xfrm>
            <a:off x="2808862" y="4666382"/>
            <a:ext cx="387078" cy="31252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en arc 239"/>
          <p:cNvCxnSpPr>
            <a:endCxn id="117" idx="0"/>
          </p:cNvCxnSpPr>
          <p:nvPr/>
        </p:nvCxnSpPr>
        <p:spPr>
          <a:xfrm>
            <a:off x="3348256" y="4666380"/>
            <a:ext cx="555493" cy="381675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en arc 240"/>
          <p:cNvCxnSpPr>
            <a:endCxn id="172" idx="0"/>
          </p:cNvCxnSpPr>
          <p:nvPr/>
        </p:nvCxnSpPr>
        <p:spPr>
          <a:xfrm>
            <a:off x="4141951" y="4019292"/>
            <a:ext cx="1143028" cy="1028763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en arc 241"/>
          <p:cNvCxnSpPr>
            <a:endCxn id="141" idx="0"/>
          </p:cNvCxnSpPr>
          <p:nvPr/>
        </p:nvCxnSpPr>
        <p:spPr>
          <a:xfrm>
            <a:off x="3979908" y="4547509"/>
            <a:ext cx="735510" cy="500549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en arc 242"/>
          <p:cNvCxnSpPr>
            <a:stCxn id="176" idx="3"/>
            <a:endCxn id="158" idx="0"/>
          </p:cNvCxnSpPr>
          <p:nvPr/>
        </p:nvCxnSpPr>
        <p:spPr>
          <a:xfrm>
            <a:off x="4104062" y="3458270"/>
            <a:ext cx="2430282" cy="1589786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en arc 246"/>
          <p:cNvCxnSpPr>
            <a:endCxn id="172" idx="7"/>
          </p:cNvCxnSpPr>
          <p:nvPr/>
        </p:nvCxnSpPr>
        <p:spPr>
          <a:xfrm rot="10800000" flipV="1">
            <a:off x="5338831" y="4547507"/>
            <a:ext cx="621330" cy="517186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en arc 248"/>
          <p:cNvCxnSpPr>
            <a:endCxn id="149" idx="0"/>
          </p:cNvCxnSpPr>
          <p:nvPr/>
        </p:nvCxnSpPr>
        <p:spPr>
          <a:xfrm rot="10800000" flipV="1">
            <a:off x="5909915" y="4547508"/>
            <a:ext cx="798018" cy="500547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en arc 251"/>
          <p:cNvCxnSpPr>
            <a:endCxn id="158" idx="7"/>
          </p:cNvCxnSpPr>
          <p:nvPr/>
        </p:nvCxnSpPr>
        <p:spPr>
          <a:xfrm rot="10800000" flipV="1">
            <a:off x="6588196" y="4547510"/>
            <a:ext cx="618842" cy="517184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6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986155" y="3867778"/>
            <a:ext cx="7471144" cy="2491241"/>
            <a:chOff x="1308671" y="2792819"/>
            <a:chExt cx="7471144" cy="2491241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1308671" y="2792820"/>
              <a:ext cx="7471144" cy="2491240"/>
            </a:xfrm>
            <a:prstGeom prst="roundRect">
              <a:avLst/>
            </a:prstGeom>
            <a:gradFill>
              <a:gsLst>
                <a:gs pos="0">
                  <a:srgbClr val="000082"/>
                </a:gs>
                <a:gs pos="35000">
                  <a:srgbClr val="0047FF"/>
                </a:gs>
                <a:gs pos="86000">
                  <a:srgbClr val="0070C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r>
                <a:rPr lang="fr-FR" sz="2000" b="1" dirty="0" err="1" smtClean="0"/>
                <a:t>OSGi</a:t>
              </a:r>
              <a:endParaRPr lang="fr-FR" sz="2000" b="1" dirty="0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1696247" y="2792819"/>
              <a:ext cx="6731691" cy="2102213"/>
            </a:xfrm>
            <a:prstGeom prst="roundRect">
              <a:avLst>
                <a:gd name="adj" fmla="val 7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/>
            </a:p>
          </p:txBody>
        </p:sp>
      </p:grpSp>
      <p:sp>
        <p:nvSpPr>
          <p:cNvPr id="39" name="Rectangle à coins arrondis 38"/>
          <p:cNvSpPr/>
          <p:nvPr/>
        </p:nvSpPr>
        <p:spPr>
          <a:xfrm>
            <a:off x="1977670" y="5238218"/>
            <a:ext cx="5561263" cy="597055"/>
          </a:xfrm>
          <a:prstGeom prst="roundRect">
            <a:avLst/>
          </a:prstGeom>
          <a:solidFill>
            <a:srgbClr val="FACAF3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96" name="Espace réservé du contenu 2"/>
          <p:cNvSpPr>
            <a:spLocks noGrp="1"/>
          </p:cNvSpPr>
          <p:nvPr>
            <p:ph idx="1"/>
          </p:nvPr>
        </p:nvSpPr>
        <p:spPr>
          <a:xfrm>
            <a:off x="187779" y="813066"/>
            <a:ext cx="8809264" cy="2780146"/>
          </a:xfrm>
        </p:spPr>
        <p:txBody>
          <a:bodyPr>
            <a:normAutofit/>
          </a:bodyPr>
          <a:lstStyle/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3085" name="Picture 13" descr="http://wiki.chameleon.ow2.org/xwiki/bin/download/Main/Rose/roselogoasciiShad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33" y="5353348"/>
            <a:ext cx="744607" cy="36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Groupe 111"/>
          <p:cNvGrpSpPr/>
          <p:nvPr/>
        </p:nvGrpSpPr>
        <p:grpSpPr>
          <a:xfrm rot="5400000">
            <a:off x="3524718" y="5209950"/>
            <a:ext cx="741239" cy="417448"/>
            <a:chOff x="4191446" y="3085032"/>
            <a:chExt cx="1294954" cy="580334"/>
          </a:xfrm>
        </p:grpSpPr>
        <p:sp>
          <p:nvSpPr>
            <p:cNvPr id="115" name="Rectangle 114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6" name="Groupe 115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17" name="Ellipse 116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18" name="Connecteur en angle 117"/>
              <p:cNvCxnSpPr>
                <a:stCxn id="117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e 90"/>
          <p:cNvGrpSpPr/>
          <p:nvPr/>
        </p:nvGrpSpPr>
        <p:grpSpPr>
          <a:xfrm rot="5400000">
            <a:off x="2893066" y="5209949"/>
            <a:ext cx="741239" cy="417448"/>
            <a:chOff x="4191446" y="3085032"/>
            <a:chExt cx="1294954" cy="580334"/>
          </a:xfrm>
        </p:grpSpPr>
        <p:sp>
          <p:nvSpPr>
            <p:cNvPr id="104" name="Rectangle 103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5" name="Groupe 104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09" name="Ellipse 108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10" name="Connecteur en angle 109"/>
              <p:cNvCxnSpPr>
                <a:stCxn id="109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Dynamisme: </a:t>
            </a:r>
            <a:r>
              <a:rPr lang="fr-FR" dirty="0" smtClean="0"/>
              <a:t>partage et conflits</a:t>
            </a:r>
            <a:endParaRPr lang="fr-FR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1535522" y="971550"/>
            <a:ext cx="6465477" cy="40073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910" y="450098"/>
            <a:ext cx="690231" cy="521452"/>
          </a:xfrm>
          <a:prstGeom prst="rect">
            <a:avLst/>
          </a:prstGeom>
        </p:spPr>
      </p:pic>
      <p:cxnSp>
        <p:nvCxnSpPr>
          <p:cNvPr id="111" name="Connecteur en arc 110"/>
          <p:cNvCxnSpPr>
            <a:stCxn id="104" idx="3"/>
          </p:cNvCxnSpPr>
          <p:nvPr/>
        </p:nvCxnSpPr>
        <p:spPr>
          <a:xfrm rot="5400000">
            <a:off x="2819457" y="5940508"/>
            <a:ext cx="595444" cy="2930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C:\Users\Jacky\AppData\Local\Microsoft\Windows\Temporary Internet Files\Content.IE5\K9DIKFTH\MC90044171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89" y="6422256"/>
            <a:ext cx="435744" cy="4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C:\Users\Jacky\AppData\Local\Microsoft\Windows\Temporary Internet Files\Content.IE5\5I3J3VEA\MC90030809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868" y="6422256"/>
            <a:ext cx="260736" cy="3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C:\Users\Jacky\AppData\Local\Microsoft\Windows\Temporary Internet Files\Content.IE5\BM7GK25F\MC90014986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63837" y="6365861"/>
            <a:ext cx="243884" cy="44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0" descr="C:\Users\Jacky\AppData\Local\Microsoft\Windows\Temporary Internet Files\Content.IE5\10OM3737\MC900352082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19" y="6434450"/>
            <a:ext cx="279073" cy="362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13" descr="C:\Users\Jacky\AppData\Local\Microsoft\Windows\Temporary Internet Files\Content.IE5\BM7GK25F\MC900340638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663" y="6442257"/>
            <a:ext cx="319348" cy="23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5" descr="C:\Users\Jacky\AppData\Local\Microsoft\Windows\Temporary Internet Files\Content.IE5\5I3J3VEA\MC900351359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03" y="3634106"/>
            <a:ext cx="378735" cy="33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3" descr="C:\Users\Jacky\AppData\Local\Microsoft\Windows\Temporary Internet Files\Content.IE5\BM7GK25F\MC900340638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11" y="6469158"/>
            <a:ext cx="319348" cy="23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C:\Users\Jacky\AppData\Local\Microsoft\Windows\Temporary Internet Files\Content.IE5\BM7GK25F\MC90014986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95612" y="6415136"/>
            <a:ext cx="243884" cy="44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" descr="C:\Users\Jacky\AppData\Local\Microsoft\Windows\Temporary Internet Files\Content.IE5\5I3J3VEA\MC90030809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78" y="6422256"/>
            <a:ext cx="260736" cy="3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Groupe 128"/>
          <p:cNvGrpSpPr/>
          <p:nvPr/>
        </p:nvGrpSpPr>
        <p:grpSpPr>
          <a:xfrm rot="5400000">
            <a:off x="4336387" y="5209953"/>
            <a:ext cx="741239" cy="417448"/>
            <a:chOff x="4191446" y="3085032"/>
            <a:chExt cx="1294954" cy="580334"/>
          </a:xfrm>
        </p:grpSpPr>
        <p:sp>
          <p:nvSpPr>
            <p:cNvPr id="130" name="Rectangle 129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0" name="Groupe 139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42" name="Connecteur en angle 141"/>
              <p:cNvCxnSpPr>
                <a:stCxn id="141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e 144"/>
          <p:cNvGrpSpPr/>
          <p:nvPr/>
        </p:nvGrpSpPr>
        <p:grpSpPr>
          <a:xfrm rot="5400000">
            <a:off x="5530884" y="5209951"/>
            <a:ext cx="741239" cy="417448"/>
            <a:chOff x="4191446" y="3085032"/>
            <a:chExt cx="1294954" cy="580334"/>
          </a:xfrm>
        </p:grpSpPr>
        <p:sp>
          <p:nvSpPr>
            <p:cNvPr id="147" name="Rectangle 146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8" name="Groupe 147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49" name="Ellipse 148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50" name="Connecteur en angle 149"/>
              <p:cNvCxnSpPr>
                <a:stCxn id="149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2" name="Groupe 151"/>
          <p:cNvGrpSpPr/>
          <p:nvPr/>
        </p:nvGrpSpPr>
        <p:grpSpPr>
          <a:xfrm rot="5400000">
            <a:off x="6155313" y="5209951"/>
            <a:ext cx="741239" cy="417448"/>
            <a:chOff x="4191446" y="3085032"/>
            <a:chExt cx="1294954" cy="580334"/>
          </a:xfrm>
        </p:grpSpPr>
        <p:sp>
          <p:nvSpPr>
            <p:cNvPr id="153" name="Rectangle 152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4" name="Groupe 153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58" name="Ellipse 157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59" name="Connecteur en angle 158"/>
              <p:cNvCxnSpPr>
                <a:stCxn id="158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1" name="Connecteur en arc 160"/>
          <p:cNvCxnSpPr>
            <a:stCxn id="115" idx="3"/>
          </p:cNvCxnSpPr>
          <p:nvPr/>
        </p:nvCxnSpPr>
        <p:spPr>
          <a:xfrm rot="16200000" flipH="1">
            <a:off x="3660797" y="6023834"/>
            <a:ext cx="526324" cy="5724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en arc 161"/>
          <p:cNvCxnSpPr>
            <a:stCxn id="167" idx="3"/>
          </p:cNvCxnSpPr>
          <p:nvPr/>
        </p:nvCxnSpPr>
        <p:spPr>
          <a:xfrm rot="16200000" flipH="1">
            <a:off x="5055692" y="6010170"/>
            <a:ext cx="526322" cy="8457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en arc 162"/>
          <p:cNvCxnSpPr>
            <a:stCxn id="153" idx="3"/>
            <a:endCxn id="75" idx="0"/>
          </p:cNvCxnSpPr>
          <p:nvPr/>
        </p:nvCxnSpPr>
        <p:spPr>
          <a:xfrm rot="16200000" flipH="1">
            <a:off x="6607017" y="5708211"/>
            <a:ext cx="632961" cy="79512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en arc 163"/>
          <p:cNvCxnSpPr/>
          <p:nvPr/>
        </p:nvCxnSpPr>
        <p:spPr>
          <a:xfrm rot="16200000" flipH="1">
            <a:off x="5820664" y="5881121"/>
            <a:ext cx="538004" cy="46922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e 165"/>
          <p:cNvGrpSpPr/>
          <p:nvPr/>
        </p:nvGrpSpPr>
        <p:grpSpPr>
          <a:xfrm rot="5400000">
            <a:off x="4905948" y="5209950"/>
            <a:ext cx="741239" cy="417448"/>
            <a:chOff x="4191446" y="3085032"/>
            <a:chExt cx="1294954" cy="580334"/>
          </a:xfrm>
        </p:grpSpPr>
        <p:sp>
          <p:nvSpPr>
            <p:cNvPr id="167" name="Rectangle 166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71" name="Groupe 170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72" name="Ellipse 171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73" name="Connecteur en angle 172"/>
              <p:cNvCxnSpPr>
                <a:stCxn id="172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4" name="Connecteur en arc 173"/>
          <p:cNvCxnSpPr>
            <a:stCxn id="130" idx="3"/>
            <a:endCxn id="34" idx="2"/>
          </p:cNvCxnSpPr>
          <p:nvPr/>
        </p:nvCxnSpPr>
        <p:spPr>
          <a:xfrm rot="16200000" flipH="1">
            <a:off x="4429506" y="6066798"/>
            <a:ext cx="569722" cy="14720"/>
          </a:xfrm>
          <a:prstGeom prst="curvedConnector3">
            <a:avLst>
              <a:gd name="adj1" fmla="val 140125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/>
          <p:cNvGrpSpPr/>
          <p:nvPr/>
        </p:nvGrpSpPr>
        <p:grpSpPr>
          <a:xfrm>
            <a:off x="4353369" y="2043441"/>
            <a:ext cx="2505142" cy="2102118"/>
            <a:chOff x="5382181" y="2250160"/>
            <a:chExt cx="2463931" cy="2297347"/>
          </a:xfrm>
        </p:grpSpPr>
        <p:sp>
          <p:nvSpPr>
            <p:cNvPr id="177" name="Rectangle à coins arrondis 176"/>
            <p:cNvSpPr/>
            <p:nvPr/>
          </p:nvSpPr>
          <p:spPr>
            <a:xfrm>
              <a:off x="5382181" y="2250160"/>
              <a:ext cx="2463931" cy="2297347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5471768" y="22951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Intrusion</a:t>
              </a:r>
              <a:endParaRPr lang="fr-FR" dirty="0"/>
            </a:p>
          </p:txBody>
        </p:sp>
        <p:grpSp>
          <p:nvGrpSpPr>
            <p:cNvPr id="211" name="Groupe 210"/>
            <p:cNvGrpSpPr/>
            <p:nvPr/>
          </p:nvGrpSpPr>
          <p:grpSpPr>
            <a:xfrm>
              <a:off x="5660906" y="2867819"/>
              <a:ext cx="1073573" cy="666744"/>
              <a:chOff x="3413675" y="2990318"/>
              <a:chExt cx="1073573" cy="666744"/>
            </a:xfrm>
          </p:grpSpPr>
          <p:grpSp>
            <p:nvGrpSpPr>
              <p:cNvPr id="212" name="Groupe 211"/>
              <p:cNvGrpSpPr/>
              <p:nvPr/>
            </p:nvGrpSpPr>
            <p:grpSpPr>
              <a:xfrm>
                <a:off x="3413675" y="2990318"/>
                <a:ext cx="1073573" cy="397961"/>
                <a:chOff x="4191446" y="3085032"/>
                <a:chExt cx="1720320" cy="580334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4623611" y="3085032"/>
                  <a:ext cx="862789" cy="580334"/>
                </a:xfrm>
                <a:prstGeom prst="rect">
                  <a:avLst/>
                </a:prstGeom>
                <a:solidFill>
                  <a:srgbClr val="9BBB59">
                    <a:lumMod val="40000"/>
                    <a:lumOff val="6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127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7" name="Groupe 216"/>
                <p:cNvGrpSpPr/>
                <p:nvPr/>
              </p:nvGrpSpPr>
              <p:grpSpPr>
                <a:xfrm rot="16200000">
                  <a:off x="4304252" y="3144823"/>
                  <a:ext cx="211753" cy="437365"/>
                  <a:chOff x="5367469" y="2750287"/>
                  <a:chExt cx="211753" cy="437365"/>
                </a:xfrm>
              </p:grpSpPr>
              <p:sp>
                <p:nvSpPr>
                  <p:cNvPr id="221" name="Ellipse 220"/>
                  <p:cNvSpPr/>
                  <p:nvPr/>
                </p:nvSpPr>
                <p:spPr>
                  <a:xfrm>
                    <a:off x="5367469" y="2750287"/>
                    <a:ext cx="211753" cy="19847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rgbClr val="4894A3"/>
                      </a:solidFill>
                    </a:endParaRPr>
                  </a:p>
                </p:txBody>
              </p:sp>
              <p:cxnSp>
                <p:nvCxnSpPr>
                  <p:cNvPr id="222" name="Connecteur en angle 221"/>
                  <p:cNvCxnSpPr>
                    <a:stCxn id="221" idx="4"/>
                  </p:cNvCxnSpPr>
                  <p:nvPr/>
                </p:nvCxnSpPr>
                <p:spPr>
                  <a:xfrm rot="5400000">
                    <a:off x="5353783" y="3068089"/>
                    <a:ext cx="238890" cy="236"/>
                  </a:xfrm>
                  <a:prstGeom prst="bentConnector3">
                    <a:avLst/>
                  </a:prstGeom>
                  <a:ln w="25400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8" name="Groupe 217"/>
                <p:cNvGrpSpPr/>
                <p:nvPr/>
              </p:nvGrpSpPr>
              <p:grpSpPr>
                <a:xfrm rot="16200000">
                  <a:off x="5586188" y="3050862"/>
                  <a:ext cx="225792" cy="425365"/>
                  <a:chOff x="5471292" y="2424224"/>
                  <a:chExt cx="311684" cy="524539"/>
                </a:xfrm>
              </p:grpSpPr>
              <p:sp>
                <p:nvSpPr>
                  <p:cNvPr id="219" name="Arc 218"/>
                  <p:cNvSpPr/>
                  <p:nvPr/>
                </p:nvSpPr>
                <p:spPr>
                  <a:xfrm rot="16200000">
                    <a:off x="5477917" y="2643705"/>
                    <a:ext cx="298433" cy="311684"/>
                  </a:xfrm>
                  <a:prstGeom prst="arc">
                    <a:avLst>
                      <a:gd name="adj1" fmla="val 15975941"/>
                      <a:gd name="adj2" fmla="val 5668882"/>
                    </a:avLst>
                  </a:prstGeom>
                  <a:ln w="28575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20" name="Connecteur en angle 219"/>
                  <p:cNvCxnSpPr/>
                  <p:nvPr/>
                </p:nvCxnSpPr>
                <p:spPr>
                  <a:xfrm rot="5400000" flipH="1" flipV="1">
                    <a:off x="5531965" y="2530188"/>
                    <a:ext cx="211930" cy="2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3" name="Groupe 212"/>
              <p:cNvGrpSpPr/>
              <p:nvPr/>
            </p:nvGrpSpPr>
            <p:grpSpPr>
              <a:xfrm rot="5400000">
                <a:off x="3824870" y="3446920"/>
                <a:ext cx="265449" cy="154836"/>
                <a:chOff x="4801621" y="3696684"/>
                <a:chExt cx="329794" cy="186356"/>
              </a:xfrm>
            </p:grpSpPr>
            <p:sp>
              <p:nvSpPr>
                <p:cNvPr id="214" name="Arc 213"/>
                <p:cNvSpPr/>
                <p:nvPr/>
              </p:nvSpPr>
              <p:spPr>
                <a:xfrm rot="10800000">
                  <a:off x="4943781" y="3696684"/>
                  <a:ext cx="187634" cy="186356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15" name="Connecteur en angle 214"/>
                <p:cNvCxnSpPr/>
                <p:nvPr/>
              </p:nvCxnSpPr>
              <p:spPr>
                <a:xfrm flipH="1" flipV="1">
                  <a:off x="4801621" y="3783406"/>
                  <a:ext cx="133248" cy="1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3" name="Groupe 222"/>
            <p:cNvGrpSpPr/>
            <p:nvPr/>
          </p:nvGrpSpPr>
          <p:grpSpPr>
            <a:xfrm>
              <a:off x="6439542" y="3564369"/>
              <a:ext cx="875864" cy="666745"/>
              <a:chOff x="4475443" y="3325028"/>
              <a:chExt cx="875864" cy="666745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4475443" y="3325028"/>
                <a:ext cx="581910" cy="397961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12700" dist="127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5" name="Ellipse 224"/>
              <p:cNvSpPr/>
              <p:nvPr/>
            </p:nvSpPr>
            <p:spPr>
              <a:xfrm rot="16200000">
                <a:off x="5211771" y="3449060"/>
                <a:ext cx="145209" cy="1338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226" name="Connecteur en angle 225"/>
              <p:cNvCxnSpPr/>
              <p:nvPr/>
            </p:nvCxnSpPr>
            <p:spPr>
              <a:xfrm>
                <a:off x="5067787" y="3515990"/>
                <a:ext cx="161120" cy="162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7" name="Groupe 226"/>
              <p:cNvGrpSpPr/>
              <p:nvPr/>
            </p:nvGrpSpPr>
            <p:grpSpPr>
              <a:xfrm rot="5400000">
                <a:off x="4639090" y="3775378"/>
                <a:ext cx="265449" cy="167341"/>
                <a:chOff x="4801621" y="3696684"/>
                <a:chExt cx="329794" cy="186356"/>
              </a:xfrm>
            </p:grpSpPr>
            <p:sp>
              <p:nvSpPr>
                <p:cNvPr id="228" name="Arc 227"/>
                <p:cNvSpPr/>
                <p:nvPr/>
              </p:nvSpPr>
              <p:spPr>
                <a:xfrm rot="10800000">
                  <a:off x="4943781" y="3696684"/>
                  <a:ext cx="187634" cy="186356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9" name="Connecteur en angle 228"/>
                <p:cNvCxnSpPr/>
                <p:nvPr/>
              </p:nvCxnSpPr>
              <p:spPr>
                <a:xfrm flipH="1" flipV="1">
                  <a:off x="4801621" y="3783406"/>
                  <a:ext cx="133248" cy="1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0" name="Groupe 229"/>
            <p:cNvGrpSpPr/>
            <p:nvPr/>
          </p:nvGrpSpPr>
          <p:grpSpPr>
            <a:xfrm>
              <a:off x="6691076" y="2834654"/>
              <a:ext cx="773713" cy="541711"/>
              <a:chOff x="3413676" y="2990318"/>
              <a:chExt cx="808122" cy="666744"/>
            </a:xfrm>
          </p:grpSpPr>
          <p:grpSp>
            <p:nvGrpSpPr>
              <p:cNvPr id="231" name="Groupe 230"/>
              <p:cNvGrpSpPr/>
              <p:nvPr/>
            </p:nvGrpSpPr>
            <p:grpSpPr>
              <a:xfrm>
                <a:off x="3413676" y="2990318"/>
                <a:ext cx="808122" cy="397961"/>
                <a:chOff x="4191446" y="3085032"/>
                <a:chExt cx="1294954" cy="580334"/>
              </a:xfrm>
            </p:grpSpPr>
            <p:sp>
              <p:nvSpPr>
                <p:cNvPr id="235" name="Rectangle 234"/>
                <p:cNvSpPr/>
                <p:nvPr/>
              </p:nvSpPr>
              <p:spPr>
                <a:xfrm>
                  <a:off x="4623611" y="3085032"/>
                  <a:ext cx="862789" cy="580334"/>
                </a:xfrm>
                <a:prstGeom prst="rect">
                  <a:avLst/>
                </a:prstGeom>
                <a:solidFill>
                  <a:srgbClr val="9BBB59">
                    <a:lumMod val="40000"/>
                    <a:lumOff val="6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127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36" name="Groupe 235"/>
                <p:cNvGrpSpPr/>
                <p:nvPr/>
              </p:nvGrpSpPr>
              <p:grpSpPr>
                <a:xfrm rot="16200000">
                  <a:off x="4304252" y="3144823"/>
                  <a:ext cx="211753" cy="437365"/>
                  <a:chOff x="5367469" y="2750287"/>
                  <a:chExt cx="211753" cy="437365"/>
                </a:xfrm>
              </p:grpSpPr>
              <p:sp>
                <p:nvSpPr>
                  <p:cNvPr id="237" name="Ellipse 236"/>
                  <p:cNvSpPr/>
                  <p:nvPr/>
                </p:nvSpPr>
                <p:spPr>
                  <a:xfrm>
                    <a:off x="5367469" y="2750287"/>
                    <a:ext cx="211753" cy="19847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rgbClr val="4894A3"/>
                      </a:solidFill>
                    </a:endParaRPr>
                  </a:p>
                </p:txBody>
              </p:sp>
              <p:cxnSp>
                <p:nvCxnSpPr>
                  <p:cNvPr id="238" name="Connecteur en angle 237"/>
                  <p:cNvCxnSpPr>
                    <a:stCxn id="237" idx="4"/>
                  </p:cNvCxnSpPr>
                  <p:nvPr/>
                </p:nvCxnSpPr>
                <p:spPr>
                  <a:xfrm rot="5400000">
                    <a:off x="5353783" y="3068089"/>
                    <a:ext cx="238890" cy="236"/>
                  </a:xfrm>
                  <a:prstGeom prst="bentConnector3">
                    <a:avLst/>
                  </a:prstGeom>
                  <a:ln w="25400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2" name="Groupe 231"/>
              <p:cNvGrpSpPr/>
              <p:nvPr/>
            </p:nvGrpSpPr>
            <p:grpSpPr>
              <a:xfrm rot="5400000">
                <a:off x="3824870" y="3446920"/>
                <a:ext cx="265449" cy="154836"/>
                <a:chOff x="4801621" y="3696684"/>
                <a:chExt cx="329794" cy="186356"/>
              </a:xfrm>
            </p:grpSpPr>
            <p:sp>
              <p:nvSpPr>
                <p:cNvPr id="233" name="Arc 232"/>
                <p:cNvSpPr/>
                <p:nvPr/>
              </p:nvSpPr>
              <p:spPr>
                <a:xfrm rot="10800000">
                  <a:off x="4943781" y="3696684"/>
                  <a:ext cx="187634" cy="186356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34" name="Connecteur en angle 233"/>
                <p:cNvCxnSpPr/>
                <p:nvPr/>
              </p:nvCxnSpPr>
              <p:spPr>
                <a:xfrm flipH="1" flipV="1">
                  <a:off x="4801621" y="3783406"/>
                  <a:ext cx="133248" cy="1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26" name="Picture 13" descr="C:\Users\Jacky\AppData\Local\Microsoft\Windows\Temporary Internet Files\Content.IE5\BM7GK25F\MC900340638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486" y="3801139"/>
            <a:ext cx="319348" cy="23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3" descr="C:\Users\Jacky\AppData\Local\Microsoft\Windows\Temporary Internet Files\Content.IE5\BM7GK25F\MC900340638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13" y="3515666"/>
            <a:ext cx="319348" cy="23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à coins arrondis 127"/>
          <p:cNvSpPr/>
          <p:nvPr/>
        </p:nvSpPr>
        <p:spPr>
          <a:xfrm>
            <a:off x="1619671" y="1518558"/>
            <a:ext cx="5483518" cy="3226150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ZoneTexte 130"/>
          <p:cNvSpPr txBox="1"/>
          <p:nvPr/>
        </p:nvSpPr>
        <p:spPr>
          <a:xfrm>
            <a:off x="2065526" y="154857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Security</a:t>
            </a:r>
            <a:endParaRPr lang="fr-FR" dirty="0"/>
          </a:p>
        </p:txBody>
      </p:sp>
      <p:pic>
        <p:nvPicPr>
          <p:cNvPr id="132" name="Picture 5" descr="C:\Users\Jacky\AppData\Local\Microsoft\Windows\Temporary Internet Files\Content.IE5\5I3J3VEA\MC900351359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91" y="6365861"/>
            <a:ext cx="378735" cy="33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3" descr="C:\Users\Jacky\AppData\Local\Microsoft\Windows\Temporary Internet Files\Content.IE5\5I3J3VEA\MC90030809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95" y="4354578"/>
            <a:ext cx="260736" cy="3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0" descr="C:\Users\Jacky\AppData\Local\Microsoft\Windows\Temporary Internet Files\Content.IE5\10OM3737\MC900352082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759" y="4287106"/>
            <a:ext cx="279073" cy="362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Picture 3" descr="C:\Users\Jacky\AppData\Local\Microsoft\Windows\Temporary Internet Files\Content.IE5\5I3J3VEA\MC90030809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490" y="4354579"/>
            <a:ext cx="260736" cy="3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C:\Users\Jacky\AppData\Local\Microsoft\Windows\Temporary Internet Files\Content.IE5\K9DIKFTH\MC90044171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495" y="2985106"/>
            <a:ext cx="435744" cy="4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ZoneTexte 138"/>
          <p:cNvSpPr txBox="1"/>
          <p:nvPr/>
        </p:nvSpPr>
        <p:spPr>
          <a:xfrm>
            <a:off x="2057114" y="106401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Home</a:t>
            </a:r>
            <a:endParaRPr lang="fr-FR" dirty="0"/>
          </a:p>
        </p:txBody>
      </p:sp>
      <p:cxnSp>
        <p:nvCxnSpPr>
          <p:cNvPr id="143" name="Connecteur en arc 142"/>
          <p:cNvCxnSpPr>
            <a:stCxn id="135" idx="0"/>
            <a:endCxn id="177" idx="2"/>
          </p:cNvCxnSpPr>
          <p:nvPr/>
        </p:nvCxnSpPr>
        <p:spPr>
          <a:xfrm rot="16200000" flipV="1">
            <a:off x="5664389" y="4087110"/>
            <a:ext cx="209020" cy="32591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en arc 143"/>
          <p:cNvCxnSpPr>
            <a:stCxn id="134" idx="1"/>
            <a:endCxn id="180" idx="1"/>
          </p:cNvCxnSpPr>
          <p:nvPr/>
        </p:nvCxnSpPr>
        <p:spPr>
          <a:xfrm rot="10800000">
            <a:off x="2944683" y="4326985"/>
            <a:ext cx="825077" cy="141228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en arc 145"/>
          <p:cNvCxnSpPr/>
          <p:nvPr/>
        </p:nvCxnSpPr>
        <p:spPr>
          <a:xfrm rot="5400000" flipH="1" flipV="1">
            <a:off x="3981472" y="4088255"/>
            <a:ext cx="502548" cy="25736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en arc 154"/>
          <p:cNvCxnSpPr>
            <a:stCxn id="257" idx="1"/>
            <a:endCxn id="136" idx="2"/>
          </p:cNvCxnSpPr>
          <p:nvPr/>
        </p:nvCxnSpPr>
        <p:spPr>
          <a:xfrm rot="5400000" flipH="1" flipV="1">
            <a:off x="4582530" y="1238481"/>
            <a:ext cx="923467" cy="5288206"/>
          </a:xfrm>
          <a:prstGeom prst="curvedConnector3">
            <a:avLst>
              <a:gd name="adj1" fmla="val -60338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en arc 164"/>
          <p:cNvCxnSpPr>
            <a:endCxn id="177" idx="3"/>
          </p:cNvCxnSpPr>
          <p:nvPr/>
        </p:nvCxnSpPr>
        <p:spPr>
          <a:xfrm rot="10800000">
            <a:off x="6858512" y="3094500"/>
            <a:ext cx="594029" cy="12419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1782452" y="2029780"/>
            <a:ext cx="2340374" cy="2102119"/>
            <a:chOff x="1763688" y="2250159"/>
            <a:chExt cx="2340374" cy="2416221"/>
          </a:xfrm>
        </p:grpSpPr>
        <p:sp>
          <p:nvSpPr>
            <p:cNvPr id="176" name="Rectangle à coins arrondis 175"/>
            <p:cNvSpPr/>
            <p:nvPr/>
          </p:nvSpPr>
          <p:spPr>
            <a:xfrm>
              <a:off x="1763688" y="2250159"/>
              <a:ext cx="2340374" cy="2416221"/>
            </a:xfrm>
            <a:prstGeom prst="roundRect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2043442" y="2288287"/>
              <a:ext cx="53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Fire</a:t>
              </a:r>
              <a:endParaRPr lang="fr-FR" dirty="0"/>
            </a:p>
          </p:txBody>
        </p:sp>
        <p:grpSp>
          <p:nvGrpSpPr>
            <p:cNvPr id="183" name="Groupe 182"/>
            <p:cNvGrpSpPr/>
            <p:nvPr/>
          </p:nvGrpSpPr>
          <p:grpSpPr>
            <a:xfrm>
              <a:off x="1947112" y="2867819"/>
              <a:ext cx="1073573" cy="666744"/>
              <a:chOff x="3413675" y="2990318"/>
              <a:chExt cx="1073573" cy="666744"/>
            </a:xfrm>
          </p:grpSpPr>
          <p:grpSp>
            <p:nvGrpSpPr>
              <p:cNvPr id="184" name="Groupe 183"/>
              <p:cNvGrpSpPr/>
              <p:nvPr/>
            </p:nvGrpSpPr>
            <p:grpSpPr>
              <a:xfrm>
                <a:off x="3413675" y="2990318"/>
                <a:ext cx="1073573" cy="397961"/>
                <a:chOff x="4191446" y="3085032"/>
                <a:chExt cx="1720320" cy="580334"/>
              </a:xfrm>
            </p:grpSpPr>
            <p:sp>
              <p:nvSpPr>
                <p:cNvPr id="188" name="Rectangle 187"/>
                <p:cNvSpPr/>
                <p:nvPr/>
              </p:nvSpPr>
              <p:spPr>
                <a:xfrm>
                  <a:off x="4623611" y="3085032"/>
                  <a:ext cx="862789" cy="580334"/>
                </a:xfrm>
                <a:prstGeom prst="rect">
                  <a:avLst/>
                </a:prstGeom>
                <a:solidFill>
                  <a:srgbClr val="FF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127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89" name="Groupe 188"/>
                <p:cNvGrpSpPr/>
                <p:nvPr/>
              </p:nvGrpSpPr>
              <p:grpSpPr>
                <a:xfrm rot="16200000">
                  <a:off x="4304252" y="3144823"/>
                  <a:ext cx="211753" cy="437365"/>
                  <a:chOff x="5367469" y="2750287"/>
                  <a:chExt cx="211753" cy="437365"/>
                </a:xfrm>
              </p:grpSpPr>
              <p:sp>
                <p:nvSpPr>
                  <p:cNvPr id="193" name="Ellipse 192"/>
                  <p:cNvSpPr/>
                  <p:nvPr/>
                </p:nvSpPr>
                <p:spPr>
                  <a:xfrm>
                    <a:off x="5367469" y="2750287"/>
                    <a:ext cx="211753" cy="19847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rgbClr val="4894A3"/>
                      </a:solidFill>
                    </a:endParaRPr>
                  </a:p>
                </p:txBody>
              </p:sp>
              <p:cxnSp>
                <p:nvCxnSpPr>
                  <p:cNvPr id="194" name="Connecteur en angle 193"/>
                  <p:cNvCxnSpPr>
                    <a:stCxn id="193" idx="4"/>
                  </p:cNvCxnSpPr>
                  <p:nvPr/>
                </p:nvCxnSpPr>
                <p:spPr>
                  <a:xfrm rot="5400000">
                    <a:off x="5353783" y="3068089"/>
                    <a:ext cx="238890" cy="236"/>
                  </a:xfrm>
                  <a:prstGeom prst="bentConnector3">
                    <a:avLst/>
                  </a:prstGeom>
                  <a:ln w="25400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e 189"/>
                <p:cNvGrpSpPr/>
                <p:nvPr/>
              </p:nvGrpSpPr>
              <p:grpSpPr>
                <a:xfrm rot="16200000">
                  <a:off x="5586188" y="3050862"/>
                  <a:ext cx="225792" cy="425365"/>
                  <a:chOff x="5471292" y="2424224"/>
                  <a:chExt cx="311684" cy="524539"/>
                </a:xfrm>
              </p:grpSpPr>
              <p:sp>
                <p:nvSpPr>
                  <p:cNvPr id="191" name="Arc 190"/>
                  <p:cNvSpPr/>
                  <p:nvPr/>
                </p:nvSpPr>
                <p:spPr>
                  <a:xfrm rot="16200000">
                    <a:off x="5477917" y="2643705"/>
                    <a:ext cx="298433" cy="311684"/>
                  </a:xfrm>
                  <a:prstGeom prst="arc">
                    <a:avLst>
                      <a:gd name="adj1" fmla="val 15975941"/>
                      <a:gd name="adj2" fmla="val 5668882"/>
                    </a:avLst>
                  </a:prstGeom>
                  <a:ln w="28575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92" name="Connecteur en angle 191"/>
                  <p:cNvCxnSpPr/>
                  <p:nvPr/>
                </p:nvCxnSpPr>
                <p:spPr>
                  <a:xfrm rot="5400000" flipH="1" flipV="1">
                    <a:off x="5531965" y="2530188"/>
                    <a:ext cx="211930" cy="2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e 184"/>
              <p:cNvGrpSpPr/>
              <p:nvPr/>
            </p:nvGrpSpPr>
            <p:grpSpPr>
              <a:xfrm rot="5400000">
                <a:off x="3824870" y="3446920"/>
                <a:ext cx="265449" cy="154836"/>
                <a:chOff x="4801621" y="3696684"/>
                <a:chExt cx="329794" cy="186356"/>
              </a:xfrm>
            </p:grpSpPr>
            <p:sp>
              <p:nvSpPr>
                <p:cNvPr id="186" name="Arc 185"/>
                <p:cNvSpPr/>
                <p:nvPr/>
              </p:nvSpPr>
              <p:spPr>
                <a:xfrm rot="10800000">
                  <a:off x="4943781" y="3696684"/>
                  <a:ext cx="187634" cy="186356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87" name="Connecteur en angle 186"/>
                <p:cNvCxnSpPr/>
                <p:nvPr/>
              </p:nvCxnSpPr>
              <p:spPr>
                <a:xfrm flipH="1" flipV="1">
                  <a:off x="4801621" y="3783406"/>
                  <a:ext cx="133248" cy="1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5" name="Groupe 194"/>
            <p:cNvGrpSpPr/>
            <p:nvPr/>
          </p:nvGrpSpPr>
          <p:grpSpPr>
            <a:xfrm>
              <a:off x="2725748" y="3564369"/>
              <a:ext cx="875864" cy="666745"/>
              <a:chOff x="4475443" y="3325028"/>
              <a:chExt cx="875864" cy="666745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4475443" y="3325028"/>
                <a:ext cx="581910" cy="397961"/>
              </a:xfrm>
              <a:prstGeom prst="rect">
                <a:avLst/>
              </a:prstGeom>
              <a:solidFill>
                <a:srgbClr val="FF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12700" dist="127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7" name="Ellipse 196"/>
              <p:cNvSpPr/>
              <p:nvPr/>
            </p:nvSpPr>
            <p:spPr>
              <a:xfrm rot="16200000">
                <a:off x="5211771" y="3449060"/>
                <a:ext cx="145209" cy="1338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98" name="Connecteur en angle 197"/>
              <p:cNvCxnSpPr/>
              <p:nvPr/>
            </p:nvCxnSpPr>
            <p:spPr>
              <a:xfrm>
                <a:off x="5067787" y="3515990"/>
                <a:ext cx="161120" cy="162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e 198"/>
              <p:cNvGrpSpPr/>
              <p:nvPr/>
            </p:nvGrpSpPr>
            <p:grpSpPr>
              <a:xfrm rot="5400000">
                <a:off x="4639090" y="3775378"/>
                <a:ext cx="265449" cy="167341"/>
                <a:chOff x="4801621" y="3696684"/>
                <a:chExt cx="329794" cy="186356"/>
              </a:xfrm>
            </p:grpSpPr>
            <p:sp>
              <p:nvSpPr>
                <p:cNvPr id="200" name="Arc 199"/>
                <p:cNvSpPr/>
                <p:nvPr/>
              </p:nvSpPr>
              <p:spPr>
                <a:xfrm rot="10800000">
                  <a:off x="4943781" y="3696684"/>
                  <a:ext cx="187634" cy="186356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1" name="Connecteur en angle 200"/>
                <p:cNvCxnSpPr/>
                <p:nvPr/>
              </p:nvCxnSpPr>
              <p:spPr>
                <a:xfrm flipH="1" flipV="1">
                  <a:off x="4801621" y="3783406"/>
                  <a:ext cx="133248" cy="1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2" name="Groupe 201"/>
            <p:cNvGrpSpPr/>
            <p:nvPr/>
          </p:nvGrpSpPr>
          <p:grpSpPr>
            <a:xfrm>
              <a:off x="2977282" y="2834654"/>
              <a:ext cx="773713" cy="541711"/>
              <a:chOff x="3413676" y="2990318"/>
              <a:chExt cx="808122" cy="666744"/>
            </a:xfrm>
          </p:grpSpPr>
          <p:grpSp>
            <p:nvGrpSpPr>
              <p:cNvPr id="203" name="Groupe 202"/>
              <p:cNvGrpSpPr/>
              <p:nvPr/>
            </p:nvGrpSpPr>
            <p:grpSpPr>
              <a:xfrm>
                <a:off x="3413676" y="2990318"/>
                <a:ext cx="808122" cy="397961"/>
                <a:chOff x="4191446" y="3085032"/>
                <a:chExt cx="1294954" cy="580334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4623611" y="3085032"/>
                  <a:ext cx="862789" cy="580334"/>
                </a:xfrm>
                <a:prstGeom prst="rect">
                  <a:avLst/>
                </a:prstGeom>
                <a:solidFill>
                  <a:srgbClr val="FF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12700" dir="2700000" algn="tl" rotWithShape="0">
                    <a:prstClr val="black">
                      <a:alpha val="30000"/>
                    </a:prstClr>
                  </a:outerShdw>
                </a:effectLst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8" name="Groupe 207"/>
                <p:cNvGrpSpPr/>
                <p:nvPr/>
              </p:nvGrpSpPr>
              <p:grpSpPr>
                <a:xfrm rot="16200000">
                  <a:off x="4304252" y="3144823"/>
                  <a:ext cx="211753" cy="437365"/>
                  <a:chOff x="5367469" y="2750287"/>
                  <a:chExt cx="211753" cy="437365"/>
                </a:xfrm>
              </p:grpSpPr>
              <p:sp>
                <p:nvSpPr>
                  <p:cNvPr id="209" name="Ellipse 208"/>
                  <p:cNvSpPr/>
                  <p:nvPr/>
                </p:nvSpPr>
                <p:spPr>
                  <a:xfrm>
                    <a:off x="5367469" y="2750287"/>
                    <a:ext cx="211753" cy="19847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rgbClr val="4894A3"/>
                      </a:solidFill>
                    </a:endParaRPr>
                  </a:p>
                </p:txBody>
              </p:sp>
              <p:cxnSp>
                <p:nvCxnSpPr>
                  <p:cNvPr id="210" name="Connecteur en angle 209"/>
                  <p:cNvCxnSpPr>
                    <a:stCxn id="209" idx="4"/>
                  </p:cNvCxnSpPr>
                  <p:nvPr/>
                </p:nvCxnSpPr>
                <p:spPr>
                  <a:xfrm rot="5400000">
                    <a:off x="5353783" y="3068089"/>
                    <a:ext cx="238890" cy="236"/>
                  </a:xfrm>
                  <a:prstGeom prst="bentConnector3">
                    <a:avLst/>
                  </a:prstGeom>
                  <a:ln w="25400">
                    <a:solidFill>
                      <a:srgbClr val="4894A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4" name="Groupe 203"/>
              <p:cNvGrpSpPr/>
              <p:nvPr/>
            </p:nvGrpSpPr>
            <p:grpSpPr>
              <a:xfrm rot="5400000">
                <a:off x="3824870" y="3446920"/>
                <a:ext cx="265449" cy="154836"/>
                <a:chOff x="4801621" y="3696684"/>
                <a:chExt cx="329794" cy="186356"/>
              </a:xfrm>
            </p:grpSpPr>
            <p:sp>
              <p:nvSpPr>
                <p:cNvPr id="205" name="Arc 204"/>
                <p:cNvSpPr/>
                <p:nvPr/>
              </p:nvSpPr>
              <p:spPr>
                <a:xfrm rot="10800000">
                  <a:off x="4943781" y="3696684"/>
                  <a:ext cx="187634" cy="186356"/>
                </a:xfrm>
                <a:prstGeom prst="arc">
                  <a:avLst>
                    <a:gd name="adj1" fmla="val 15975941"/>
                    <a:gd name="adj2" fmla="val 5668882"/>
                  </a:avLst>
                </a:prstGeom>
                <a:ln w="28575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6" name="Connecteur en angle 205"/>
                <p:cNvCxnSpPr/>
                <p:nvPr/>
              </p:nvCxnSpPr>
              <p:spPr>
                <a:xfrm flipH="1" flipV="1">
                  <a:off x="4801621" y="3783406"/>
                  <a:ext cx="133248" cy="1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4894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4" name="Groupe 253"/>
          <p:cNvGrpSpPr/>
          <p:nvPr/>
        </p:nvGrpSpPr>
        <p:grpSpPr>
          <a:xfrm>
            <a:off x="2861011" y="4137050"/>
            <a:ext cx="167341" cy="265448"/>
            <a:chOff x="4688144" y="4714169"/>
            <a:chExt cx="167341" cy="265448"/>
          </a:xfrm>
        </p:grpSpPr>
        <p:sp>
          <p:nvSpPr>
            <p:cNvPr id="180" name="Arc 179"/>
            <p:cNvSpPr/>
            <p:nvPr/>
          </p:nvSpPr>
          <p:spPr>
            <a:xfrm rot="16200000">
              <a:off x="4696302" y="4820434"/>
              <a:ext cx="151025" cy="167341"/>
            </a:xfrm>
            <a:prstGeom prst="arc">
              <a:avLst>
                <a:gd name="adj1" fmla="val 15975941"/>
                <a:gd name="adj2" fmla="val 5668882"/>
              </a:avLst>
            </a:prstGeom>
            <a:ln w="28575">
              <a:solidFill>
                <a:srgbClr val="4894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1" name="Connecteur en angle 180"/>
            <p:cNvCxnSpPr/>
            <p:nvPr/>
          </p:nvCxnSpPr>
          <p:spPr>
            <a:xfrm rot="5400000" flipH="1" flipV="1">
              <a:off x="4723986" y="4767793"/>
              <a:ext cx="107250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4894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e 255"/>
          <p:cNvGrpSpPr/>
          <p:nvPr/>
        </p:nvGrpSpPr>
        <p:grpSpPr>
          <a:xfrm>
            <a:off x="2316490" y="4154382"/>
            <a:ext cx="167341" cy="265448"/>
            <a:chOff x="4688144" y="4714169"/>
            <a:chExt cx="167341" cy="265448"/>
          </a:xfrm>
        </p:grpSpPr>
        <p:sp>
          <p:nvSpPr>
            <p:cNvPr id="257" name="Arc 256"/>
            <p:cNvSpPr/>
            <p:nvPr/>
          </p:nvSpPr>
          <p:spPr>
            <a:xfrm rot="16200000">
              <a:off x="4696302" y="4820434"/>
              <a:ext cx="151025" cy="167341"/>
            </a:xfrm>
            <a:prstGeom prst="arc">
              <a:avLst>
                <a:gd name="adj1" fmla="val 15975941"/>
                <a:gd name="adj2" fmla="val 5668882"/>
              </a:avLst>
            </a:prstGeom>
            <a:ln w="28575">
              <a:solidFill>
                <a:srgbClr val="4894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8" name="Connecteur en angle 257"/>
            <p:cNvCxnSpPr/>
            <p:nvPr/>
          </p:nvCxnSpPr>
          <p:spPr>
            <a:xfrm rot="5400000" flipH="1" flipV="1">
              <a:off x="4723986" y="4767793"/>
              <a:ext cx="107250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4894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71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Dynamisme: </a:t>
            </a:r>
            <a:r>
              <a:rPr lang="fr-FR" dirty="0"/>
              <a:t>partage et conflits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562148" y="1002151"/>
            <a:ext cx="7491569" cy="512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dirty="0">
                <a:solidFill>
                  <a:srgbClr val="008080"/>
                </a:solidFill>
                <a:latin typeface="Courier New"/>
              </a:rPr>
              <a:t>&lt;Composite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=”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FireCompo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"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specification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=”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Fire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”</a:t>
            </a:r>
          </a:p>
          <a:p>
            <a:pPr marL="0" indent="0">
              <a:buNone/>
            </a:pPr>
            <a:r>
              <a:rPr lang="fr-FR" sz="1500" dirty="0">
                <a:solidFill>
                  <a:srgbClr val="008080"/>
                </a:solidFill>
                <a:latin typeface="Courier New"/>
              </a:rPr>
              <a:t>	     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mainComponent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=”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Fire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” &gt;</a:t>
            </a:r>
          </a:p>
          <a:p>
            <a:pPr marL="0" indent="0">
              <a:buNone/>
            </a:pPr>
            <a:endParaRPr lang="fr-FR" sz="1500" dirty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8080"/>
                </a:solidFill>
                <a:latin typeface="Courier New"/>
              </a:rPr>
              <a:t>      &lt;dependency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specification</a:t>
            </a:r>
            <a:r>
              <a:rPr lang="en-US" sz="1500" dirty="0">
                <a:solidFill>
                  <a:srgbClr val="008080"/>
                </a:solidFill>
                <a:latin typeface="Courier New"/>
              </a:rPr>
              <a:t>="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Alarm</a:t>
            </a:r>
            <a:r>
              <a:rPr lang="en-US" sz="1500" dirty="0">
                <a:solidFill>
                  <a:srgbClr val="008080"/>
                </a:solidFill>
                <a:latin typeface="Courier New"/>
              </a:rPr>
              <a:t>”&gt;</a:t>
            </a:r>
            <a:endParaRPr lang="fr-FR" sz="1500" dirty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8080"/>
                </a:solidFill>
                <a:latin typeface="Courier New"/>
              </a:rPr>
              <a:t>      &lt;</a:t>
            </a:r>
            <a:r>
              <a:rPr lang="fr-FR" sz="1500" dirty="0" err="1">
                <a:solidFill>
                  <a:srgbClr val="008080"/>
                </a:solidFill>
                <a:latin typeface="Courier New"/>
              </a:rPr>
              <a:t>dependency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specification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="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Door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" </a:t>
            </a:r>
            <a:r>
              <a:rPr lang="fr-FR" sz="1400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=”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doors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” &gt;</a:t>
            </a:r>
          </a:p>
          <a:p>
            <a:pPr marL="0" indent="0">
              <a:buNone/>
            </a:pPr>
            <a:r>
              <a:rPr lang="fr-FR" sz="1500" dirty="0">
                <a:solidFill>
                  <a:srgbClr val="008080"/>
                </a:solidFill>
                <a:latin typeface="Courier New"/>
              </a:rPr>
              <a:t>           &lt;</a:t>
            </a:r>
            <a:r>
              <a:rPr lang="fr-FR" sz="1500" dirty="0" err="1" smtClean="0">
                <a:solidFill>
                  <a:srgbClr val="008080"/>
                </a:solidFill>
                <a:latin typeface="Courier New"/>
              </a:rPr>
              <a:t>constraints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&gt; </a:t>
            </a:r>
          </a:p>
          <a:p>
            <a:pPr marL="0" indent="0">
              <a:buNone/>
            </a:pPr>
            <a:r>
              <a:rPr lang="fr-FR" sz="15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               &lt;instance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filter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=”(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location=entrance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)”&gt; </a:t>
            </a:r>
          </a:p>
          <a:p>
            <a:pPr marL="0" indent="0">
              <a:buNone/>
            </a:pP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            &lt;</a:t>
            </a:r>
            <a:r>
              <a:rPr lang="fr-FR" sz="1500" dirty="0" err="1" smtClean="0">
                <a:solidFill>
                  <a:srgbClr val="008080"/>
                </a:solidFill>
                <a:latin typeface="Courier New"/>
              </a:rPr>
              <a:t>constraints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/&gt;</a:t>
            </a:r>
            <a:endParaRPr lang="fr-FR" sz="1500" dirty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8080"/>
                </a:solidFill>
                <a:latin typeface="Courier New"/>
              </a:rPr>
              <a:t>      &lt;/</a:t>
            </a:r>
            <a:r>
              <a:rPr lang="fr-FR" sz="1500" dirty="0" err="1">
                <a:solidFill>
                  <a:srgbClr val="008080"/>
                </a:solidFill>
                <a:latin typeface="Courier New"/>
              </a:rPr>
              <a:t>dependency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0" lvl="0" indent="0">
              <a:buNone/>
            </a:pPr>
            <a:endParaRPr lang="fr-FR" sz="1600" dirty="0" smtClean="0">
              <a:solidFill>
                <a:srgbClr val="008080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fr-FR" sz="1600" dirty="0" smtClean="0">
                <a:solidFill>
                  <a:srgbClr val="008080"/>
                </a:solidFill>
                <a:latin typeface="Courier New"/>
              </a:rPr>
              <a:t>      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contentMngt</a:t>
            </a:r>
            <a:r>
              <a:rPr lang="fr-FR" sz="16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fr-FR" sz="1500" dirty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          &lt;</a:t>
            </a:r>
            <a:r>
              <a:rPr lang="fr-FR" sz="1400" dirty="0" err="1">
                <a:solidFill>
                  <a:srgbClr val="3F7F7F"/>
                </a:solidFill>
                <a:latin typeface="Courier New"/>
              </a:rPr>
              <a:t>borrow</a:t>
            </a:r>
            <a:r>
              <a:rPr lang="fr-FR" sz="1400" dirty="0">
                <a:solidFill>
                  <a:srgbClr val="3F7F7F"/>
                </a:solidFill>
                <a:latin typeface="Courier New"/>
              </a:rPr>
              <a:t>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implementation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"false" </a:t>
            </a:r>
            <a:r>
              <a:rPr lang="fr-FR" sz="1400" dirty="0">
                <a:solidFill>
                  <a:srgbClr val="7F007F"/>
                </a:solidFill>
                <a:latin typeface="Courier New"/>
              </a:rPr>
              <a:t>instance</a:t>
            </a:r>
            <a:r>
              <a:rPr lang="fr-FR" sz="1400" i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"false" </a:t>
            </a:r>
            <a:r>
              <a:rPr lang="fr-FR" sz="1400" i="1" dirty="0" smtClean="0">
                <a:solidFill>
                  <a:srgbClr val="008080"/>
                </a:solidFill>
                <a:latin typeface="Courier New"/>
              </a:rPr>
              <a:t>/&gt;</a:t>
            </a:r>
            <a:endParaRPr lang="fr-FR" sz="1500" dirty="0" smtClean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        &lt;</a:t>
            </a:r>
            <a:r>
              <a:rPr lang="fr-FR" sz="1500" dirty="0" err="1">
                <a:solidFill>
                  <a:srgbClr val="008080"/>
                </a:solidFill>
                <a:latin typeface="Courier New"/>
              </a:rPr>
              <a:t>owns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Specification</a:t>
            </a:r>
            <a:r>
              <a:rPr lang="fr-FR" sz="14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”{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Smoke,Sprinkler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}”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0" lvl="0" indent="0">
              <a:buNone/>
            </a:pP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       &lt;/</a:t>
            </a:r>
            <a:r>
              <a:rPr lang="fr-FR" sz="1400" dirty="0" err="1" smtClean="0">
                <a:solidFill>
                  <a:srgbClr val="3F7F7F"/>
                </a:solidFill>
                <a:latin typeface="Courier New"/>
              </a:rPr>
              <a:t>contentMngt</a:t>
            </a: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fr-FR" sz="1500" dirty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composite&gt;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10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Dynamisme: </a:t>
            </a:r>
            <a:r>
              <a:rPr lang="fr-FR" dirty="0"/>
              <a:t>partage et conflits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562148" y="1002151"/>
            <a:ext cx="7491569" cy="512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Composite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name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=”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Security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"&gt;</a:t>
            </a:r>
            <a:endParaRPr lang="fr-FR" sz="1500" dirty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endParaRPr lang="fr-FR" sz="1500" dirty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008080"/>
                </a:solidFill>
                <a:latin typeface="Courier New"/>
              </a:rPr>
              <a:t>   &lt;</a:t>
            </a:r>
            <a:r>
              <a:rPr lang="fr-FR" sz="1500" dirty="0" err="1">
                <a:solidFill>
                  <a:srgbClr val="008080"/>
                </a:solidFill>
                <a:latin typeface="Courier New"/>
              </a:rPr>
              <a:t>contentMngt</a:t>
            </a:r>
            <a:r>
              <a:rPr lang="fr-FR" sz="1600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 marL="0" indent="0">
              <a:buNone/>
            </a:pPr>
            <a:endParaRPr lang="fr-FR" sz="1600" dirty="0" smtClean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       &lt;</a:t>
            </a:r>
            <a:r>
              <a:rPr lang="fr-FR" sz="1500" dirty="0" err="1" smtClean="0">
                <a:solidFill>
                  <a:srgbClr val="008080"/>
                </a:solidFill>
                <a:latin typeface="Courier New"/>
              </a:rPr>
              <a:t>start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400" dirty="0" smtClean="0">
                <a:solidFill>
                  <a:srgbClr val="7F007F"/>
                </a:solidFill>
                <a:latin typeface="Courier New"/>
              </a:rPr>
              <a:t>component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=”</a:t>
            </a:r>
            <a:r>
              <a:rPr lang="fr-FR" sz="1400" i="1" dirty="0" err="1" smtClean="0">
                <a:solidFill>
                  <a:srgbClr val="2A00FF"/>
                </a:solidFill>
                <a:latin typeface="Courier New"/>
              </a:rPr>
              <a:t>FireCompo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”/&gt;; </a:t>
            </a:r>
          </a:p>
          <a:p>
            <a:pPr marL="0" indent="0">
              <a:buNone/>
            </a:pP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       &lt;</a:t>
            </a:r>
            <a:r>
              <a:rPr lang="fr-FR" sz="1500" dirty="0" err="1" smtClean="0">
                <a:solidFill>
                  <a:srgbClr val="008080"/>
                </a:solidFill>
                <a:latin typeface="Courier New"/>
              </a:rPr>
              <a:t>start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400" dirty="0" smtClean="0">
                <a:solidFill>
                  <a:srgbClr val="7F007F"/>
                </a:solidFill>
                <a:latin typeface="Courier New"/>
              </a:rPr>
              <a:t>component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=”</a:t>
            </a:r>
            <a:r>
              <a:rPr lang="fr-FR" sz="1400" i="1" dirty="0" err="1" smtClean="0">
                <a:solidFill>
                  <a:srgbClr val="2A00FF"/>
                </a:solidFill>
                <a:latin typeface="Courier New"/>
              </a:rPr>
              <a:t>IntrusionCompo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” /&gt;; </a:t>
            </a:r>
          </a:p>
          <a:p>
            <a:pPr marL="0" indent="0">
              <a:buNone/>
            </a:pP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       &lt;</a:t>
            </a:r>
            <a:r>
              <a:rPr lang="fr-FR" sz="1500" dirty="0" err="1" smtClean="0">
                <a:solidFill>
                  <a:srgbClr val="008080"/>
                </a:solidFill>
                <a:latin typeface="Courier New"/>
              </a:rPr>
              <a:t>owns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400" dirty="0" err="1" smtClean="0">
                <a:solidFill>
                  <a:srgbClr val="7F007F"/>
                </a:solidFill>
                <a:latin typeface="Courier New"/>
              </a:rPr>
              <a:t>specification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=”</a:t>
            </a:r>
            <a:r>
              <a:rPr lang="fr-FR" sz="1400" i="1" dirty="0" err="1" smtClean="0">
                <a:solidFill>
                  <a:srgbClr val="2A00FF"/>
                </a:solidFill>
                <a:latin typeface="Courier New"/>
              </a:rPr>
              <a:t>Door</a:t>
            </a:r>
            <a:r>
              <a:rPr lang="fr-FR" sz="1400" i="1" dirty="0" smtClean="0">
                <a:solidFill>
                  <a:srgbClr val="2A00FF"/>
                </a:solidFill>
                <a:latin typeface="Courier New"/>
              </a:rPr>
              <a:t>” 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pPr marL="0" indent="0">
              <a:buNone/>
            </a:pPr>
            <a:r>
              <a:rPr lang="fr-FR" sz="1500" dirty="0">
                <a:solidFill>
                  <a:srgbClr val="008080"/>
                </a:solidFill>
                <a:latin typeface="Courier New"/>
              </a:rPr>
              <a:t>       &lt;local </a:t>
            </a:r>
            <a:r>
              <a:rPr lang="fr-FR" sz="1400" dirty="0">
                <a:solidFill>
                  <a:srgbClr val="7F007F"/>
                </a:solidFill>
                <a:latin typeface="Courier New"/>
              </a:rPr>
              <a:t>instance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="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true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" /&gt;</a:t>
            </a:r>
          </a:p>
          <a:p>
            <a:pPr marL="0" indent="0">
              <a:buNone/>
            </a:pPr>
            <a:endParaRPr lang="fr-FR" sz="1500" dirty="0" smtClean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      &lt;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state </a:t>
            </a:r>
            <a:r>
              <a:rPr lang="fr-FR" sz="1400" dirty="0">
                <a:solidFill>
                  <a:srgbClr val="7F007F"/>
                </a:solidFill>
                <a:latin typeface="Courier New"/>
              </a:rPr>
              <a:t>values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=”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Normal, 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Empty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, Intrusion, Emergency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” /&gt;</a:t>
            </a:r>
          </a:p>
          <a:p>
            <a:pPr marL="0" indent="0">
              <a:buNone/>
            </a:pP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       &lt;</a:t>
            </a:r>
            <a:r>
              <a:rPr lang="fr-FR" sz="1500" dirty="0" err="1">
                <a:solidFill>
                  <a:srgbClr val="008080"/>
                </a:solidFill>
                <a:latin typeface="Courier New"/>
              </a:rPr>
              <a:t>grant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400" dirty="0">
                <a:solidFill>
                  <a:srgbClr val="7F007F"/>
                </a:solidFill>
                <a:latin typeface="Courier New"/>
              </a:rPr>
              <a:t>component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=”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Fire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”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dependency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=”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doors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”                            </a:t>
            </a:r>
          </a:p>
          <a:p>
            <a:pPr marL="0" indent="0">
              <a:buNone/>
            </a:pPr>
            <a:r>
              <a:rPr lang="fr-FR" sz="15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            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when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=”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Emergency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”/&gt; </a:t>
            </a:r>
            <a:endParaRPr lang="fr-FR" sz="1500" dirty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r>
              <a:rPr lang="fr-FR" sz="1500" dirty="0">
                <a:solidFill>
                  <a:srgbClr val="008080"/>
                </a:solidFill>
                <a:latin typeface="Courier New"/>
              </a:rPr>
              <a:t>   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    &lt;</a:t>
            </a:r>
            <a:r>
              <a:rPr lang="fr-FR" sz="1500" dirty="0" err="1">
                <a:solidFill>
                  <a:srgbClr val="008080"/>
                </a:solidFill>
                <a:latin typeface="Courier New"/>
              </a:rPr>
              <a:t>grant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400" dirty="0">
                <a:solidFill>
                  <a:srgbClr val="7F007F"/>
                </a:solidFill>
                <a:latin typeface="Courier New"/>
              </a:rPr>
              <a:t>component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=”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Intrusion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”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dependency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=”</a:t>
            </a:r>
            <a:r>
              <a:rPr lang="fr-FR" sz="1400" i="1" dirty="0" err="1">
                <a:solidFill>
                  <a:srgbClr val="2A00FF"/>
                </a:solidFill>
                <a:latin typeface="Courier New"/>
              </a:rPr>
              <a:t>Door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”</a:t>
            </a:r>
          </a:p>
          <a:p>
            <a:pPr marL="0" indent="0">
              <a:buNone/>
            </a:pPr>
            <a:r>
              <a:rPr lang="fr-FR" sz="1500" dirty="0">
                <a:solidFill>
                  <a:srgbClr val="008080"/>
                </a:solidFill>
                <a:latin typeface="Courier New"/>
              </a:rPr>
              <a:t> 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             </a:t>
            </a:r>
            <a:r>
              <a:rPr lang="fr-FR" sz="1400" dirty="0" err="1">
                <a:solidFill>
                  <a:srgbClr val="7F007F"/>
                </a:solidFill>
                <a:latin typeface="Courier New"/>
              </a:rPr>
              <a:t>when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=”</a:t>
            </a:r>
            <a:r>
              <a:rPr lang="fr-FR" sz="1400" i="1" dirty="0">
                <a:solidFill>
                  <a:srgbClr val="2A00FF"/>
                </a:solidFill>
                <a:latin typeface="Courier New"/>
              </a:rPr>
              <a:t>Intrusion</a:t>
            </a: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”/&gt;</a:t>
            </a:r>
            <a:endParaRPr lang="fr-FR" sz="1500" dirty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endParaRPr lang="fr-FR" sz="1500" dirty="0" smtClean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    &lt;/</a:t>
            </a:r>
            <a:r>
              <a:rPr lang="fr-FR" sz="1500" dirty="0" err="1">
                <a:solidFill>
                  <a:srgbClr val="008080"/>
                </a:solidFill>
                <a:latin typeface="Courier New"/>
              </a:rPr>
              <a:t>contentMngt</a:t>
            </a:r>
            <a:r>
              <a:rPr lang="fr-FR" sz="14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fr-FR" sz="1500" dirty="0">
              <a:solidFill>
                <a:srgbClr val="008080"/>
              </a:solidFill>
              <a:latin typeface="Courier New"/>
            </a:endParaRPr>
          </a:p>
          <a:p>
            <a:pPr marL="0" indent="0">
              <a:buNone/>
            </a:pPr>
            <a:r>
              <a:rPr lang="fr-FR" sz="15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fr-FR" sz="1500" dirty="0">
                <a:solidFill>
                  <a:srgbClr val="008080"/>
                </a:solidFill>
                <a:latin typeface="Courier New"/>
              </a:rPr>
              <a:t>composite&gt;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106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APAM : a </a:t>
            </a:r>
            <a:r>
              <a:rPr lang="en-US" dirty="0"/>
              <a:t>C</a:t>
            </a:r>
            <a:r>
              <a:rPr lang="en-US" dirty="0" smtClean="0"/>
              <a:t>omponent-Service platform 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8942" y="850304"/>
            <a:ext cx="8229600" cy="5481243"/>
          </a:xfrm>
        </p:spPr>
        <p:txBody>
          <a:bodyPr/>
          <a:lstStyle/>
          <a:p>
            <a:r>
              <a:rPr lang="en-US" dirty="0" smtClean="0"/>
              <a:t>Manages </a:t>
            </a:r>
            <a:r>
              <a:rPr lang="en-US" b="1" dirty="0" smtClean="0"/>
              <a:t>applications</a:t>
            </a:r>
            <a:r>
              <a:rPr lang="en-US" dirty="0" smtClean="0"/>
              <a:t> in the full range from </a:t>
            </a:r>
          </a:p>
          <a:p>
            <a:pPr lvl="1"/>
            <a:r>
              <a:rPr lang="en-US" dirty="0"/>
              <a:t>“pure” service </a:t>
            </a:r>
            <a:r>
              <a:rPr lang="en-US" dirty="0" smtClean="0"/>
              <a:t>based, to</a:t>
            </a:r>
            <a:endParaRPr lang="en-US" dirty="0"/>
          </a:p>
          <a:p>
            <a:pPr lvl="1"/>
            <a:r>
              <a:rPr lang="en-US" dirty="0" smtClean="0"/>
              <a:t>“pure” component based</a:t>
            </a:r>
          </a:p>
          <a:p>
            <a:r>
              <a:rPr lang="en-US" dirty="0" smtClean="0"/>
              <a:t>Manages various applications running concurrently</a:t>
            </a:r>
          </a:p>
          <a:p>
            <a:pPr lvl="1"/>
            <a:r>
              <a:rPr lang="en-US" dirty="0" smtClean="0"/>
              <a:t>Protection, scope, visibility, resource sharing …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Spécialisable for domain specific &amp; life cycle needs.</a:t>
            </a:r>
          </a:p>
          <a:p>
            <a:r>
              <a:rPr lang="en-US" dirty="0" smtClean="0"/>
              <a:t>Based on the concepts :</a:t>
            </a:r>
          </a:p>
          <a:p>
            <a:pPr lvl="1"/>
            <a:r>
              <a:rPr lang="en-US" dirty="0" smtClean="0"/>
              <a:t>Reified and reflexive application state (</a:t>
            </a:r>
            <a:r>
              <a:rPr lang="en-US" dirty="0" err="1" smtClean="0"/>
              <a:t>APplication</a:t>
            </a:r>
            <a:r>
              <a:rPr lang="en-US" dirty="0" smtClean="0"/>
              <a:t> Abstract Machine).</a:t>
            </a:r>
          </a:p>
          <a:p>
            <a:pPr lvl="1"/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Composite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APAM Journées ADELE 2012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7C8A7E-E96A-441B-B3B4-35802E858DC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RoSe</a:t>
            </a:r>
            <a:endParaRPr lang="fr-FR" dirty="0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4628707" y="912343"/>
            <a:ext cx="4274288" cy="4876135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fr-FR" dirty="0" smtClean="0"/>
              <a:t>Bas de niveau d’abstraction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fr-FR" dirty="0" smtClean="0"/>
              <a:t>comment structurer l’application?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fr-FR" dirty="0" smtClean="0"/>
              <a:t>comment réagir aux évènements dynamiques?</a:t>
            </a:r>
          </a:p>
          <a:p>
            <a:pPr>
              <a:buBlip>
                <a:blip r:embed="rId2"/>
              </a:buBlip>
            </a:pPr>
            <a:r>
              <a:rPr lang="fr-FR" dirty="0" smtClean="0"/>
              <a:t>Java-</a:t>
            </a:r>
            <a:r>
              <a:rPr lang="fr-FR" dirty="0" err="1"/>
              <a:t>O</a:t>
            </a:r>
            <a:r>
              <a:rPr lang="fr-FR" dirty="0" err="1" smtClean="0"/>
              <a:t>nly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241335" y="912342"/>
            <a:ext cx="4316488" cy="487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fr-FR" dirty="0"/>
              <a:t>Focalisé sur la distribution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Vision unifiée en termes de services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Découverte/disparition dispositifs reflétée en termes de disponibilité de services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/>
              <a:t>Multi-protocole</a:t>
            </a:r>
            <a:endParaRPr lang="fr-FR" dirty="0"/>
          </a:p>
          <a:p>
            <a:pPr>
              <a:buFont typeface="Wingdings" pitchFamily="2" charset="2"/>
              <a:buChar char="ü"/>
            </a:pPr>
            <a:r>
              <a:rPr lang="fr-FR" dirty="0"/>
              <a:t>Extensible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71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961606" y="3723967"/>
            <a:ext cx="7471144" cy="2491241"/>
            <a:chOff x="1308671" y="2792819"/>
            <a:chExt cx="7471144" cy="2491241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1308671" y="2792820"/>
              <a:ext cx="7471144" cy="2491240"/>
            </a:xfrm>
            <a:prstGeom prst="roundRect">
              <a:avLst/>
            </a:prstGeom>
            <a:gradFill>
              <a:gsLst>
                <a:gs pos="0">
                  <a:srgbClr val="000082"/>
                </a:gs>
                <a:gs pos="35000">
                  <a:srgbClr val="0047FF"/>
                </a:gs>
                <a:gs pos="86000">
                  <a:srgbClr val="0070C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endParaRPr lang="fr-FR" sz="2000" b="1" dirty="0" smtClean="0"/>
            </a:p>
            <a:p>
              <a:pPr algn="ctr"/>
              <a:endParaRPr lang="fr-FR" sz="2000" b="1" dirty="0"/>
            </a:p>
            <a:p>
              <a:pPr algn="ctr"/>
              <a:r>
                <a:rPr lang="fr-FR" sz="2000" b="1" dirty="0" err="1" smtClean="0"/>
                <a:t>OSGi</a:t>
              </a:r>
              <a:endParaRPr lang="fr-FR" sz="2000" b="1" dirty="0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1689159" y="2792819"/>
              <a:ext cx="6731691" cy="2102213"/>
            </a:xfrm>
            <a:prstGeom prst="roundRect">
              <a:avLst>
                <a:gd name="adj" fmla="val 7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dynamisme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390698" y="993987"/>
            <a:ext cx="7491569" cy="1600358"/>
          </a:xfrm>
        </p:spPr>
        <p:txBody>
          <a:bodyPr>
            <a:normAutofit/>
          </a:bodyPr>
          <a:lstStyle/>
          <a:p>
            <a:r>
              <a:rPr lang="fr-FR" dirty="0" smtClean="0"/>
              <a:t>Dynamisme des dispositifs et services distants</a:t>
            </a:r>
          </a:p>
          <a:p>
            <a:r>
              <a:rPr lang="fr-FR" dirty="0" smtClean="0"/>
              <a:t>Dynamisme lié aux mises à jour</a:t>
            </a:r>
          </a:p>
          <a:p>
            <a:r>
              <a:rPr lang="fr-FR" dirty="0" smtClean="0"/>
              <a:t>Impact sur l’application?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4019731" y="3400787"/>
            <a:ext cx="1333805" cy="478975"/>
            <a:chOff x="4191446" y="3085032"/>
            <a:chExt cx="1720318" cy="580334"/>
          </a:xfrm>
        </p:grpSpPr>
        <p:sp>
          <p:nvSpPr>
            <p:cNvPr id="41" name="Rectangle 40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5" name="Groupe 64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71" name="Ellipse 70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72" name="Connecteur en angle 71"/>
              <p:cNvCxnSpPr>
                <a:stCxn id="71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e 73"/>
            <p:cNvGrpSpPr/>
            <p:nvPr/>
          </p:nvGrpSpPr>
          <p:grpSpPr>
            <a:xfrm rot="16200000">
              <a:off x="5586186" y="3162517"/>
              <a:ext cx="225792" cy="425364"/>
              <a:chOff x="5317167" y="2424224"/>
              <a:chExt cx="311684" cy="524538"/>
            </a:xfrm>
          </p:grpSpPr>
          <p:sp>
            <p:nvSpPr>
              <p:cNvPr id="75" name="Arc 74"/>
              <p:cNvSpPr/>
              <p:nvPr/>
            </p:nvSpPr>
            <p:spPr>
              <a:xfrm rot="16200000">
                <a:off x="5323793" y="2643704"/>
                <a:ext cx="298432" cy="311684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6" name="Connecteur en angle 75"/>
              <p:cNvCxnSpPr/>
              <p:nvPr/>
            </p:nvCxnSpPr>
            <p:spPr>
              <a:xfrm rot="5400000" flipH="1" flipV="1">
                <a:off x="5377840" y="2530189"/>
                <a:ext cx="211931" cy="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Accolade ouvrante 9"/>
          <p:cNvSpPr/>
          <p:nvPr/>
        </p:nvSpPr>
        <p:spPr>
          <a:xfrm>
            <a:off x="3080100" y="3360561"/>
            <a:ext cx="361507" cy="1373421"/>
          </a:xfrm>
          <a:prstGeom prst="leftBrace">
            <a:avLst>
              <a:gd name="adj1" fmla="val 9114"/>
              <a:gd name="adj2" fmla="val 51032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1796771" y="3543561"/>
            <a:ext cx="1283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Services</a:t>
            </a:r>
          </a:p>
          <a:p>
            <a:r>
              <a:rPr lang="fr-FR" dirty="0" smtClean="0"/>
              <a:t>Applicatifs</a:t>
            </a:r>
          </a:p>
          <a:p>
            <a:r>
              <a:rPr lang="fr-FR" dirty="0" smtClean="0"/>
              <a:t>Locaux</a:t>
            </a:r>
            <a:endParaRPr lang="fr-FR" dirty="0"/>
          </a:p>
        </p:txBody>
      </p:sp>
      <p:grpSp>
        <p:nvGrpSpPr>
          <p:cNvPr id="83" name="Groupe 82"/>
          <p:cNvGrpSpPr/>
          <p:nvPr/>
        </p:nvGrpSpPr>
        <p:grpSpPr>
          <a:xfrm>
            <a:off x="4386663" y="4080835"/>
            <a:ext cx="1333805" cy="478975"/>
            <a:chOff x="4191446" y="3085032"/>
            <a:chExt cx="1720318" cy="580334"/>
          </a:xfrm>
        </p:grpSpPr>
        <p:sp>
          <p:nvSpPr>
            <p:cNvPr id="84" name="Rectangle 83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5" name="Groupe 84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94" name="Ellipse 93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95" name="Connecteur en angle 94"/>
              <p:cNvCxnSpPr>
                <a:stCxn id="94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e 85"/>
            <p:cNvGrpSpPr/>
            <p:nvPr/>
          </p:nvGrpSpPr>
          <p:grpSpPr>
            <a:xfrm rot="16200000">
              <a:off x="5586186" y="3162517"/>
              <a:ext cx="225792" cy="425364"/>
              <a:chOff x="5317167" y="2424224"/>
              <a:chExt cx="311684" cy="524538"/>
            </a:xfrm>
          </p:grpSpPr>
          <p:sp>
            <p:nvSpPr>
              <p:cNvPr id="92" name="Arc 91"/>
              <p:cNvSpPr/>
              <p:nvPr/>
            </p:nvSpPr>
            <p:spPr>
              <a:xfrm rot="16200000">
                <a:off x="5323793" y="2643704"/>
                <a:ext cx="298432" cy="311684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3" name="Connecteur en angle 92"/>
              <p:cNvCxnSpPr/>
              <p:nvPr/>
            </p:nvCxnSpPr>
            <p:spPr>
              <a:xfrm rot="5400000" flipH="1" flipV="1">
                <a:off x="5377840" y="2530189"/>
                <a:ext cx="211931" cy="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e 95"/>
          <p:cNvGrpSpPr/>
          <p:nvPr/>
        </p:nvGrpSpPr>
        <p:grpSpPr>
          <a:xfrm>
            <a:off x="5845417" y="3633820"/>
            <a:ext cx="1333805" cy="478975"/>
            <a:chOff x="4191446" y="3085032"/>
            <a:chExt cx="1720318" cy="580334"/>
          </a:xfrm>
        </p:grpSpPr>
        <p:sp>
          <p:nvSpPr>
            <p:cNvPr id="97" name="Rectangle 96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8" name="Groupe 97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03" name="Connecteur en angle 102"/>
              <p:cNvCxnSpPr>
                <a:stCxn id="102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e 98"/>
            <p:cNvGrpSpPr/>
            <p:nvPr/>
          </p:nvGrpSpPr>
          <p:grpSpPr>
            <a:xfrm rot="16200000">
              <a:off x="5586186" y="3162517"/>
              <a:ext cx="225792" cy="425364"/>
              <a:chOff x="5317167" y="2424224"/>
              <a:chExt cx="311684" cy="524538"/>
            </a:xfrm>
          </p:grpSpPr>
          <p:sp>
            <p:nvSpPr>
              <p:cNvPr id="100" name="Arc 99"/>
              <p:cNvSpPr/>
              <p:nvPr/>
            </p:nvSpPr>
            <p:spPr>
              <a:xfrm rot="16200000">
                <a:off x="5323793" y="2643704"/>
                <a:ext cx="298432" cy="311684"/>
              </a:xfrm>
              <a:prstGeom prst="arc">
                <a:avLst>
                  <a:gd name="adj1" fmla="val 15975941"/>
                  <a:gd name="adj2" fmla="val 5668882"/>
                </a:avLst>
              </a:prstGeom>
              <a:ln w="28575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1" name="Connecteur en angle 100"/>
              <p:cNvCxnSpPr/>
              <p:nvPr/>
            </p:nvCxnSpPr>
            <p:spPr>
              <a:xfrm rot="5400000" flipH="1" flipV="1">
                <a:off x="5377840" y="2530189"/>
                <a:ext cx="211931" cy="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Rectangle à coins arrondis 112"/>
          <p:cNvSpPr/>
          <p:nvPr/>
        </p:nvSpPr>
        <p:spPr>
          <a:xfrm>
            <a:off x="3598225" y="3360561"/>
            <a:ext cx="4244486" cy="1373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grpSp>
        <p:nvGrpSpPr>
          <p:cNvPr id="81" name="Groupe 80"/>
          <p:cNvGrpSpPr/>
          <p:nvPr/>
        </p:nvGrpSpPr>
        <p:grpSpPr>
          <a:xfrm rot="5400000">
            <a:off x="6217559" y="4936969"/>
            <a:ext cx="741239" cy="417448"/>
            <a:chOff x="4191446" y="3085032"/>
            <a:chExt cx="1294954" cy="580334"/>
          </a:xfrm>
        </p:grpSpPr>
        <p:sp>
          <p:nvSpPr>
            <p:cNvPr id="87" name="Rectangle 86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8" name="Groupe 87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89" name="Ellipse 88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90" name="Connecteur en angle 89"/>
              <p:cNvCxnSpPr>
                <a:stCxn id="89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e 90"/>
          <p:cNvGrpSpPr/>
          <p:nvPr/>
        </p:nvGrpSpPr>
        <p:grpSpPr>
          <a:xfrm rot="5400000">
            <a:off x="6767024" y="4936969"/>
            <a:ext cx="741239" cy="417448"/>
            <a:chOff x="4191446" y="3085032"/>
            <a:chExt cx="1294954" cy="580334"/>
          </a:xfrm>
        </p:grpSpPr>
        <p:sp>
          <p:nvSpPr>
            <p:cNvPr id="104" name="Rectangle 103"/>
            <p:cNvSpPr/>
            <p:nvPr/>
          </p:nvSpPr>
          <p:spPr>
            <a:xfrm>
              <a:off x="4623611" y="3085032"/>
              <a:ext cx="862789" cy="580334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>
              <a:outerShdw blurRad="12700" dist="127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5" name="Groupe 104"/>
            <p:cNvGrpSpPr/>
            <p:nvPr/>
          </p:nvGrpSpPr>
          <p:grpSpPr>
            <a:xfrm rot="16200000">
              <a:off x="4304252" y="3144823"/>
              <a:ext cx="211753" cy="437365"/>
              <a:chOff x="5367469" y="2750287"/>
              <a:chExt cx="211753" cy="437365"/>
            </a:xfrm>
          </p:grpSpPr>
          <p:sp>
            <p:nvSpPr>
              <p:cNvPr id="106" name="Ellipse 105"/>
              <p:cNvSpPr/>
              <p:nvPr/>
            </p:nvSpPr>
            <p:spPr>
              <a:xfrm>
                <a:off x="5367469" y="2750287"/>
                <a:ext cx="211753" cy="198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4894A3"/>
                  </a:solidFill>
                </a:endParaRPr>
              </a:p>
            </p:txBody>
          </p:sp>
          <p:cxnSp>
            <p:nvCxnSpPr>
              <p:cNvPr id="107" name="Connecteur en angle 106"/>
              <p:cNvCxnSpPr>
                <a:stCxn id="106" idx="4"/>
              </p:cNvCxnSpPr>
              <p:nvPr/>
            </p:nvCxnSpPr>
            <p:spPr>
              <a:xfrm rot="5400000">
                <a:off x="5353783" y="3068089"/>
                <a:ext cx="238890" cy="236"/>
              </a:xfrm>
              <a:prstGeom prst="bentConnector3">
                <a:avLst/>
              </a:prstGeom>
              <a:ln w="25400">
                <a:solidFill>
                  <a:srgbClr val="4894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4" name="Imag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17" y="4145982"/>
            <a:ext cx="805204" cy="608311"/>
          </a:xfrm>
          <a:prstGeom prst="rect">
            <a:avLst/>
          </a:prstGeom>
        </p:spPr>
      </p:pic>
      <p:pic>
        <p:nvPicPr>
          <p:cNvPr id="108" name="Picture 13" descr="http://wiki.chameleon.ow2.org/xwiki/bin/download/Main/Rose/roselogoasciiShad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936" y="4989791"/>
            <a:ext cx="1240173" cy="61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à coins arrondis 38"/>
          <p:cNvSpPr/>
          <p:nvPr/>
        </p:nvSpPr>
        <p:spPr>
          <a:xfrm>
            <a:off x="1968937" y="4969588"/>
            <a:ext cx="5544736" cy="597055"/>
          </a:xfrm>
          <a:prstGeom prst="roundRect">
            <a:avLst/>
          </a:prstGeom>
          <a:solidFill>
            <a:srgbClr val="FACAF3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Gestion des services distants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681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dynamisme : SOA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720863" y="1100041"/>
            <a:ext cx="4537437" cy="504557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600" dirty="0">
                <a:latin typeface="Calibri" pitchFamily="34" charset="0"/>
                <a:cs typeface="Calibri" pitchFamily="34" charset="0"/>
              </a:rPr>
              <a:t>Utiliser les patrons </a:t>
            </a:r>
            <a:r>
              <a:rPr lang="fr-FR" sz="2600" dirty="0" smtClean="0">
                <a:latin typeface="Calibri" pitchFamily="34" charset="0"/>
                <a:cs typeface="Calibri" pitchFamily="34" charset="0"/>
              </a:rPr>
              <a:t>SOA </a:t>
            </a:r>
            <a:r>
              <a:rPr lang="fr-FR" sz="2600" dirty="0">
                <a:latin typeface="Calibri" pitchFamily="34" charset="0"/>
                <a:cs typeface="Calibri" pitchFamily="34" charset="0"/>
              </a:rPr>
              <a:t>pour gérer l’interaction entre </a:t>
            </a:r>
            <a:r>
              <a:rPr lang="fr-FR" sz="2600" dirty="0" smtClean="0">
                <a:latin typeface="Calibri" pitchFamily="34" charset="0"/>
                <a:cs typeface="Calibri" pitchFamily="34" charset="0"/>
              </a:rPr>
              <a:t>modules</a:t>
            </a:r>
          </a:p>
          <a:p>
            <a:pPr>
              <a:lnSpc>
                <a:spcPct val="80000"/>
              </a:lnSpc>
            </a:pPr>
            <a:endParaRPr lang="fr-FR" sz="26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ü"/>
            </a:pPr>
            <a:r>
              <a:rPr lang="fr-FR" sz="2600" dirty="0" smtClean="0">
                <a:latin typeface="Calibri" pitchFamily="34" charset="0"/>
                <a:cs typeface="Calibri" pitchFamily="34" charset="0"/>
              </a:rPr>
              <a:t>Séparer le contrat de service de son implémentation</a:t>
            </a:r>
            <a:br>
              <a:rPr lang="fr-FR" sz="2600" dirty="0" smtClean="0">
                <a:latin typeface="Calibri" pitchFamily="34" charset="0"/>
                <a:cs typeface="Calibri" pitchFamily="34" charset="0"/>
              </a:rPr>
            </a:br>
            <a:endParaRPr lang="fr-FR" sz="26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ü"/>
            </a:pPr>
            <a:r>
              <a:rPr lang="fr-FR" sz="2600" dirty="0" smtClean="0">
                <a:latin typeface="Calibri" pitchFamily="34" charset="0"/>
                <a:cs typeface="Calibri" pitchFamily="34" charset="0"/>
              </a:rPr>
              <a:t>Le fournisseur publie le service dans l’annuaire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ü"/>
            </a:pPr>
            <a:endParaRPr lang="fr-FR" sz="26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ü"/>
            </a:pPr>
            <a:r>
              <a:rPr lang="fr-FR" sz="2600" dirty="0" smtClean="0">
                <a:latin typeface="Calibri" pitchFamily="34" charset="0"/>
                <a:cs typeface="Calibri" pitchFamily="34" charset="0"/>
              </a:rPr>
              <a:t>Le client cherche le service dans l’annuaire (requête avec filtre)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ü"/>
            </a:pPr>
            <a:endParaRPr lang="fr-FR" sz="26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ü"/>
            </a:pPr>
            <a:r>
              <a:rPr lang="fr-FR" sz="2600" dirty="0" smtClean="0">
                <a:latin typeface="Calibri" pitchFamily="34" charset="0"/>
                <a:cs typeface="Calibri" pitchFamily="34" charset="0"/>
              </a:rPr>
              <a:t>Invocation dynamique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ü"/>
            </a:pPr>
            <a:endParaRPr lang="fr-FR" sz="2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fr-FR" sz="26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fr-FR" sz="2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fr-FR" sz="26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fr-FR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20295" y="1080543"/>
            <a:ext cx="4579311" cy="5065075"/>
          </a:xfrm>
          <a:prstGeom prst="roundRect">
            <a:avLst>
              <a:gd name="adj" fmla="val 8458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fr-FR" sz="2000" b="1" smtClean="0">
                <a:solidFill>
                  <a:schemeClr val="tx1"/>
                </a:solidFill>
              </a:rPr>
              <a:t>OSGi</a:t>
            </a:r>
            <a:endParaRPr lang="fr-FR" sz="2000" b="1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290417" y="1346792"/>
            <a:ext cx="4239069" cy="4281375"/>
          </a:xfrm>
          <a:prstGeom prst="roundRect">
            <a:avLst/>
          </a:prstGeom>
          <a:gradFill>
            <a:gsLst>
              <a:gs pos="0">
                <a:srgbClr val="000082"/>
              </a:gs>
              <a:gs pos="35000">
                <a:srgbClr val="0047FF"/>
              </a:gs>
              <a:gs pos="86000">
                <a:srgbClr val="0070C0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mtClean="0"/>
              <a:t>Java VM</a:t>
            </a:r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2872276" y="6273135"/>
            <a:ext cx="6101603" cy="5175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endParaRPr lang="fr-FR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2045402" y="4438775"/>
            <a:ext cx="829340" cy="800985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API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685009" y="5189881"/>
            <a:ext cx="1566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Export-Package: api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310910" y="4786491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Import-Package: api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3169823" y="3550279"/>
            <a:ext cx="1152000" cy="115200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Fournisseur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421625" y="3550279"/>
            <a:ext cx="1152000" cy="115200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Client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971047" y="4786491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Import-Package: api</a:t>
            </a:r>
            <a:endParaRPr lang="fr-FR" sz="1200" dirty="0"/>
          </a:p>
        </p:txBody>
      </p:sp>
      <p:cxnSp>
        <p:nvCxnSpPr>
          <p:cNvPr id="28" name="Connecteur droit avec flèche 27"/>
          <p:cNvCxnSpPr>
            <a:stCxn id="26" idx="5"/>
            <a:endCxn id="21" idx="2"/>
          </p:cNvCxnSpPr>
          <p:nvPr/>
        </p:nvCxnSpPr>
        <p:spPr>
          <a:xfrm>
            <a:off x="1404919" y="4533573"/>
            <a:ext cx="640483" cy="30569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5" idx="3"/>
            <a:endCxn id="21" idx="6"/>
          </p:cNvCxnSpPr>
          <p:nvPr/>
        </p:nvCxnSpPr>
        <p:spPr>
          <a:xfrm flipH="1">
            <a:off x="2874742" y="4533573"/>
            <a:ext cx="463787" cy="30569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riangle isocèle 15"/>
          <p:cNvSpPr/>
          <p:nvPr/>
        </p:nvSpPr>
        <p:spPr>
          <a:xfrm rot="16200000">
            <a:off x="3447495" y="2104936"/>
            <a:ext cx="596657" cy="55517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>
            <a:stCxn id="16" idx="1"/>
            <a:endCxn id="25" idx="0"/>
          </p:cNvCxnSpPr>
          <p:nvPr/>
        </p:nvCxnSpPr>
        <p:spPr>
          <a:xfrm flipH="1">
            <a:off x="3745823" y="2531687"/>
            <a:ext cx="1" cy="1018592"/>
          </a:xfrm>
          <a:prstGeom prst="straightConnector1">
            <a:avLst/>
          </a:prstGeom>
          <a:ln w="47625"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riangle isocèle 46"/>
          <p:cNvSpPr/>
          <p:nvPr/>
        </p:nvSpPr>
        <p:spPr>
          <a:xfrm rot="5400000">
            <a:off x="699297" y="2104936"/>
            <a:ext cx="596657" cy="55517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47" idx="5"/>
          </p:cNvCxnSpPr>
          <p:nvPr/>
        </p:nvCxnSpPr>
        <p:spPr>
          <a:xfrm>
            <a:off x="997626" y="2531687"/>
            <a:ext cx="0" cy="1018592"/>
          </a:xfrm>
          <a:prstGeom prst="straightConnector1">
            <a:avLst/>
          </a:prstGeom>
          <a:ln w="47625"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1275212" y="2382522"/>
            <a:ext cx="2193025" cy="0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63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/>
      <p:bldP spid="25" grpId="0" animBg="1"/>
      <p:bldP spid="26" grpId="0" animBg="1"/>
      <p:bldP spid="27" grpId="0"/>
      <p:bldP spid="1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0910" y="0"/>
            <a:ext cx="8562926" cy="1143000"/>
          </a:xfrm>
        </p:spPr>
        <p:txBody>
          <a:bodyPr/>
          <a:lstStyle/>
          <a:p>
            <a:r>
              <a:rPr lang="fr-FR" dirty="0" smtClean="0"/>
              <a:t>SOA dynamique: programmation complexe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720863" y="1100041"/>
            <a:ext cx="4537437" cy="5045578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pPr marL="457200" indent="-457200">
              <a:lnSpc>
                <a:spcPct val="80000"/>
              </a:lnSpc>
              <a:buBlip>
                <a:blip r:embed="rId2"/>
              </a:buBlip>
            </a:pPr>
            <a:r>
              <a:rPr lang="fr-FR" sz="2600" dirty="0" smtClean="0">
                <a:latin typeface="Calibri" pitchFamily="34" charset="0"/>
                <a:cs typeface="Calibri" pitchFamily="34" charset="0"/>
              </a:rPr>
              <a:t>Le client est responsable de faire la demande de service (requête) et d’attendre une notification</a:t>
            </a:r>
          </a:p>
          <a:p>
            <a:pPr>
              <a:lnSpc>
                <a:spcPct val="80000"/>
              </a:lnSpc>
            </a:pPr>
            <a:endParaRPr lang="fr-FR" sz="26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  <a:buBlip>
                <a:blip r:embed="rId2"/>
              </a:buBlip>
            </a:pPr>
            <a:r>
              <a:rPr lang="fr-FR" sz="2600" dirty="0">
                <a:latin typeface="Calibri" pitchFamily="34" charset="0"/>
                <a:cs typeface="Calibri" pitchFamily="34" charset="0"/>
              </a:rPr>
              <a:t>Le fournisseur est responsable de la publication du service</a:t>
            </a:r>
            <a:br>
              <a:rPr lang="fr-FR" sz="2600" dirty="0">
                <a:latin typeface="Calibri" pitchFamily="34" charset="0"/>
                <a:cs typeface="Calibri" pitchFamily="34" charset="0"/>
              </a:rPr>
            </a:br>
            <a:endParaRPr lang="fr-FR" sz="26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ü"/>
            </a:pPr>
            <a:r>
              <a:rPr lang="fr-FR" sz="2600" dirty="0" smtClean="0">
                <a:latin typeface="Calibri" pitchFamily="34" charset="0"/>
                <a:cs typeface="Calibri" pitchFamily="34" charset="0"/>
              </a:rPr>
              <a:t>La plate-forme notifie les clients intéressés</a:t>
            </a:r>
            <a:br>
              <a:rPr lang="fr-FR" sz="2600" dirty="0" smtClean="0">
                <a:latin typeface="Calibri" pitchFamily="34" charset="0"/>
                <a:cs typeface="Calibri" pitchFamily="34" charset="0"/>
              </a:rPr>
            </a:br>
            <a:endParaRPr lang="fr-FR" sz="26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ü"/>
            </a:pPr>
            <a:r>
              <a:rPr lang="fr-FR" sz="2600" dirty="0" smtClean="0">
                <a:latin typeface="Calibri" pitchFamily="34" charset="0"/>
                <a:cs typeface="Calibri" pitchFamily="34" charset="0"/>
              </a:rPr>
              <a:t>La plate-forme efface l’enregistrement et notifie les clients</a:t>
            </a:r>
          </a:p>
          <a:p>
            <a:pPr>
              <a:lnSpc>
                <a:spcPct val="80000"/>
              </a:lnSpc>
            </a:pPr>
            <a:endParaRPr lang="fr-FR" sz="2600" dirty="0" smtClean="0">
              <a:latin typeface="Calibri" pitchFamily="34" charset="0"/>
              <a:cs typeface="Calibri" pitchFamily="34" charset="0"/>
            </a:endParaRPr>
          </a:p>
          <a:p>
            <a:pPr lvl="1" indent="-457200">
              <a:lnSpc>
                <a:spcPct val="80000"/>
              </a:lnSpc>
              <a:buBlip>
                <a:blip r:embed="rId2"/>
              </a:buBlip>
            </a:pPr>
            <a:r>
              <a:rPr lang="fr-FR" sz="2600" dirty="0">
                <a:latin typeface="Calibri" pitchFamily="34" charset="0"/>
                <a:cs typeface="Calibri" pitchFamily="34" charset="0"/>
              </a:rPr>
              <a:t>Responsabilité du programmeur de libérer toutes les références à l’ancienne version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ü"/>
            </a:pPr>
            <a:endParaRPr lang="fr-FR" sz="26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ü"/>
            </a:pPr>
            <a:endParaRPr lang="fr-FR" sz="2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fr-FR" sz="26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fr-FR" sz="2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fr-FR" sz="26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fr-FR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20295" y="1080543"/>
            <a:ext cx="4579311" cy="5065075"/>
          </a:xfrm>
          <a:prstGeom prst="roundRect">
            <a:avLst>
              <a:gd name="adj" fmla="val 8458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fr-FR" sz="2000" b="1" smtClean="0">
                <a:solidFill>
                  <a:schemeClr val="tx1"/>
                </a:solidFill>
              </a:rPr>
              <a:t>OSGi</a:t>
            </a:r>
            <a:endParaRPr lang="fr-FR" sz="2000" b="1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290417" y="1346792"/>
            <a:ext cx="4239069" cy="4281375"/>
          </a:xfrm>
          <a:prstGeom prst="roundRect">
            <a:avLst/>
          </a:prstGeom>
          <a:gradFill>
            <a:gsLst>
              <a:gs pos="0">
                <a:srgbClr val="000082"/>
              </a:gs>
              <a:gs pos="35000">
                <a:srgbClr val="0047FF"/>
              </a:gs>
              <a:gs pos="86000">
                <a:srgbClr val="0070C0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mtClean="0"/>
              <a:t>Java VM</a:t>
            </a:r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2872276" y="6273135"/>
            <a:ext cx="6101603" cy="5175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endParaRPr lang="fr-FR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2045402" y="4438775"/>
            <a:ext cx="829340" cy="800985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API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685009" y="5189881"/>
            <a:ext cx="1566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Export-Package: api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310910" y="4786491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Import-Package: api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3169823" y="3550279"/>
            <a:ext cx="1152000" cy="115200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Fournisseur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421625" y="3550279"/>
            <a:ext cx="1152000" cy="115200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Client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971047" y="4786491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Import-Package: api</a:t>
            </a:r>
            <a:endParaRPr lang="fr-FR" sz="1200" dirty="0"/>
          </a:p>
        </p:txBody>
      </p:sp>
      <p:cxnSp>
        <p:nvCxnSpPr>
          <p:cNvPr id="28" name="Connecteur droit avec flèche 27"/>
          <p:cNvCxnSpPr>
            <a:stCxn id="26" idx="5"/>
            <a:endCxn id="21" idx="2"/>
          </p:cNvCxnSpPr>
          <p:nvPr/>
        </p:nvCxnSpPr>
        <p:spPr>
          <a:xfrm>
            <a:off x="1404919" y="4533573"/>
            <a:ext cx="640483" cy="30569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5" idx="3"/>
            <a:endCxn id="21" idx="6"/>
          </p:cNvCxnSpPr>
          <p:nvPr/>
        </p:nvCxnSpPr>
        <p:spPr>
          <a:xfrm flipH="1">
            <a:off x="2874742" y="4533573"/>
            <a:ext cx="463787" cy="30569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riangle isocèle 15"/>
          <p:cNvSpPr/>
          <p:nvPr/>
        </p:nvSpPr>
        <p:spPr>
          <a:xfrm rot="16200000">
            <a:off x="3447495" y="2104936"/>
            <a:ext cx="596657" cy="55517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>
            <a:stCxn id="16" idx="1"/>
            <a:endCxn id="25" idx="0"/>
          </p:cNvCxnSpPr>
          <p:nvPr/>
        </p:nvCxnSpPr>
        <p:spPr>
          <a:xfrm flipH="1">
            <a:off x="3745823" y="2531687"/>
            <a:ext cx="1" cy="1018592"/>
          </a:xfrm>
          <a:prstGeom prst="straightConnector1">
            <a:avLst/>
          </a:prstGeom>
          <a:ln w="47625"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riangle isocèle 46"/>
          <p:cNvSpPr/>
          <p:nvPr/>
        </p:nvSpPr>
        <p:spPr>
          <a:xfrm rot="5400000">
            <a:off x="699297" y="2104936"/>
            <a:ext cx="596657" cy="55517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47" idx="5"/>
          </p:cNvCxnSpPr>
          <p:nvPr/>
        </p:nvCxnSpPr>
        <p:spPr>
          <a:xfrm>
            <a:off x="997626" y="2531687"/>
            <a:ext cx="0" cy="1018592"/>
          </a:xfrm>
          <a:prstGeom prst="straightConnector1">
            <a:avLst/>
          </a:prstGeom>
          <a:ln w="47625"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1275212" y="2382522"/>
            <a:ext cx="2193025" cy="0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" name="Picture 2" descr="Icon kghost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399" y="3651473"/>
            <a:ext cx="949611" cy="94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eur droit avec flèche 30"/>
          <p:cNvCxnSpPr>
            <a:stCxn id="47" idx="5"/>
            <a:endCxn id="30" idx="1"/>
          </p:cNvCxnSpPr>
          <p:nvPr/>
        </p:nvCxnSpPr>
        <p:spPr>
          <a:xfrm>
            <a:off x="997626" y="2531687"/>
            <a:ext cx="2304773" cy="1594592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/>
      <p:bldP spid="25" grpId="0" animBg="1"/>
      <p:bldP spid="25" grpId="1" animBg="1"/>
      <p:bldP spid="26" grpId="0" animBg="1"/>
      <p:bldP spid="27" grpId="0"/>
      <p:bldP spid="27" grpId="1"/>
      <p:bldP spid="16" grpId="0" animBg="1"/>
      <p:bldP spid="16" grpId="1" animBg="1"/>
      <p:bldP spid="47" grpId="0" animBg="1"/>
    </p:bldLst>
  </p:timing>
</p:sld>
</file>

<file path=ppt/theme/theme1.xml><?xml version="1.0" encoding="utf-8"?>
<a:theme xmlns:a="http://schemas.openxmlformats.org/drawingml/2006/main" name="adele">
  <a:themeElements>
    <a:clrScheme name="a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dele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adele</Template>
  <TotalTime>7427</TotalTime>
  <Words>2800</Words>
  <Application>Microsoft Office PowerPoint</Application>
  <PresentationFormat>Affichage à l'écran (4:3)</PresentationFormat>
  <Paragraphs>1121</Paragraphs>
  <Slides>58</Slides>
  <Notes>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59" baseType="lpstr">
      <vt:lpstr>adele</vt:lpstr>
      <vt:lpstr>Rose et APAM Concepts de Base</vt:lpstr>
      <vt:lpstr>La vision d’origine</vt:lpstr>
      <vt:lpstr>Approche globale</vt:lpstr>
      <vt:lpstr>RoSe : faciliter la programmation</vt:lpstr>
      <vt:lpstr>RoSe : protocoles actuellement supportés</vt:lpstr>
      <vt:lpstr>RoSe</vt:lpstr>
      <vt:lpstr>Gestion du dynamisme</vt:lpstr>
      <vt:lpstr>Gestion du dynamisme : SOA</vt:lpstr>
      <vt:lpstr>SOA dynamique: programmation complexe</vt:lpstr>
      <vt:lpstr>SOA dynamique: Les pièges</vt:lpstr>
      <vt:lpstr>iPOJO : simplifier la programmation</vt:lpstr>
      <vt:lpstr>Gestion de dépendances :   vision locale</vt:lpstr>
      <vt:lpstr>Gestion des Dépendances Dynamiques:  Les plates-formes à Service</vt:lpstr>
      <vt:lpstr>Gestion des Dépendances Dynamiques:  Challenges</vt:lpstr>
      <vt:lpstr>Gestion des Dépendances Dynamiques:  Niveau d’abstraction</vt:lpstr>
      <vt:lpstr>Groupes : généralisation   de la matérialisation et power types</vt:lpstr>
      <vt:lpstr>Groupes</vt:lpstr>
      <vt:lpstr>Groupes: La Conformité</vt:lpstr>
      <vt:lpstr>Présentation PowerPoint</vt:lpstr>
      <vt:lpstr>Présentation PowerPoint</vt:lpstr>
      <vt:lpstr>Vérification des contraintes dans les dépendances</vt:lpstr>
      <vt:lpstr>launch MotorolaZ43 root</vt:lpstr>
      <vt:lpstr>Groupes</vt:lpstr>
      <vt:lpstr>Spécialisation de « Implémentation »</vt:lpstr>
      <vt:lpstr>Présentation PowerPoint</vt:lpstr>
      <vt:lpstr>Présentation PowerPoint</vt:lpstr>
      <vt:lpstr>Présentation PowerPoint</vt:lpstr>
      <vt:lpstr>Résolution des Dépendances</vt:lpstr>
      <vt:lpstr>Exemple de résolution</vt:lpstr>
      <vt:lpstr>Présentation PowerPoint</vt:lpstr>
      <vt:lpstr>Résolution des Dépendance: algorithme</vt:lpstr>
      <vt:lpstr>Extensibility: Domain Specific platform</vt:lpstr>
      <vt:lpstr>Example de résolution</vt:lpstr>
      <vt:lpstr>Présentation PowerPoint</vt:lpstr>
      <vt:lpstr>Présentation PowerPoint</vt:lpstr>
      <vt:lpstr>Résolution des dépendances : Stratégies.</vt:lpstr>
      <vt:lpstr>Echec de résolution</vt:lpstr>
      <vt:lpstr>Dépendances Dynamiques</vt:lpstr>
      <vt:lpstr>Applications dynamiques:   Difficulté de conception</vt:lpstr>
      <vt:lpstr>Scoping. Portée.</vt:lpstr>
      <vt:lpstr>Services vs Composants</vt:lpstr>
      <vt:lpstr>Service-Component model</vt:lpstr>
      <vt:lpstr>Composites</vt:lpstr>
      <vt:lpstr>Déclaration de Composite Implementation</vt:lpstr>
      <vt:lpstr>Contenu des Composites</vt:lpstr>
      <vt:lpstr>Control de visibilité: borrow</vt:lpstr>
      <vt:lpstr>Contrôle de visibilité: lending</vt:lpstr>
      <vt:lpstr>Contrôle de visibilité: Promotion </vt:lpstr>
      <vt:lpstr>Full encapsulation: the black box</vt:lpstr>
      <vt:lpstr>Full encapsulation: the black box</vt:lpstr>
      <vt:lpstr>Apam Visibility control</vt:lpstr>
      <vt:lpstr>Dynamisme: propriétés globales</vt:lpstr>
      <vt:lpstr>Dynamisme: partage et conflits</vt:lpstr>
      <vt:lpstr>Dynamisme: partage et conflits</vt:lpstr>
      <vt:lpstr>Dynamisme: partage et conflits</vt:lpstr>
      <vt:lpstr>Dynamisme: partage et conflits</vt:lpstr>
      <vt:lpstr>Dynamisme: partage et conflits</vt:lpstr>
      <vt:lpstr>APAM : a Component-Service platform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APAM : Application Abstract Machine</dc:title>
  <dc:creator>Mehdi</dc:creator>
  <cp:lastModifiedBy>German Vega</cp:lastModifiedBy>
  <cp:revision>419</cp:revision>
  <dcterms:created xsi:type="dcterms:W3CDTF">2012-01-30T15:31:29Z</dcterms:created>
  <dcterms:modified xsi:type="dcterms:W3CDTF">2012-10-05T10:01:50Z</dcterms:modified>
</cp:coreProperties>
</file>