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9" r:id="rId2"/>
    <p:sldId id="260" r:id="rId3"/>
    <p:sldId id="261" r:id="rId4"/>
    <p:sldId id="262" r:id="rId5"/>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F8FF"/>
    <a:srgbClr val="07EEFE"/>
    <a:srgbClr val="0DF6FC"/>
    <a:srgbClr val="06D0FF"/>
    <a:srgbClr val="079AFE"/>
    <a:srgbClr val="09A4FF"/>
    <a:srgbClr val="07D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08" autoAdjust="0"/>
  </p:normalViewPr>
  <p:slideViewPr>
    <p:cSldViewPr snapToGrid="0">
      <p:cViewPr>
        <p:scale>
          <a:sx n="41" d="100"/>
          <a:sy n="41" d="100"/>
        </p:scale>
        <p:origin x="420" y="-4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16121-4DA3-4530-B1F8-6E0EF35E7C52}" type="datetimeFigureOut">
              <a:rPr lang="zh-CN" altLang="en-US" smtClean="0"/>
              <a:t>2019/5/2</a:t>
            </a:fld>
            <a:endParaRPr lang="zh-CN" altLang="en-US"/>
          </a:p>
        </p:txBody>
      </p:sp>
      <p:sp>
        <p:nvSpPr>
          <p:cNvPr id="4" name="幻灯片图像占位符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6E305-859C-4F4A-A8B6-D27CDF89DF5F}" type="slidenum">
              <a:rPr lang="zh-CN" altLang="en-US" smtClean="0"/>
              <a:t>‹#›</a:t>
            </a:fld>
            <a:endParaRPr lang="zh-CN" altLang="en-US"/>
          </a:p>
        </p:txBody>
      </p:sp>
    </p:spTree>
    <p:extLst>
      <p:ext uri="{BB962C8B-B14F-4D97-AF65-F5344CB8AC3E}">
        <p14:creationId xmlns:p14="http://schemas.microsoft.com/office/powerpoint/2010/main" val="1968463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F6E305-859C-4F4A-A8B6-D27CDF89DF5F}" type="slidenum">
              <a:rPr lang="zh-CN" altLang="en-US" smtClean="0"/>
              <a:t>2</a:t>
            </a:fld>
            <a:endParaRPr lang="zh-CN" altLang="en-US"/>
          </a:p>
        </p:txBody>
      </p:sp>
    </p:spTree>
    <p:extLst>
      <p:ext uri="{BB962C8B-B14F-4D97-AF65-F5344CB8AC3E}">
        <p14:creationId xmlns:p14="http://schemas.microsoft.com/office/powerpoint/2010/main" val="1655930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zh-CN" altLang="en-US"/>
              <a:t>单击此处编辑母版标题样式</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D604023-91AD-4BA1-AB5C-7A1A4BF8FD5D}" type="datetimeFigureOut">
              <a:rPr lang="zh-CN" altLang="en-US" smtClean="0"/>
              <a:t>2019/5/2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730742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D604023-91AD-4BA1-AB5C-7A1A4BF8FD5D}" type="datetimeFigureOut">
              <a:rPr lang="zh-CN" altLang="en-US" smtClean="0"/>
              <a:t>2019/5/2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70712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D604023-91AD-4BA1-AB5C-7A1A4BF8FD5D}" type="datetimeFigureOut">
              <a:rPr lang="zh-CN" altLang="en-US" smtClean="0"/>
              <a:t>2019/5/2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2560026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D604023-91AD-4BA1-AB5C-7A1A4BF8FD5D}" type="datetimeFigureOut">
              <a:rPr lang="zh-CN" altLang="en-US" smtClean="0"/>
              <a:t>2019/5/2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399338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zh-CN" altLang="en-US"/>
              <a:t>单击此处编辑母版标题样式</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D604023-91AD-4BA1-AB5C-7A1A4BF8FD5D}" type="datetimeFigureOut">
              <a:rPr lang="zh-CN" altLang="en-US" smtClean="0"/>
              <a:t>2019/5/2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3904526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D604023-91AD-4BA1-AB5C-7A1A4BF8FD5D}" type="datetimeFigureOut">
              <a:rPr lang="zh-CN" altLang="en-US" smtClean="0"/>
              <a:t>2019/5/2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1455502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CN" altLang="en-US"/>
              <a:t>编辑母版文本样式</a:t>
            </a:r>
          </a:p>
        </p:txBody>
      </p:sp>
      <p:sp>
        <p:nvSpPr>
          <p:cNvPr id="4" name="Content Placeholder 3"/>
          <p:cNvSpPr>
            <a:spLocks noGrp="1"/>
          </p:cNvSpPr>
          <p:nvPr>
            <p:ph sz="half" idx="2"/>
          </p:nvPr>
        </p:nvSpPr>
        <p:spPr>
          <a:xfrm>
            <a:off x="1472912" y="11058863"/>
            <a:ext cx="9046274" cy="1626592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CN" altLang="en-US"/>
              <a:t>编辑母版文本样式</a:t>
            </a:r>
          </a:p>
        </p:txBody>
      </p:sp>
      <p:sp>
        <p:nvSpPr>
          <p:cNvPr id="6" name="Content Placeholder 5"/>
          <p:cNvSpPr>
            <a:spLocks noGrp="1"/>
          </p:cNvSpPr>
          <p:nvPr>
            <p:ph sz="quarter" idx="4"/>
          </p:nvPr>
        </p:nvSpPr>
        <p:spPr>
          <a:xfrm>
            <a:off x="10825461" y="11058863"/>
            <a:ext cx="9090826" cy="1626592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D604023-91AD-4BA1-AB5C-7A1A4BF8FD5D}" type="datetimeFigureOut">
              <a:rPr lang="zh-CN" altLang="en-US" smtClean="0"/>
              <a:t>2019/5/2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3954054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D604023-91AD-4BA1-AB5C-7A1A4BF8FD5D}" type="datetimeFigureOut">
              <a:rPr lang="zh-CN" altLang="en-US" smtClean="0"/>
              <a:t>2019/5/2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3826685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04023-91AD-4BA1-AB5C-7A1A4BF8FD5D}" type="datetimeFigureOut">
              <a:rPr lang="zh-CN" altLang="en-US" smtClean="0"/>
              <a:t>2019/5/2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12539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CN" altLang="en-US"/>
              <a:t>单击此处编辑母版标题样式</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CN" altLang="en-US"/>
              <a:t>编辑母版文本样式</a:t>
            </a:r>
          </a:p>
        </p:txBody>
      </p:sp>
      <p:sp>
        <p:nvSpPr>
          <p:cNvPr id="5" name="Date Placeholder 4"/>
          <p:cNvSpPr>
            <a:spLocks noGrp="1"/>
          </p:cNvSpPr>
          <p:nvPr>
            <p:ph type="dt" sz="half" idx="10"/>
          </p:nvPr>
        </p:nvSpPr>
        <p:spPr/>
        <p:txBody>
          <a:bodyPr/>
          <a:lstStyle/>
          <a:p>
            <a:fld id="{BD604023-91AD-4BA1-AB5C-7A1A4BF8FD5D}" type="datetimeFigureOut">
              <a:rPr lang="zh-CN" altLang="en-US" smtClean="0"/>
              <a:t>2019/5/2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124859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zh-CN" altLang="en-US"/>
              <a:t>单击图标添加图片</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CN" altLang="en-US"/>
              <a:t>编辑母版文本样式</a:t>
            </a:r>
          </a:p>
        </p:txBody>
      </p:sp>
      <p:sp>
        <p:nvSpPr>
          <p:cNvPr id="5" name="Date Placeholder 4"/>
          <p:cNvSpPr>
            <a:spLocks noGrp="1"/>
          </p:cNvSpPr>
          <p:nvPr>
            <p:ph type="dt" sz="half" idx="10"/>
          </p:nvPr>
        </p:nvSpPr>
        <p:spPr/>
        <p:txBody>
          <a:bodyPr/>
          <a:lstStyle/>
          <a:p>
            <a:fld id="{BD604023-91AD-4BA1-AB5C-7A1A4BF8FD5D}" type="datetimeFigureOut">
              <a:rPr lang="zh-CN" altLang="en-US" smtClean="0"/>
              <a:t>2019/5/2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212892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BD604023-91AD-4BA1-AB5C-7A1A4BF8FD5D}" type="datetimeFigureOut">
              <a:rPr lang="zh-CN" altLang="en-US" smtClean="0"/>
              <a:t>2019/5/2</a:t>
            </a:fld>
            <a:endParaRPr lang="zh-CN"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355F66AF-25DA-4CF5-AE1B-ECD222DB1C8D}" type="slidenum">
              <a:rPr lang="zh-CN" altLang="en-US" smtClean="0"/>
              <a:t>‹#›</a:t>
            </a:fld>
            <a:endParaRPr lang="zh-CN" altLang="en-US"/>
          </a:p>
        </p:txBody>
      </p:sp>
    </p:spTree>
    <p:extLst>
      <p:ext uri="{BB962C8B-B14F-4D97-AF65-F5344CB8AC3E}">
        <p14:creationId xmlns:p14="http://schemas.microsoft.com/office/powerpoint/2010/main" val="1502969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A7C8B2A8-8903-4C73-B5E4-853610E954B6}"/>
              </a:ext>
            </a:extLst>
          </p:cNvPr>
          <p:cNvGrpSpPr/>
          <p:nvPr/>
        </p:nvGrpSpPr>
        <p:grpSpPr>
          <a:xfrm>
            <a:off x="0" y="0"/>
            <a:ext cx="21383625" cy="30275213"/>
            <a:chOff x="0" y="0"/>
            <a:chExt cx="21383625" cy="30275213"/>
          </a:xfrm>
        </p:grpSpPr>
        <p:pic>
          <p:nvPicPr>
            <p:cNvPr id="7" name="图片 6">
              <a:extLst>
                <a:ext uri="{FF2B5EF4-FFF2-40B4-BE49-F238E27FC236}">
                  <a16:creationId xmlns:a16="http://schemas.microsoft.com/office/drawing/2014/main" id="{9845994E-A033-4C31-A0B9-58A24AB78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383625" cy="30275213"/>
            </a:xfrm>
            <a:prstGeom prst="rect">
              <a:avLst/>
            </a:prstGeom>
          </p:spPr>
        </p:pic>
        <p:sp>
          <p:nvSpPr>
            <p:cNvPr id="8" name="矩形 7">
              <a:extLst>
                <a:ext uri="{FF2B5EF4-FFF2-40B4-BE49-F238E27FC236}">
                  <a16:creationId xmlns:a16="http://schemas.microsoft.com/office/drawing/2014/main" id="{9EB67845-256E-4372-94D7-E1AD241171B5}"/>
                </a:ext>
              </a:extLst>
            </p:cNvPr>
            <p:cNvSpPr/>
            <p:nvPr/>
          </p:nvSpPr>
          <p:spPr>
            <a:xfrm>
              <a:off x="304800" y="2362200"/>
              <a:ext cx="20726400" cy="27622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DDC4A08E-F044-4F4C-95EC-CDC7A0E400C6}"/>
              </a:ext>
            </a:extLst>
          </p:cNvPr>
          <p:cNvGrpSpPr/>
          <p:nvPr/>
        </p:nvGrpSpPr>
        <p:grpSpPr>
          <a:xfrm>
            <a:off x="847725" y="-410069"/>
            <a:ext cx="9346787" cy="2481756"/>
            <a:chOff x="800100" y="-18042"/>
            <a:chExt cx="9346787" cy="2481756"/>
          </a:xfrm>
        </p:grpSpPr>
        <p:pic>
          <p:nvPicPr>
            <p:cNvPr id="10" name="图片 9">
              <a:extLst>
                <a:ext uri="{FF2B5EF4-FFF2-40B4-BE49-F238E27FC236}">
                  <a16:creationId xmlns:a16="http://schemas.microsoft.com/office/drawing/2014/main" id="{91713238-A3D0-4FFE-872F-2FCE52FCF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079587"/>
              <a:ext cx="8723809" cy="1384127"/>
            </a:xfrm>
            <a:prstGeom prst="rect">
              <a:avLst/>
            </a:prstGeom>
          </p:spPr>
        </p:pic>
        <p:cxnSp>
          <p:nvCxnSpPr>
            <p:cNvPr id="11" name="直接连接符 10">
              <a:extLst>
                <a:ext uri="{FF2B5EF4-FFF2-40B4-BE49-F238E27FC236}">
                  <a16:creationId xmlns:a16="http://schemas.microsoft.com/office/drawing/2014/main" id="{F1C8BC5C-0DB2-4C50-8CA1-479170834360}"/>
                </a:ext>
              </a:extLst>
            </p:cNvPr>
            <p:cNvCxnSpPr/>
            <p:nvPr/>
          </p:nvCxnSpPr>
          <p:spPr>
            <a:xfrm>
              <a:off x="800100" y="1079587"/>
              <a:ext cx="0" cy="1384127"/>
            </a:xfrm>
            <a:prstGeom prst="line">
              <a:avLst/>
            </a:prstGeom>
            <a:ln w="76200">
              <a:solidFill>
                <a:srgbClr val="0DF6F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3D3BF43-FF17-4BB0-9D67-C82369E8082D}"/>
                </a:ext>
              </a:extLst>
            </p:cNvPr>
            <p:cNvCxnSpPr>
              <a:cxnSpLocks/>
            </p:cNvCxnSpPr>
            <p:nvPr/>
          </p:nvCxnSpPr>
          <p:spPr>
            <a:xfrm>
              <a:off x="800100" y="1079587"/>
              <a:ext cx="8071526" cy="0"/>
            </a:xfrm>
            <a:prstGeom prst="line">
              <a:avLst/>
            </a:prstGeom>
            <a:ln w="76200">
              <a:solidFill>
                <a:srgbClr val="07EEFE"/>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0814FA1B-5636-4D12-9496-5ACCC8DC3151}"/>
                </a:ext>
              </a:extLst>
            </p:cNvPr>
            <p:cNvCxnSpPr>
              <a:cxnSpLocks/>
            </p:cNvCxnSpPr>
            <p:nvPr/>
          </p:nvCxnSpPr>
          <p:spPr>
            <a:xfrm>
              <a:off x="800100" y="2463714"/>
              <a:ext cx="8723809" cy="0"/>
            </a:xfrm>
            <a:prstGeom prst="line">
              <a:avLst/>
            </a:prstGeom>
            <a:ln w="76200">
              <a:solidFill>
                <a:srgbClr val="07EEFE"/>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53B3C83-124A-49DA-89FA-F90958B82ACA}"/>
                </a:ext>
              </a:extLst>
            </p:cNvPr>
            <p:cNvCxnSpPr>
              <a:cxnSpLocks/>
            </p:cNvCxnSpPr>
            <p:nvPr/>
          </p:nvCxnSpPr>
          <p:spPr>
            <a:xfrm>
              <a:off x="9523909" y="1771650"/>
              <a:ext cx="0" cy="692064"/>
            </a:xfrm>
            <a:prstGeom prst="line">
              <a:avLst/>
            </a:prstGeom>
            <a:ln w="76200">
              <a:solidFill>
                <a:srgbClr val="0DF6FC"/>
              </a:solidFill>
            </a:ln>
          </p:spPr>
          <p:style>
            <a:lnRef idx="1">
              <a:schemeClr val="accent1"/>
            </a:lnRef>
            <a:fillRef idx="0">
              <a:schemeClr val="accent1"/>
            </a:fillRef>
            <a:effectRef idx="0">
              <a:schemeClr val="accent1"/>
            </a:effectRef>
            <a:fontRef idx="minor">
              <a:schemeClr val="tx1"/>
            </a:fontRef>
          </p:style>
        </p:cxnSp>
        <p:pic>
          <p:nvPicPr>
            <p:cNvPr id="15" name="图形 14" descr="DNA">
              <a:extLst>
                <a:ext uri="{FF2B5EF4-FFF2-40B4-BE49-F238E27FC236}">
                  <a16:creationId xmlns:a16="http://schemas.microsoft.com/office/drawing/2014/main" id="{3BA33426-7899-4701-9120-6A4B5AF46D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936329">
              <a:off x="9026599" y="-18042"/>
              <a:ext cx="1120288" cy="2051271"/>
            </a:xfrm>
            <a:prstGeom prst="rect">
              <a:avLst/>
            </a:prstGeom>
          </p:spPr>
        </p:pic>
      </p:grpSp>
      <p:cxnSp>
        <p:nvCxnSpPr>
          <p:cNvPr id="19" name="直接连接符 18">
            <a:extLst>
              <a:ext uri="{FF2B5EF4-FFF2-40B4-BE49-F238E27FC236}">
                <a16:creationId xmlns:a16="http://schemas.microsoft.com/office/drawing/2014/main" id="{85D926CC-6C73-4414-8E50-A09DBB1C3F03}"/>
              </a:ext>
            </a:extLst>
          </p:cNvPr>
          <p:cNvCxnSpPr>
            <a:cxnSpLocks/>
          </p:cNvCxnSpPr>
          <p:nvPr/>
        </p:nvCxnSpPr>
        <p:spPr>
          <a:xfrm>
            <a:off x="10691812" y="3049761"/>
            <a:ext cx="60331" cy="24458439"/>
          </a:xfrm>
          <a:prstGeom prst="line">
            <a:avLst/>
          </a:prstGeom>
          <a:ln w="177800" cmpd="tri">
            <a:solidFill>
              <a:srgbClr val="06D0FF"/>
            </a:solidFill>
            <a:prstDash val="sysDash"/>
          </a:ln>
          <a:effectLst>
            <a:softEdge rad="0"/>
          </a:effectLst>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96652872-8AA9-402E-BADD-7E4168571FE2}"/>
              </a:ext>
            </a:extLst>
          </p:cNvPr>
          <p:cNvSpPr txBox="1"/>
          <p:nvPr/>
        </p:nvSpPr>
        <p:spPr>
          <a:xfrm>
            <a:off x="847725" y="2615970"/>
            <a:ext cx="4073236" cy="707886"/>
          </a:xfrm>
          <a:prstGeom prst="rect">
            <a:avLst/>
          </a:prstGeom>
          <a:noFill/>
        </p:spPr>
        <p:txBody>
          <a:bodyPr wrap="square" rtlCol="0">
            <a:spAutoFit/>
          </a:bodyPr>
          <a:lstStyle/>
          <a:p>
            <a:r>
              <a:rPr lang="en-US" altLang="zh-CN" sz="4000" dirty="0">
                <a:latin typeface="Arial Black" panose="020B0A04020102020204" pitchFamily="34" charset="0"/>
              </a:rPr>
              <a:t>Task 1</a:t>
            </a:r>
            <a:r>
              <a:rPr lang="en-US" altLang="zh-CN" sz="3200" dirty="0">
                <a:latin typeface="Arial Black" panose="020B0A04020102020204" pitchFamily="34" charset="0"/>
              </a:rPr>
              <a:t>:</a:t>
            </a:r>
            <a:endParaRPr lang="zh-CN" altLang="en-US" sz="3200" dirty="0">
              <a:latin typeface="Arial Black" panose="020B0A04020102020204" pitchFamily="34" charset="0"/>
            </a:endParaRPr>
          </a:p>
        </p:txBody>
      </p:sp>
      <p:sp>
        <p:nvSpPr>
          <p:cNvPr id="21" name="矩形: 圆角 20">
            <a:extLst>
              <a:ext uri="{FF2B5EF4-FFF2-40B4-BE49-F238E27FC236}">
                <a16:creationId xmlns:a16="http://schemas.microsoft.com/office/drawing/2014/main" id="{8FAAB922-BE4F-4BF5-88DF-CDB8DF305929}"/>
              </a:ext>
            </a:extLst>
          </p:cNvPr>
          <p:cNvSpPr/>
          <p:nvPr/>
        </p:nvSpPr>
        <p:spPr>
          <a:xfrm>
            <a:off x="655001" y="3478143"/>
            <a:ext cx="9684386" cy="6946934"/>
          </a:xfrm>
          <a:prstGeom prst="roundRect">
            <a:avLst/>
          </a:prstGeom>
          <a:solidFill>
            <a:srgbClr val="07F8FF">
              <a:alpha val="5000"/>
            </a:srgbClr>
          </a:solidFill>
          <a:ln w="635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B9FC3732-D79E-4C3A-ABEE-31F550A86C14}"/>
              </a:ext>
            </a:extLst>
          </p:cNvPr>
          <p:cNvSpPr txBox="1"/>
          <p:nvPr/>
        </p:nvSpPr>
        <p:spPr>
          <a:xfrm>
            <a:off x="847725" y="10693036"/>
            <a:ext cx="4073236" cy="707886"/>
          </a:xfrm>
          <a:prstGeom prst="rect">
            <a:avLst/>
          </a:prstGeom>
          <a:noFill/>
        </p:spPr>
        <p:txBody>
          <a:bodyPr wrap="square" rtlCol="0">
            <a:spAutoFit/>
          </a:bodyPr>
          <a:lstStyle/>
          <a:p>
            <a:r>
              <a:rPr lang="en-US" altLang="zh-CN" sz="4000" dirty="0">
                <a:latin typeface="Arial Black" panose="020B0A04020102020204" pitchFamily="34" charset="0"/>
              </a:rPr>
              <a:t>Task 2</a:t>
            </a:r>
            <a:r>
              <a:rPr lang="en-US" altLang="zh-CN" sz="3200" dirty="0">
                <a:latin typeface="Arial Black" panose="020B0A04020102020204" pitchFamily="34" charset="0"/>
              </a:rPr>
              <a:t>:</a:t>
            </a:r>
            <a:endParaRPr lang="zh-CN" altLang="en-US" sz="3200" dirty="0">
              <a:latin typeface="Arial Black" panose="020B0A04020102020204" pitchFamily="34" charset="0"/>
            </a:endParaRPr>
          </a:p>
        </p:txBody>
      </p:sp>
      <p:sp>
        <p:nvSpPr>
          <p:cNvPr id="23" name="矩形: 圆角 22">
            <a:extLst>
              <a:ext uri="{FF2B5EF4-FFF2-40B4-BE49-F238E27FC236}">
                <a16:creationId xmlns:a16="http://schemas.microsoft.com/office/drawing/2014/main" id="{B413BC45-C26B-4C75-951C-5C8D8E71B00B}"/>
              </a:ext>
            </a:extLst>
          </p:cNvPr>
          <p:cNvSpPr/>
          <p:nvPr/>
        </p:nvSpPr>
        <p:spPr>
          <a:xfrm>
            <a:off x="655001" y="11604834"/>
            <a:ext cx="9684386" cy="6412554"/>
          </a:xfrm>
          <a:prstGeom prst="roundRect">
            <a:avLst/>
          </a:prstGeom>
          <a:solidFill>
            <a:srgbClr val="07F8FF">
              <a:alpha val="5000"/>
            </a:srgbClr>
          </a:solidFill>
          <a:ln w="635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0CA740CF-4F3B-4010-9C72-8FF56BF60702}"/>
              </a:ext>
            </a:extLst>
          </p:cNvPr>
          <p:cNvSpPr txBox="1"/>
          <p:nvPr/>
        </p:nvSpPr>
        <p:spPr>
          <a:xfrm>
            <a:off x="847725" y="18221300"/>
            <a:ext cx="4073236" cy="707886"/>
          </a:xfrm>
          <a:prstGeom prst="rect">
            <a:avLst/>
          </a:prstGeom>
          <a:noFill/>
        </p:spPr>
        <p:txBody>
          <a:bodyPr wrap="square" rtlCol="0">
            <a:spAutoFit/>
          </a:bodyPr>
          <a:lstStyle/>
          <a:p>
            <a:r>
              <a:rPr lang="en-US" altLang="zh-CN" sz="4000" dirty="0">
                <a:latin typeface="Arial Black" panose="020B0A04020102020204" pitchFamily="34" charset="0"/>
              </a:rPr>
              <a:t>Task 3</a:t>
            </a:r>
            <a:r>
              <a:rPr lang="en-US" altLang="zh-CN" sz="3200" dirty="0">
                <a:latin typeface="Arial Black" panose="020B0A04020102020204" pitchFamily="34" charset="0"/>
              </a:rPr>
              <a:t>:</a:t>
            </a:r>
            <a:endParaRPr lang="zh-CN" altLang="en-US" sz="3200" dirty="0">
              <a:latin typeface="Arial Black" panose="020B0A04020102020204" pitchFamily="34" charset="0"/>
            </a:endParaRPr>
          </a:p>
        </p:txBody>
      </p:sp>
      <p:sp>
        <p:nvSpPr>
          <p:cNvPr id="25" name="矩形: 圆角 24">
            <a:extLst>
              <a:ext uri="{FF2B5EF4-FFF2-40B4-BE49-F238E27FC236}">
                <a16:creationId xmlns:a16="http://schemas.microsoft.com/office/drawing/2014/main" id="{80DA4D23-BFD8-4DD8-BE05-CD69DD27B8FF}"/>
              </a:ext>
            </a:extLst>
          </p:cNvPr>
          <p:cNvSpPr/>
          <p:nvPr/>
        </p:nvSpPr>
        <p:spPr>
          <a:xfrm>
            <a:off x="655001" y="19101732"/>
            <a:ext cx="9739949" cy="6412554"/>
          </a:xfrm>
          <a:prstGeom prst="roundRect">
            <a:avLst/>
          </a:prstGeom>
          <a:solidFill>
            <a:srgbClr val="07F8FF">
              <a:alpha val="5000"/>
            </a:srgbClr>
          </a:solidFill>
          <a:ln w="635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2B4E31C5-DEE3-4E27-8402-7EE4EC041B96}"/>
              </a:ext>
            </a:extLst>
          </p:cNvPr>
          <p:cNvSpPr txBox="1"/>
          <p:nvPr/>
        </p:nvSpPr>
        <p:spPr>
          <a:xfrm>
            <a:off x="11234737" y="2648412"/>
            <a:ext cx="4073236" cy="707886"/>
          </a:xfrm>
          <a:prstGeom prst="rect">
            <a:avLst/>
          </a:prstGeom>
          <a:noFill/>
        </p:spPr>
        <p:txBody>
          <a:bodyPr wrap="square" rtlCol="0">
            <a:spAutoFit/>
          </a:bodyPr>
          <a:lstStyle/>
          <a:p>
            <a:r>
              <a:rPr lang="en-US" altLang="zh-CN" sz="4000" dirty="0">
                <a:latin typeface="Arial Black" panose="020B0A04020102020204" pitchFamily="34" charset="0"/>
              </a:rPr>
              <a:t>Task 4</a:t>
            </a:r>
            <a:r>
              <a:rPr lang="en-US" altLang="zh-CN" sz="3200" dirty="0">
                <a:latin typeface="Arial Black" panose="020B0A04020102020204" pitchFamily="34" charset="0"/>
              </a:rPr>
              <a:t>:</a:t>
            </a:r>
            <a:endParaRPr lang="zh-CN" altLang="en-US" sz="3200" dirty="0">
              <a:latin typeface="Arial Black" panose="020B0A04020102020204" pitchFamily="34" charset="0"/>
            </a:endParaRPr>
          </a:p>
        </p:txBody>
      </p:sp>
      <p:sp>
        <p:nvSpPr>
          <p:cNvPr id="27" name="矩形: 圆角 26">
            <a:extLst>
              <a:ext uri="{FF2B5EF4-FFF2-40B4-BE49-F238E27FC236}">
                <a16:creationId xmlns:a16="http://schemas.microsoft.com/office/drawing/2014/main" id="{53B711C8-4A47-4F8D-95A1-F79D860D5166}"/>
              </a:ext>
            </a:extLst>
          </p:cNvPr>
          <p:cNvSpPr/>
          <p:nvPr/>
        </p:nvSpPr>
        <p:spPr>
          <a:xfrm>
            <a:off x="11056943" y="3478144"/>
            <a:ext cx="9669456" cy="6622786"/>
          </a:xfrm>
          <a:prstGeom prst="roundRect">
            <a:avLst/>
          </a:prstGeom>
          <a:solidFill>
            <a:srgbClr val="07F8FF">
              <a:alpha val="5000"/>
            </a:srgbClr>
          </a:solidFill>
          <a:ln w="635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9627A2D1-AEE8-4DF8-9573-0DBCA0BB9BED}"/>
              </a:ext>
            </a:extLst>
          </p:cNvPr>
          <p:cNvSpPr txBox="1"/>
          <p:nvPr/>
        </p:nvSpPr>
        <p:spPr>
          <a:xfrm>
            <a:off x="11405679" y="10222776"/>
            <a:ext cx="4073236" cy="707886"/>
          </a:xfrm>
          <a:prstGeom prst="rect">
            <a:avLst/>
          </a:prstGeom>
          <a:noFill/>
        </p:spPr>
        <p:txBody>
          <a:bodyPr wrap="square" rtlCol="0">
            <a:spAutoFit/>
          </a:bodyPr>
          <a:lstStyle/>
          <a:p>
            <a:r>
              <a:rPr lang="en-US" altLang="zh-CN" sz="4000" dirty="0">
                <a:latin typeface="Arial Black" panose="020B0A04020102020204" pitchFamily="34" charset="0"/>
              </a:rPr>
              <a:t>Task 5</a:t>
            </a:r>
            <a:r>
              <a:rPr lang="en-US" altLang="zh-CN" sz="3200" dirty="0">
                <a:latin typeface="Arial Black" panose="020B0A04020102020204" pitchFamily="34" charset="0"/>
              </a:rPr>
              <a:t>:</a:t>
            </a:r>
            <a:endParaRPr lang="zh-CN" altLang="en-US" sz="3200" dirty="0">
              <a:latin typeface="Arial Black" panose="020B0A04020102020204" pitchFamily="34" charset="0"/>
            </a:endParaRPr>
          </a:p>
        </p:txBody>
      </p:sp>
      <p:sp>
        <p:nvSpPr>
          <p:cNvPr id="29" name="矩形: 圆角 28">
            <a:extLst>
              <a:ext uri="{FF2B5EF4-FFF2-40B4-BE49-F238E27FC236}">
                <a16:creationId xmlns:a16="http://schemas.microsoft.com/office/drawing/2014/main" id="{2733710D-90C2-40B7-9970-640D9642725D}"/>
              </a:ext>
            </a:extLst>
          </p:cNvPr>
          <p:cNvSpPr/>
          <p:nvPr/>
        </p:nvSpPr>
        <p:spPr>
          <a:xfrm>
            <a:off x="11104569" y="11052508"/>
            <a:ext cx="9664664" cy="10580163"/>
          </a:xfrm>
          <a:prstGeom prst="roundRect">
            <a:avLst/>
          </a:prstGeom>
          <a:solidFill>
            <a:srgbClr val="07F8FF">
              <a:alpha val="5000"/>
            </a:srgbClr>
          </a:solidFill>
          <a:ln w="635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BAEA1B1D-70A0-4D08-A673-3125F2098672}"/>
              </a:ext>
            </a:extLst>
          </p:cNvPr>
          <p:cNvSpPr txBox="1"/>
          <p:nvPr/>
        </p:nvSpPr>
        <p:spPr>
          <a:xfrm>
            <a:off x="11432089" y="21870297"/>
            <a:ext cx="4073236" cy="707886"/>
          </a:xfrm>
          <a:prstGeom prst="rect">
            <a:avLst/>
          </a:prstGeom>
          <a:noFill/>
        </p:spPr>
        <p:txBody>
          <a:bodyPr wrap="square" rtlCol="0">
            <a:spAutoFit/>
          </a:bodyPr>
          <a:lstStyle/>
          <a:p>
            <a:r>
              <a:rPr lang="en-US" altLang="zh-CN" sz="4000" dirty="0">
                <a:latin typeface="Arial Black" panose="020B0A04020102020204" pitchFamily="34" charset="0"/>
              </a:rPr>
              <a:t>Conclusion:</a:t>
            </a:r>
            <a:endParaRPr lang="zh-CN" altLang="en-US" sz="4000" dirty="0">
              <a:latin typeface="Arial Black" panose="020B0A04020102020204" pitchFamily="34" charset="0"/>
            </a:endParaRPr>
          </a:p>
        </p:txBody>
      </p:sp>
      <p:sp>
        <p:nvSpPr>
          <p:cNvPr id="31" name="矩形: 圆角 30">
            <a:extLst>
              <a:ext uri="{FF2B5EF4-FFF2-40B4-BE49-F238E27FC236}">
                <a16:creationId xmlns:a16="http://schemas.microsoft.com/office/drawing/2014/main" id="{BCA17EB1-0F8B-4133-AB1D-4282A044EBBB}"/>
              </a:ext>
            </a:extLst>
          </p:cNvPr>
          <p:cNvSpPr/>
          <p:nvPr/>
        </p:nvSpPr>
        <p:spPr>
          <a:xfrm>
            <a:off x="11432089" y="22644936"/>
            <a:ext cx="8919165" cy="4558185"/>
          </a:xfrm>
          <a:prstGeom prst="roundRect">
            <a:avLst/>
          </a:prstGeom>
          <a:solidFill>
            <a:srgbClr val="07F8FF">
              <a:alpha val="5000"/>
            </a:srgbClr>
          </a:solidFill>
          <a:ln w="635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92FB9595-6229-4D65-B2C3-EC474D215173}"/>
              </a:ext>
            </a:extLst>
          </p:cNvPr>
          <p:cNvSpPr txBox="1"/>
          <p:nvPr/>
        </p:nvSpPr>
        <p:spPr>
          <a:xfrm>
            <a:off x="986635" y="3841739"/>
            <a:ext cx="9491662" cy="6678751"/>
          </a:xfrm>
          <a:prstGeom prst="rect">
            <a:avLst/>
          </a:prstGeom>
          <a:noFill/>
        </p:spPr>
        <p:txBody>
          <a:bodyPr wrap="square" rtlCol="0">
            <a:spAutoFit/>
          </a:bodyPr>
          <a:lstStyle/>
          <a:p>
            <a:r>
              <a:rPr lang="en-US" altLang="zh-CN" sz="2400" dirty="0"/>
              <a:t>Explain the problem and biological importance:</a:t>
            </a:r>
          </a:p>
          <a:p>
            <a:r>
              <a:rPr lang="en-US" altLang="zh-CN" sz="2400" dirty="0"/>
              <a:t>GC content is the percentage of Guanine and Cytosine nucleotides in part of a DNA. Between Guanine and Cytosine, there are three hydrogen bonds while Adenine-Thymine base pairs have only two. This means that Guanine-Cytosine base pairs contribute more to DNA stability than Adenine-Thymine base pairs. Therefore, the stability and melting temperature of DNA depend on the GC content. In polymerase chain reaction (PCR) experiments, GC content can also be used to predict annealing temperature of primers to the template DNA. </a:t>
            </a:r>
          </a:p>
          <a:p>
            <a:endParaRPr lang="en-US" altLang="zh-CN" sz="2400" dirty="0"/>
          </a:p>
          <a:p>
            <a:r>
              <a:rPr lang="en-US" altLang="zh-CN" sz="2400" dirty="0"/>
              <a:t>The approach you took:</a:t>
            </a:r>
          </a:p>
          <a:p>
            <a:r>
              <a:rPr lang="en-US" altLang="zh-CN" sz="2400" dirty="0"/>
              <a:t>1. We used a for loop to count the number of Guanine and Cytosine. </a:t>
            </a:r>
          </a:p>
          <a:p>
            <a:r>
              <a:rPr lang="en-US" altLang="zh-CN" sz="2400" dirty="0"/>
              <a:t>2. The number of Guanine and Cytosine was divided by the length of the DNA sequence to calculate the percentage.</a:t>
            </a:r>
          </a:p>
          <a:p>
            <a:endParaRPr lang="en-US" altLang="zh-CN" sz="2400" dirty="0"/>
          </a:p>
          <a:p>
            <a:r>
              <a:rPr lang="en-US" altLang="zh-CN" sz="2400" dirty="0"/>
              <a:t>The result:</a:t>
            </a:r>
          </a:p>
          <a:p>
            <a:r>
              <a:rPr lang="en-US" altLang="zh-CN" sz="2400" dirty="0"/>
              <a:t>The percentage of the GC content.</a:t>
            </a:r>
          </a:p>
          <a:p>
            <a:endParaRPr lang="zh-CN" altLang="en-US" sz="2000" dirty="0"/>
          </a:p>
        </p:txBody>
      </p:sp>
      <p:sp>
        <p:nvSpPr>
          <p:cNvPr id="32" name="文本框 31">
            <a:extLst>
              <a:ext uri="{FF2B5EF4-FFF2-40B4-BE49-F238E27FC236}">
                <a16:creationId xmlns:a16="http://schemas.microsoft.com/office/drawing/2014/main" id="{984EB819-17F6-4CD3-BFCC-EC927AC86BD1}"/>
              </a:ext>
            </a:extLst>
          </p:cNvPr>
          <p:cNvSpPr txBox="1"/>
          <p:nvPr/>
        </p:nvSpPr>
        <p:spPr>
          <a:xfrm>
            <a:off x="1014417" y="11844841"/>
            <a:ext cx="9380534" cy="6001643"/>
          </a:xfrm>
          <a:prstGeom prst="rect">
            <a:avLst/>
          </a:prstGeom>
          <a:noFill/>
        </p:spPr>
        <p:txBody>
          <a:bodyPr wrap="square" rtlCol="0">
            <a:spAutoFit/>
          </a:bodyPr>
          <a:lstStyle/>
          <a:p>
            <a:r>
              <a:rPr lang="en-US" altLang="zh-CN" sz="2400" dirty="0"/>
              <a:t>Explain the problem and biological importance:</a:t>
            </a:r>
          </a:p>
          <a:p>
            <a:r>
              <a:rPr lang="en-US" altLang="zh-CN" sz="2400" dirty="0"/>
              <a:t>DNA is a double helix of two complementary strands. In DNA replication, each strand of a DNA serves as a template to produce an identical replica of the original DNA.  If we have one stand of DNA sequence, we can know what its complementary DNA strand looks like by the principle of complementary base pairing.</a:t>
            </a:r>
          </a:p>
          <a:p>
            <a:endParaRPr lang="en-US" altLang="zh-CN" sz="2400" dirty="0"/>
          </a:p>
          <a:p>
            <a:r>
              <a:rPr lang="en-US" altLang="zh-CN" sz="2400" dirty="0"/>
              <a:t>The approach you took:</a:t>
            </a:r>
          </a:p>
          <a:p>
            <a:r>
              <a:rPr lang="en-US" altLang="zh-CN" sz="2400" dirty="0"/>
              <a:t>1. Use a for loop to compute each base from the beginning of the given DNA sequence to find its complementary base.</a:t>
            </a:r>
          </a:p>
          <a:p>
            <a:r>
              <a:rPr lang="en-US" altLang="zh-CN" sz="2400" dirty="0"/>
              <a:t>2. Use all the complementary bases to form a new sequence.</a:t>
            </a:r>
          </a:p>
          <a:p>
            <a:r>
              <a:rPr lang="en-US" altLang="zh-CN" sz="2400" dirty="0"/>
              <a:t>3. Reverse the given sequence.</a:t>
            </a:r>
          </a:p>
          <a:p>
            <a:endParaRPr lang="en-US" altLang="zh-CN" sz="2400" dirty="0"/>
          </a:p>
          <a:p>
            <a:r>
              <a:rPr lang="en-US" altLang="zh-CN" sz="2400" dirty="0"/>
              <a:t>The result:</a:t>
            </a:r>
          </a:p>
          <a:p>
            <a:r>
              <a:rPr lang="en-US" altLang="zh-CN" sz="2400" dirty="0"/>
              <a:t>The complementary DNA strand for a DNA sequence (from 5' to 3') given by user.</a:t>
            </a:r>
          </a:p>
        </p:txBody>
      </p:sp>
      <p:sp>
        <p:nvSpPr>
          <p:cNvPr id="33" name="文本框 32">
            <a:extLst>
              <a:ext uri="{FF2B5EF4-FFF2-40B4-BE49-F238E27FC236}">
                <a16:creationId xmlns:a16="http://schemas.microsoft.com/office/drawing/2014/main" id="{F97B33A6-E08F-41DC-8BAF-9537C2337787}"/>
              </a:ext>
            </a:extLst>
          </p:cNvPr>
          <p:cNvSpPr txBox="1"/>
          <p:nvPr/>
        </p:nvSpPr>
        <p:spPr>
          <a:xfrm>
            <a:off x="1014418" y="19438351"/>
            <a:ext cx="9436097" cy="6001643"/>
          </a:xfrm>
          <a:prstGeom prst="rect">
            <a:avLst/>
          </a:prstGeom>
          <a:noFill/>
        </p:spPr>
        <p:txBody>
          <a:bodyPr wrap="square" rtlCol="0">
            <a:spAutoFit/>
          </a:bodyPr>
          <a:lstStyle/>
          <a:p>
            <a:r>
              <a:rPr lang="en-US" altLang="zh-CN" sz="2400" dirty="0"/>
              <a:t>Explain the problem and biological importance:</a:t>
            </a:r>
            <a:endParaRPr lang="zh-CN" altLang="zh-CN" sz="2400" dirty="0"/>
          </a:p>
          <a:p>
            <a:r>
              <a:rPr lang="en-US" altLang="zh-CN" sz="2400" dirty="0"/>
              <a:t>The genetic information stored in DNA cannot be directly converted into proteins as the cellular protein factory – ribosomes only read instruction in the form of RNA. Therefore, a Central Dogma process known as transcription is important for converting the sequences of bases in DNA into RNA messages. </a:t>
            </a:r>
            <a:endParaRPr lang="zh-CN" altLang="zh-CN" sz="2400" dirty="0"/>
          </a:p>
          <a:p>
            <a:r>
              <a:rPr lang="en-US" altLang="zh-CN" sz="2400" dirty="0"/>
              <a:t> </a:t>
            </a:r>
            <a:endParaRPr lang="zh-CN" altLang="zh-CN" sz="2400" dirty="0"/>
          </a:p>
          <a:p>
            <a:r>
              <a:rPr lang="en-US" altLang="zh-CN" sz="2400" dirty="0"/>
              <a:t>The approach you took:</a:t>
            </a:r>
            <a:endParaRPr lang="zh-CN" altLang="zh-CN" sz="2400" dirty="0"/>
          </a:p>
          <a:p>
            <a:r>
              <a:rPr lang="en-US" altLang="zh-CN" sz="2400" dirty="0"/>
              <a:t>    1. Request user input of DNA sequence.</a:t>
            </a:r>
            <a:endParaRPr lang="zh-CN" altLang="zh-CN" sz="2400" dirty="0"/>
          </a:p>
          <a:p>
            <a:r>
              <a:rPr lang="en-US" altLang="zh-CN" sz="2400" dirty="0"/>
              <a:t>    2. Compute complementary base-pairing: A to U, C to G, G to C and T to A.</a:t>
            </a:r>
            <a:endParaRPr lang="zh-CN" altLang="zh-CN" sz="2400" dirty="0"/>
          </a:p>
          <a:p>
            <a:r>
              <a:rPr lang="en-US" altLang="zh-CN" sz="2400" dirty="0"/>
              <a:t>    3. For each deoxynucleotide in DNA, add its complimentary base to a string variable. </a:t>
            </a:r>
            <a:endParaRPr lang="zh-CN" altLang="zh-CN" sz="2400" dirty="0"/>
          </a:p>
          <a:p>
            <a:r>
              <a:rPr lang="en-US" altLang="zh-CN" sz="2400" dirty="0"/>
              <a:t> </a:t>
            </a:r>
            <a:endParaRPr lang="zh-CN" altLang="zh-CN" sz="2400" dirty="0"/>
          </a:p>
          <a:p>
            <a:r>
              <a:rPr lang="en-US" altLang="zh-CN" sz="2400" dirty="0"/>
              <a:t>The result:</a:t>
            </a:r>
            <a:endParaRPr lang="zh-CN" altLang="zh-CN" sz="2400" dirty="0"/>
          </a:p>
          <a:p>
            <a:r>
              <a:rPr lang="en-US" altLang="zh-CN" sz="2400" dirty="0"/>
              <a:t>Print the mRNA sequence.</a:t>
            </a:r>
            <a:endParaRPr lang="zh-CN" altLang="en-US" dirty="0"/>
          </a:p>
        </p:txBody>
      </p:sp>
      <p:sp>
        <p:nvSpPr>
          <p:cNvPr id="34" name="文本框 33">
            <a:extLst>
              <a:ext uri="{FF2B5EF4-FFF2-40B4-BE49-F238E27FC236}">
                <a16:creationId xmlns:a16="http://schemas.microsoft.com/office/drawing/2014/main" id="{4F585CC2-D3C2-4BB3-8B5F-ABA2B1C7DEAC}"/>
              </a:ext>
            </a:extLst>
          </p:cNvPr>
          <p:cNvSpPr txBox="1"/>
          <p:nvPr/>
        </p:nvSpPr>
        <p:spPr>
          <a:xfrm>
            <a:off x="11481560" y="3675730"/>
            <a:ext cx="9287673" cy="7017306"/>
          </a:xfrm>
          <a:prstGeom prst="rect">
            <a:avLst/>
          </a:prstGeom>
          <a:noFill/>
        </p:spPr>
        <p:txBody>
          <a:bodyPr wrap="square" rtlCol="0">
            <a:spAutoFit/>
          </a:bodyPr>
          <a:lstStyle/>
          <a:p>
            <a:r>
              <a:rPr lang="en-US" altLang="zh-CN" sz="2400" dirty="0"/>
              <a:t>Explain the problem and biological importance:</a:t>
            </a:r>
            <a:endParaRPr lang="zh-CN" altLang="zh-CN" sz="2400" dirty="0"/>
          </a:p>
          <a:p>
            <a:r>
              <a:rPr lang="en-US" altLang="zh-CN" sz="2400" dirty="0"/>
              <a:t>Translation, one of the steps in Central Dogma converts sequences of bases in mRNA into chains of amino acids.</a:t>
            </a:r>
            <a:endParaRPr lang="zh-CN" altLang="zh-CN" sz="2400" dirty="0"/>
          </a:p>
          <a:p>
            <a:r>
              <a:rPr lang="en-US" altLang="zh-CN" sz="2400" dirty="0"/>
              <a:t> </a:t>
            </a:r>
            <a:endParaRPr lang="zh-CN" altLang="zh-CN" sz="2400" dirty="0"/>
          </a:p>
          <a:p>
            <a:r>
              <a:rPr lang="en-US" altLang="zh-CN" sz="2400" dirty="0"/>
              <a:t>The approach you took</a:t>
            </a:r>
            <a:endParaRPr lang="zh-CN" altLang="zh-CN" sz="2400" dirty="0"/>
          </a:p>
          <a:p>
            <a:r>
              <a:rPr lang="en-US" altLang="zh-CN" sz="2400" dirty="0"/>
              <a:t>    1. Request user input of mRNA sequence.</a:t>
            </a:r>
            <a:endParaRPr lang="zh-CN" altLang="zh-CN" sz="2400" dirty="0"/>
          </a:p>
          <a:p>
            <a:r>
              <a:rPr lang="en-US" altLang="zh-CN" sz="2400" dirty="0"/>
              <a:t>    2. Continue the process if the input only contains the letters: A, U, G and C.</a:t>
            </a:r>
            <a:endParaRPr lang="zh-CN" altLang="zh-CN" sz="2400" dirty="0"/>
          </a:p>
          <a:p>
            <a:r>
              <a:rPr lang="en-US" altLang="zh-CN" sz="2400" dirty="0"/>
              <a:t>    3. Return the index position of the first occurrence of AUG.</a:t>
            </a:r>
            <a:endParaRPr lang="zh-CN" altLang="zh-CN" sz="2400" dirty="0"/>
          </a:p>
          <a:p>
            <a:r>
              <a:rPr lang="en-US" altLang="zh-CN" sz="2400" dirty="0"/>
              <a:t>    4. To loop through the mRNA sequence and access 3 elements at the same time, use for in range with step size of 3. The 3 elements will form a codon.</a:t>
            </a:r>
            <a:endParaRPr lang="zh-CN" altLang="zh-CN" sz="2400" dirty="0"/>
          </a:p>
          <a:p>
            <a:r>
              <a:rPr lang="en-US" altLang="zh-CN" sz="2400" dirty="0"/>
              <a:t>    5. Retrieve the amino acid 1-letter code of the codon from a dictionary.</a:t>
            </a:r>
            <a:endParaRPr lang="zh-CN" altLang="zh-CN" sz="2400" dirty="0"/>
          </a:p>
          <a:p>
            <a:r>
              <a:rPr lang="en-US" altLang="zh-CN" sz="2400" dirty="0"/>
              <a:t>    6. For each codon in mRNA, add its 1-letter code to a string variable.</a:t>
            </a:r>
            <a:endParaRPr lang="zh-CN" altLang="zh-CN" sz="2400" dirty="0"/>
          </a:p>
          <a:p>
            <a:r>
              <a:rPr lang="en-US" altLang="zh-CN" sz="2400" dirty="0"/>
              <a:t> </a:t>
            </a:r>
            <a:endParaRPr lang="zh-CN" altLang="zh-CN" sz="2400" dirty="0"/>
          </a:p>
          <a:p>
            <a:r>
              <a:rPr lang="en-US" altLang="zh-CN" sz="2400" dirty="0"/>
              <a:t>The result:</a:t>
            </a:r>
            <a:endParaRPr lang="zh-CN" altLang="zh-CN" sz="2400" dirty="0"/>
          </a:p>
          <a:p>
            <a:r>
              <a:rPr lang="en-US" altLang="zh-CN" sz="2400" dirty="0"/>
              <a:t>Show the amino acids sequence in the string variable to the screen.</a:t>
            </a:r>
            <a:endParaRPr lang="zh-CN" altLang="zh-CN" sz="2400" dirty="0"/>
          </a:p>
          <a:p>
            <a:r>
              <a:rPr lang="en-US" altLang="zh-CN" sz="2400" dirty="0"/>
              <a:t> </a:t>
            </a:r>
            <a:endParaRPr lang="zh-CN" altLang="zh-CN" sz="2400" dirty="0"/>
          </a:p>
          <a:p>
            <a:endParaRPr lang="zh-CN" altLang="en-US" dirty="0"/>
          </a:p>
        </p:txBody>
      </p:sp>
      <p:sp>
        <p:nvSpPr>
          <p:cNvPr id="2" name="文本框 1">
            <a:extLst>
              <a:ext uri="{FF2B5EF4-FFF2-40B4-BE49-F238E27FC236}">
                <a16:creationId xmlns:a16="http://schemas.microsoft.com/office/drawing/2014/main" id="{F3CFE05F-D2EC-4750-A813-27C681504B11}"/>
              </a:ext>
            </a:extLst>
          </p:cNvPr>
          <p:cNvSpPr txBox="1"/>
          <p:nvPr/>
        </p:nvSpPr>
        <p:spPr>
          <a:xfrm>
            <a:off x="11598226" y="11414460"/>
            <a:ext cx="9054340" cy="6647974"/>
          </a:xfrm>
          <a:prstGeom prst="rect">
            <a:avLst/>
          </a:prstGeom>
          <a:noFill/>
        </p:spPr>
        <p:txBody>
          <a:bodyPr wrap="square" rtlCol="0">
            <a:spAutoFit/>
          </a:bodyPr>
          <a:lstStyle/>
          <a:p>
            <a:r>
              <a:rPr lang="en-US" altLang="zh-CN" sz="2400" dirty="0"/>
              <a:t>Virus vectors such as AAV are commonly used for tissue-specific drug delivery in gene therapy. In order to screen the tissue specificity of different motif in proteins of the virus, a library with same length of amino acid sequence with a 1aa shifting sliding window is usually created. Based on the library, DNA molecules were synthesized, attached with primers as well as barcode sequence (UMI), underwent PCR and finally sequenced by next-generation sequencing (NGS). The process above is repeated Our code is used to analyze the result of NGS, dealing with the result of sequencing to find out effective domains for tissue penetration. </a:t>
            </a:r>
          </a:p>
          <a:p>
            <a:endParaRPr lang="en-US" altLang="zh-CN" sz="2400" dirty="0"/>
          </a:p>
          <a:p>
            <a:r>
              <a:rPr lang="en-US" altLang="zh-CN" sz="2400" dirty="0"/>
              <a:t>Step 1: delete the sequence with same UMI (decrease the error caused by PCR preference).</a:t>
            </a:r>
          </a:p>
          <a:p>
            <a:r>
              <a:rPr lang="en-US" altLang="zh-CN" sz="2400" dirty="0"/>
              <a:t>Step 2: Extract and align interested sequence segments by comparing to a reference sequence.</a:t>
            </a:r>
          </a:p>
          <a:p>
            <a:r>
              <a:rPr lang="en-US" altLang="zh-CN" sz="2400" dirty="0"/>
              <a:t>Step 3: Take count of the repeated times of certain sequence and create plots to detect functional motifs of proteins. </a:t>
            </a:r>
          </a:p>
          <a:p>
            <a:endParaRPr lang="en-US" altLang="zh-CN" dirty="0"/>
          </a:p>
        </p:txBody>
      </p:sp>
      <p:sp>
        <p:nvSpPr>
          <p:cNvPr id="35" name="矩形: 圆角 34">
            <a:extLst>
              <a:ext uri="{FF2B5EF4-FFF2-40B4-BE49-F238E27FC236}">
                <a16:creationId xmlns:a16="http://schemas.microsoft.com/office/drawing/2014/main" id="{36FEDF53-1B2A-46A8-83B6-8367A8083A51}"/>
              </a:ext>
            </a:extLst>
          </p:cNvPr>
          <p:cNvSpPr/>
          <p:nvPr/>
        </p:nvSpPr>
        <p:spPr>
          <a:xfrm>
            <a:off x="700970" y="28017364"/>
            <a:ext cx="19891264" cy="1657541"/>
          </a:xfrm>
          <a:prstGeom prst="roundRect">
            <a:avLst/>
          </a:prstGeom>
          <a:solidFill>
            <a:srgbClr val="07F8FF">
              <a:alpha val="5000"/>
            </a:srgbClr>
          </a:solidFill>
          <a:ln w="635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F6A8AB34-98B0-4906-8971-65576BEB983A}"/>
              </a:ext>
            </a:extLst>
          </p:cNvPr>
          <p:cNvSpPr txBox="1"/>
          <p:nvPr/>
        </p:nvSpPr>
        <p:spPr>
          <a:xfrm>
            <a:off x="745239" y="27203121"/>
            <a:ext cx="4073236" cy="707886"/>
          </a:xfrm>
          <a:prstGeom prst="rect">
            <a:avLst/>
          </a:prstGeom>
          <a:noFill/>
        </p:spPr>
        <p:txBody>
          <a:bodyPr wrap="square" rtlCol="0">
            <a:spAutoFit/>
          </a:bodyPr>
          <a:lstStyle/>
          <a:p>
            <a:r>
              <a:rPr lang="en-US" altLang="zh-CN" sz="4000" dirty="0">
                <a:latin typeface="Arial Black" panose="020B0A04020102020204" pitchFamily="34" charset="0"/>
              </a:rPr>
              <a:t>Reference:</a:t>
            </a:r>
            <a:endParaRPr lang="zh-CN" altLang="en-US" sz="4000" dirty="0">
              <a:latin typeface="Arial Black" panose="020B0A04020102020204" pitchFamily="34" charset="0"/>
            </a:endParaRPr>
          </a:p>
        </p:txBody>
      </p:sp>
    </p:spTree>
    <p:extLst>
      <p:ext uri="{BB962C8B-B14F-4D97-AF65-F5344CB8AC3E}">
        <p14:creationId xmlns:p14="http://schemas.microsoft.com/office/powerpoint/2010/main" val="234930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ACD78237-C72F-4BF3-BBDE-1D360EAAFDF5}"/>
              </a:ext>
            </a:extLst>
          </p:cNvPr>
          <p:cNvSpPr/>
          <p:nvPr/>
        </p:nvSpPr>
        <p:spPr>
          <a:xfrm>
            <a:off x="10512417" y="110986"/>
            <a:ext cx="3410857" cy="972457"/>
          </a:xfrm>
          <a:prstGeom prst="roundRect">
            <a:avLst>
              <a:gd name="adj" fmla="val 50000"/>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E1EF61D-6A1C-4A9C-8A3E-1D554C2E4BB3}"/>
              </a:ext>
            </a:extLst>
          </p:cNvPr>
          <p:cNvSpPr/>
          <p:nvPr/>
        </p:nvSpPr>
        <p:spPr>
          <a:xfrm>
            <a:off x="17054286" y="1442514"/>
            <a:ext cx="3251200" cy="1465943"/>
          </a:xfrm>
          <a:prstGeom prst="rect">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a:extLst>
              <a:ext uri="{FF2B5EF4-FFF2-40B4-BE49-F238E27FC236}">
                <a16:creationId xmlns:a16="http://schemas.microsoft.com/office/drawing/2014/main" id="{BA848502-00FB-41DF-82FB-B85A511CA320}"/>
              </a:ext>
            </a:extLst>
          </p:cNvPr>
          <p:cNvSpPr/>
          <p:nvPr/>
        </p:nvSpPr>
        <p:spPr>
          <a:xfrm>
            <a:off x="4397828" y="3410857"/>
            <a:ext cx="5007428" cy="1427767"/>
          </a:xfrm>
          <a:prstGeom prst="diamond">
            <a:avLst/>
          </a:prstGeom>
          <a:noFill/>
          <a:ln w="381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606BC241-9AEF-4229-80FC-0590ED6D172B}"/>
              </a:ext>
            </a:extLst>
          </p:cNvPr>
          <p:cNvSpPr txBox="1"/>
          <p:nvPr/>
        </p:nvSpPr>
        <p:spPr>
          <a:xfrm>
            <a:off x="5312227" y="1931426"/>
            <a:ext cx="3410857" cy="707886"/>
          </a:xfrm>
          <a:prstGeom prst="rect">
            <a:avLst/>
          </a:prstGeom>
          <a:noFill/>
        </p:spPr>
        <p:txBody>
          <a:bodyPr wrap="square" rtlCol="0">
            <a:spAutoFit/>
          </a:bodyPr>
          <a:lstStyle/>
          <a:p>
            <a:r>
              <a:rPr lang="en-US" altLang="zh-CN" sz="4000" b="1" dirty="0"/>
              <a:t>DNA sequence</a:t>
            </a:r>
            <a:endParaRPr lang="zh-CN" altLang="en-US" sz="4000" b="1" dirty="0"/>
          </a:p>
        </p:txBody>
      </p:sp>
      <p:cxnSp>
        <p:nvCxnSpPr>
          <p:cNvPr id="9" name="直接箭头连接符 8">
            <a:extLst>
              <a:ext uri="{FF2B5EF4-FFF2-40B4-BE49-F238E27FC236}">
                <a16:creationId xmlns:a16="http://schemas.microsoft.com/office/drawing/2014/main" id="{B4EC960A-9A66-4416-81D5-19E4DC9191B2}"/>
              </a:ext>
            </a:extLst>
          </p:cNvPr>
          <p:cNvCxnSpPr>
            <a:cxnSpLocks/>
          </p:cNvCxnSpPr>
          <p:nvPr/>
        </p:nvCxnSpPr>
        <p:spPr>
          <a:xfrm>
            <a:off x="6920111" y="2801256"/>
            <a:ext cx="0" cy="609601"/>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DB0B3C8C-0CEE-4241-AA29-3D438E511466}"/>
              </a:ext>
            </a:extLst>
          </p:cNvPr>
          <p:cNvSpPr txBox="1"/>
          <p:nvPr/>
        </p:nvSpPr>
        <p:spPr>
          <a:xfrm>
            <a:off x="5196114" y="3760029"/>
            <a:ext cx="4078512" cy="707886"/>
          </a:xfrm>
          <a:prstGeom prst="rect">
            <a:avLst/>
          </a:prstGeom>
          <a:noFill/>
        </p:spPr>
        <p:txBody>
          <a:bodyPr wrap="square" rtlCol="0">
            <a:spAutoFit/>
          </a:bodyPr>
          <a:lstStyle/>
          <a:p>
            <a:r>
              <a:rPr lang="en-US" altLang="zh-CN" sz="4000" b="1" dirty="0"/>
              <a:t>For </a:t>
            </a:r>
            <a:r>
              <a:rPr lang="en-US" altLang="zh-CN" sz="4000" b="1" i="1" dirty="0" err="1"/>
              <a:t>i</a:t>
            </a:r>
            <a:r>
              <a:rPr lang="zh-CN" altLang="en-US" sz="4000" b="1" dirty="0"/>
              <a:t> </a:t>
            </a:r>
            <a:r>
              <a:rPr lang="en-US" altLang="zh-CN" sz="4000" b="1" dirty="0"/>
              <a:t>in sequence</a:t>
            </a:r>
          </a:p>
        </p:txBody>
      </p:sp>
      <p:cxnSp>
        <p:nvCxnSpPr>
          <p:cNvPr id="11" name="直接箭头连接符 10">
            <a:extLst>
              <a:ext uri="{FF2B5EF4-FFF2-40B4-BE49-F238E27FC236}">
                <a16:creationId xmlns:a16="http://schemas.microsoft.com/office/drawing/2014/main" id="{8A0C6A3C-275D-41D4-94D8-19E0DA78C24C}"/>
              </a:ext>
            </a:extLst>
          </p:cNvPr>
          <p:cNvCxnSpPr/>
          <p:nvPr/>
        </p:nvCxnSpPr>
        <p:spPr>
          <a:xfrm flipH="1">
            <a:off x="6916048" y="4842570"/>
            <a:ext cx="1" cy="609600"/>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7FC5052E-181E-430F-969A-1311E2AFDEB9}"/>
              </a:ext>
            </a:extLst>
          </p:cNvPr>
          <p:cNvSpPr/>
          <p:nvPr/>
        </p:nvSpPr>
        <p:spPr>
          <a:xfrm>
            <a:off x="5290447" y="7468037"/>
            <a:ext cx="3251200" cy="707887"/>
          </a:xfrm>
          <a:prstGeom prst="rect">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a:extLst>
              <a:ext uri="{FF2B5EF4-FFF2-40B4-BE49-F238E27FC236}">
                <a16:creationId xmlns:a16="http://schemas.microsoft.com/office/drawing/2014/main" id="{4BA99E87-AA58-4CF5-9C7E-AF9C02893F8F}"/>
              </a:ext>
            </a:extLst>
          </p:cNvPr>
          <p:cNvSpPr/>
          <p:nvPr/>
        </p:nvSpPr>
        <p:spPr>
          <a:xfrm>
            <a:off x="4412334" y="5397460"/>
            <a:ext cx="5007428" cy="1427767"/>
          </a:xfrm>
          <a:prstGeom prst="diamond">
            <a:avLst/>
          </a:prstGeom>
          <a:noFill/>
          <a:ln w="381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D89F674-0659-4A7F-9A41-76D7969395B8}"/>
              </a:ext>
            </a:extLst>
          </p:cNvPr>
          <p:cNvSpPr txBox="1"/>
          <p:nvPr/>
        </p:nvSpPr>
        <p:spPr>
          <a:xfrm>
            <a:off x="5845617" y="5783557"/>
            <a:ext cx="3091543" cy="707886"/>
          </a:xfrm>
          <a:prstGeom prst="rect">
            <a:avLst/>
          </a:prstGeom>
          <a:noFill/>
        </p:spPr>
        <p:txBody>
          <a:bodyPr wrap="square" rtlCol="0">
            <a:spAutoFit/>
          </a:bodyPr>
          <a:lstStyle/>
          <a:p>
            <a:r>
              <a:rPr lang="en-US" altLang="zh-CN" sz="4000" b="1" dirty="0" err="1"/>
              <a:t>i</a:t>
            </a:r>
            <a:r>
              <a:rPr lang="en-US" altLang="zh-CN" sz="4000" b="1" dirty="0"/>
              <a:t> = G or C</a:t>
            </a:r>
            <a:endParaRPr lang="zh-CN" altLang="en-US" sz="4000" b="1" dirty="0"/>
          </a:p>
        </p:txBody>
      </p:sp>
      <p:cxnSp>
        <p:nvCxnSpPr>
          <p:cNvPr id="15" name="直接箭头连接符 14">
            <a:extLst>
              <a:ext uri="{FF2B5EF4-FFF2-40B4-BE49-F238E27FC236}">
                <a16:creationId xmlns:a16="http://schemas.microsoft.com/office/drawing/2014/main" id="{70CA775A-011A-44D9-B799-3A2E0765BD46}"/>
              </a:ext>
            </a:extLst>
          </p:cNvPr>
          <p:cNvCxnSpPr/>
          <p:nvPr/>
        </p:nvCxnSpPr>
        <p:spPr>
          <a:xfrm flipH="1">
            <a:off x="6901539" y="6841832"/>
            <a:ext cx="1" cy="609600"/>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50481F5A-4E4E-46A5-8548-7C7D42F1D538}"/>
              </a:ext>
            </a:extLst>
          </p:cNvPr>
          <p:cNvSpPr txBox="1"/>
          <p:nvPr/>
        </p:nvSpPr>
        <p:spPr>
          <a:xfrm>
            <a:off x="7046672" y="6751039"/>
            <a:ext cx="918030" cy="646331"/>
          </a:xfrm>
          <a:prstGeom prst="rect">
            <a:avLst/>
          </a:prstGeom>
          <a:noFill/>
        </p:spPr>
        <p:txBody>
          <a:bodyPr wrap="square" rtlCol="0">
            <a:spAutoFit/>
          </a:bodyPr>
          <a:lstStyle/>
          <a:p>
            <a:r>
              <a:rPr lang="en-US" altLang="zh-CN" sz="3600" b="1" dirty="0"/>
              <a:t>Yes</a:t>
            </a:r>
          </a:p>
        </p:txBody>
      </p:sp>
      <p:sp>
        <p:nvSpPr>
          <p:cNvPr id="17" name="文本框 16">
            <a:extLst>
              <a:ext uri="{FF2B5EF4-FFF2-40B4-BE49-F238E27FC236}">
                <a16:creationId xmlns:a16="http://schemas.microsoft.com/office/drawing/2014/main" id="{B4688796-1761-45E4-9084-43BAE5373F02}"/>
              </a:ext>
            </a:extLst>
          </p:cNvPr>
          <p:cNvSpPr txBox="1"/>
          <p:nvPr/>
        </p:nvSpPr>
        <p:spPr>
          <a:xfrm>
            <a:off x="5631540" y="7443778"/>
            <a:ext cx="3091543" cy="707886"/>
          </a:xfrm>
          <a:prstGeom prst="rect">
            <a:avLst/>
          </a:prstGeom>
          <a:noFill/>
        </p:spPr>
        <p:txBody>
          <a:bodyPr wrap="square" rtlCol="0">
            <a:spAutoFit/>
          </a:bodyPr>
          <a:lstStyle/>
          <a:p>
            <a:r>
              <a:rPr lang="en-US" altLang="zh-CN" sz="4000" b="1" dirty="0"/>
              <a:t>count += 1</a:t>
            </a:r>
            <a:endParaRPr lang="zh-CN" altLang="en-US" sz="4000" b="1" dirty="0"/>
          </a:p>
        </p:txBody>
      </p:sp>
      <p:cxnSp>
        <p:nvCxnSpPr>
          <p:cNvPr id="23" name="连接符: 肘形 22">
            <a:extLst>
              <a:ext uri="{FF2B5EF4-FFF2-40B4-BE49-F238E27FC236}">
                <a16:creationId xmlns:a16="http://schemas.microsoft.com/office/drawing/2014/main" id="{F94EA3EF-CD3B-4DCF-B713-AC9D86672420}"/>
              </a:ext>
            </a:extLst>
          </p:cNvPr>
          <p:cNvCxnSpPr>
            <a:cxnSpLocks/>
            <a:stCxn id="12" idx="2"/>
          </p:cNvCxnSpPr>
          <p:nvPr/>
        </p:nvCxnSpPr>
        <p:spPr>
          <a:xfrm rot="5400000" flipH="1">
            <a:off x="3344684" y="4604561"/>
            <a:ext cx="4051184" cy="3091543"/>
          </a:xfrm>
          <a:prstGeom prst="bentConnector3">
            <a:avLst>
              <a:gd name="adj1" fmla="val -10659"/>
            </a:avLst>
          </a:prstGeom>
          <a:ln w="57150">
            <a:solidFill>
              <a:srgbClr val="07EEFE"/>
            </a:solidFill>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15A5955-D41F-4A44-A951-A5CF9EA56B5A}"/>
              </a:ext>
            </a:extLst>
          </p:cNvPr>
          <p:cNvCxnSpPr>
            <a:endCxn id="6" idx="1"/>
          </p:cNvCxnSpPr>
          <p:nvPr/>
        </p:nvCxnSpPr>
        <p:spPr>
          <a:xfrm>
            <a:off x="3824504" y="4124740"/>
            <a:ext cx="573324" cy="1"/>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05CB8DE-F567-49BB-AE9A-781134A06F4F}"/>
              </a:ext>
            </a:extLst>
          </p:cNvPr>
          <p:cNvCxnSpPr>
            <a:cxnSpLocks/>
            <a:stCxn id="13" idx="1"/>
          </p:cNvCxnSpPr>
          <p:nvPr/>
        </p:nvCxnSpPr>
        <p:spPr>
          <a:xfrm flipH="1" flipV="1">
            <a:off x="3824503" y="6111343"/>
            <a:ext cx="587831" cy="1"/>
          </a:xfrm>
          <a:prstGeom prst="line">
            <a:avLst/>
          </a:prstGeom>
          <a:ln w="57150">
            <a:solidFill>
              <a:srgbClr val="07EEFE"/>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4742D39A-D021-40D2-BEA5-742D6B52DF70}"/>
              </a:ext>
            </a:extLst>
          </p:cNvPr>
          <p:cNvSpPr txBox="1"/>
          <p:nvPr/>
        </p:nvSpPr>
        <p:spPr>
          <a:xfrm>
            <a:off x="3886191" y="5508759"/>
            <a:ext cx="899890" cy="646331"/>
          </a:xfrm>
          <a:prstGeom prst="rect">
            <a:avLst/>
          </a:prstGeom>
          <a:noFill/>
        </p:spPr>
        <p:txBody>
          <a:bodyPr wrap="square" rtlCol="0">
            <a:spAutoFit/>
          </a:bodyPr>
          <a:lstStyle/>
          <a:p>
            <a:r>
              <a:rPr lang="en-US" altLang="zh-CN" sz="3600" b="1" dirty="0"/>
              <a:t>No</a:t>
            </a:r>
          </a:p>
        </p:txBody>
      </p:sp>
      <p:cxnSp>
        <p:nvCxnSpPr>
          <p:cNvPr id="32" name="连接符: 肘形 31">
            <a:extLst>
              <a:ext uri="{FF2B5EF4-FFF2-40B4-BE49-F238E27FC236}">
                <a16:creationId xmlns:a16="http://schemas.microsoft.com/office/drawing/2014/main" id="{0157615D-1A84-4966-BA31-D122C7F2E852}"/>
              </a:ext>
            </a:extLst>
          </p:cNvPr>
          <p:cNvCxnSpPr>
            <a:cxnSpLocks/>
            <a:stCxn id="6" idx="3"/>
          </p:cNvCxnSpPr>
          <p:nvPr/>
        </p:nvCxnSpPr>
        <p:spPr>
          <a:xfrm flipH="1">
            <a:off x="6916048" y="4124741"/>
            <a:ext cx="2489208" cy="5077316"/>
          </a:xfrm>
          <a:prstGeom prst="bentConnector4">
            <a:avLst>
              <a:gd name="adj1" fmla="val -26094"/>
              <a:gd name="adj2" fmla="val 93335"/>
            </a:avLst>
          </a:prstGeom>
          <a:ln w="57150">
            <a:solidFill>
              <a:srgbClr val="07F8FF"/>
            </a:solidFill>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02574E65-8C75-4608-AF4F-35E831C03087}"/>
              </a:ext>
            </a:extLst>
          </p:cNvPr>
          <p:cNvSpPr txBox="1"/>
          <p:nvPr/>
        </p:nvSpPr>
        <p:spPr>
          <a:xfrm>
            <a:off x="8980712" y="3385026"/>
            <a:ext cx="2267860" cy="646331"/>
          </a:xfrm>
          <a:prstGeom prst="rect">
            <a:avLst/>
          </a:prstGeom>
          <a:noFill/>
        </p:spPr>
        <p:txBody>
          <a:bodyPr wrap="square" rtlCol="0">
            <a:spAutoFit/>
          </a:bodyPr>
          <a:lstStyle/>
          <a:p>
            <a:r>
              <a:rPr lang="en-US" altLang="zh-CN" sz="3600" b="1" dirty="0"/>
              <a:t>No more </a:t>
            </a:r>
            <a:r>
              <a:rPr lang="en-US" altLang="zh-CN" sz="3600" b="1" i="1" dirty="0" err="1"/>
              <a:t>i</a:t>
            </a:r>
            <a:endParaRPr lang="en-US" altLang="zh-CN" sz="3600" b="1" i="1" dirty="0"/>
          </a:p>
        </p:txBody>
      </p:sp>
      <p:sp>
        <p:nvSpPr>
          <p:cNvPr id="47" name="矩形 46">
            <a:extLst>
              <a:ext uri="{FF2B5EF4-FFF2-40B4-BE49-F238E27FC236}">
                <a16:creationId xmlns:a16="http://schemas.microsoft.com/office/drawing/2014/main" id="{17CEF9F4-9A42-4A58-9B81-02CF0D9E4E34}"/>
              </a:ext>
            </a:extLst>
          </p:cNvPr>
          <p:cNvSpPr/>
          <p:nvPr/>
        </p:nvSpPr>
        <p:spPr>
          <a:xfrm>
            <a:off x="5275939" y="9403003"/>
            <a:ext cx="3251200" cy="1281616"/>
          </a:xfrm>
          <a:prstGeom prst="rect">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a:extLst>
              <a:ext uri="{FF2B5EF4-FFF2-40B4-BE49-F238E27FC236}">
                <a16:creationId xmlns:a16="http://schemas.microsoft.com/office/drawing/2014/main" id="{9513B339-3826-48DD-95E2-BE0827C580F3}"/>
              </a:ext>
            </a:extLst>
          </p:cNvPr>
          <p:cNvCxnSpPr>
            <a:cxnSpLocks/>
            <a:endCxn id="47" idx="0"/>
          </p:cNvCxnSpPr>
          <p:nvPr/>
        </p:nvCxnSpPr>
        <p:spPr>
          <a:xfrm flipH="1">
            <a:off x="6901539" y="9091272"/>
            <a:ext cx="14508" cy="311731"/>
          </a:xfrm>
          <a:prstGeom prst="straightConnector1">
            <a:avLst/>
          </a:prstGeom>
          <a:ln w="57150">
            <a:solidFill>
              <a:srgbClr val="07F8FF"/>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9A143EC7-326C-4F34-BF4D-0FA783B372D5}"/>
              </a:ext>
            </a:extLst>
          </p:cNvPr>
          <p:cNvSpPr txBox="1"/>
          <p:nvPr/>
        </p:nvSpPr>
        <p:spPr>
          <a:xfrm>
            <a:off x="5515428" y="9361180"/>
            <a:ext cx="3091543" cy="1323439"/>
          </a:xfrm>
          <a:prstGeom prst="rect">
            <a:avLst/>
          </a:prstGeom>
          <a:noFill/>
        </p:spPr>
        <p:txBody>
          <a:bodyPr wrap="square" rtlCol="0">
            <a:spAutoFit/>
          </a:bodyPr>
          <a:lstStyle/>
          <a:p>
            <a:r>
              <a:rPr lang="en-US" altLang="zh-CN" sz="4000" b="1" dirty="0"/>
              <a:t>Calculate percentage</a:t>
            </a:r>
            <a:endParaRPr lang="zh-CN" altLang="en-US" sz="4000" b="1" dirty="0"/>
          </a:p>
        </p:txBody>
      </p:sp>
      <p:cxnSp>
        <p:nvCxnSpPr>
          <p:cNvPr id="52" name="直接箭头连接符 51">
            <a:extLst>
              <a:ext uri="{FF2B5EF4-FFF2-40B4-BE49-F238E27FC236}">
                <a16:creationId xmlns:a16="http://schemas.microsoft.com/office/drawing/2014/main" id="{2F5CECC0-DEC5-49FC-8CE3-C54CE5CCDAD6}"/>
              </a:ext>
            </a:extLst>
          </p:cNvPr>
          <p:cNvCxnSpPr/>
          <p:nvPr/>
        </p:nvCxnSpPr>
        <p:spPr>
          <a:xfrm flipH="1">
            <a:off x="6908793" y="10684619"/>
            <a:ext cx="1" cy="609600"/>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sp>
        <p:nvSpPr>
          <p:cNvPr id="53" name="矩形: 圆角 52">
            <a:extLst>
              <a:ext uri="{FF2B5EF4-FFF2-40B4-BE49-F238E27FC236}">
                <a16:creationId xmlns:a16="http://schemas.microsoft.com/office/drawing/2014/main" id="{4C2AC1FB-B401-4063-8797-08638D74F4A3}"/>
              </a:ext>
            </a:extLst>
          </p:cNvPr>
          <p:cNvSpPr/>
          <p:nvPr/>
        </p:nvSpPr>
        <p:spPr>
          <a:xfrm>
            <a:off x="12387935" y="4838624"/>
            <a:ext cx="3410857" cy="716998"/>
          </a:xfrm>
          <a:prstGeom prst="roundRect">
            <a:avLst>
              <a:gd name="adj" fmla="val 50000"/>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9AF7F450-193F-4824-8DC5-4EF6C6AE4DF0}"/>
              </a:ext>
            </a:extLst>
          </p:cNvPr>
          <p:cNvSpPr txBox="1"/>
          <p:nvPr/>
        </p:nvSpPr>
        <p:spPr>
          <a:xfrm>
            <a:off x="5036559" y="11251525"/>
            <a:ext cx="4397602" cy="707886"/>
          </a:xfrm>
          <a:prstGeom prst="rect">
            <a:avLst/>
          </a:prstGeom>
          <a:noFill/>
        </p:spPr>
        <p:txBody>
          <a:bodyPr wrap="square" rtlCol="0">
            <a:spAutoFit/>
          </a:bodyPr>
          <a:lstStyle/>
          <a:p>
            <a:r>
              <a:rPr lang="en-US" altLang="zh-CN" sz="4000" b="1" dirty="0"/>
              <a:t>Print percentage</a:t>
            </a:r>
            <a:endParaRPr lang="zh-CN" altLang="en-US" sz="4000" b="1" dirty="0"/>
          </a:p>
        </p:txBody>
      </p:sp>
      <p:sp>
        <p:nvSpPr>
          <p:cNvPr id="55" name="矩形: 圆角 54">
            <a:extLst>
              <a:ext uri="{FF2B5EF4-FFF2-40B4-BE49-F238E27FC236}">
                <a16:creationId xmlns:a16="http://schemas.microsoft.com/office/drawing/2014/main" id="{EA41C9FA-FA34-4095-BE02-8721F22F90CF}"/>
              </a:ext>
            </a:extLst>
          </p:cNvPr>
          <p:cNvSpPr/>
          <p:nvPr/>
        </p:nvSpPr>
        <p:spPr>
          <a:xfrm>
            <a:off x="16985797" y="3638511"/>
            <a:ext cx="3410857" cy="972457"/>
          </a:xfrm>
          <a:prstGeom prst="roundRect">
            <a:avLst>
              <a:gd name="adj" fmla="val 50000"/>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菱形 55">
            <a:extLst>
              <a:ext uri="{FF2B5EF4-FFF2-40B4-BE49-F238E27FC236}">
                <a16:creationId xmlns:a16="http://schemas.microsoft.com/office/drawing/2014/main" id="{E2EE96F3-AA65-464E-A3FB-9C81E7F341CB}"/>
              </a:ext>
            </a:extLst>
          </p:cNvPr>
          <p:cNvSpPr/>
          <p:nvPr/>
        </p:nvSpPr>
        <p:spPr>
          <a:xfrm>
            <a:off x="15900399" y="5677215"/>
            <a:ext cx="5007428" cy="1427767"/>
          </a:xfrm>
          <a:prstGeom prst="diamond">
            <a:avLst/>
          </a:prstGeom>
          <a:noFill/>
          <a:ln w="381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3C1B21E3-6168-4403-84F8-51BDECDF6CE4}"/>
              </a:ext>
            </a:extLst>
          </p:cNvPr>
          <p:cNvSpPr/>
          <p:nvPr/>
        </p:nvSpPr>
        <p:spPr>
          <a:xfrm>
            <a:off x="17271989" y="8176558"/>
            <a:ext cx="3251200" cy="707887"/>
          </a:xfrm>
          <a:prstGeom prst="rect">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圆角 83">
            <a:extLst>
              <a:ext uri="{FF2B5EF4-FFF2-40B4-BE49-F238E27FC236}">
                <a16:creationId xmlns:a16="http://schemas.microsoft.com/office/drawing/2014/main" id="{D0DDF525-00FA-44A7-AB63-5630C4C52EED}"/>
              </a:ext>
            </a:extLst>
          </p:cNvPr>
          <p:cNvSpPr/>
          <p:nvPr/>
        </p:nvSpPr>
        <p:spPr>
          <a:xfrm>
            <a:off x="12993916" y="5904869"/>
            <a:ext cx="3410857" cy="972457"/>
          </a:xfrm>
          <a:prstGeom prst="roundRect">
            <a:avLst>
              <a:gd name="adj" fmla="val 50000"/>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id="{7EDE3704-8C71-4E5C-805B-FD6BF96A7862}"/>
              </a:ext>
            </a:extLst>
          </p:cNvPr>
          <p:cNvSpPr txBox="1"/>
          <p:nvPr/>
        </p:nvSpPr>
        <p:spPr>
          <a:xfrm>
            <a:off x="13504173" y="10277398"/>
            <a:ext cx="3410857" cy="707886"/>
          </a:xfrm>
          <a:prstGeom prst="rect">
            <a:avLst/>
          </a:prstGeom>
          <a:noFill/>
        </p:spPr>
        <p:txBody>
          <a:bodyPr wrap="square" rtlCol="0">
            <a:spAutoFit/>
          </a:bodyPr>
          <a:lstStyle/>
          <a:p>
            <a:r>
              <a:rPr lang="en-US" altLang="zh-CN" sz="4000" b="1" dirty="0"/>
              <a:t>DNA sequence</a:t>
            </a:r>
            <a:endParaRPr lang="zh-CN" altLang="en-US" sz="4000" b="1" dirty="0"/>
          </a:p>
        </p:txBody>
      </p:sp>
      <p:cxnSp>
        <p:nvCxnSpPr>
          <p:cNvPr id="86" name="直接箭头连接符 85">
            <a:extLst>
              <a:ext uri="{FF2B5EF4-FFF2-40B4-BE49-F238E27FC236}">
                <a16:creationId xmlns:a16="http://schemas.microsoft.com/office/drawing/2014/main" id="{A9038096-811D-424C-AEE1-56615D371840}"/>
              </a:ext>
            </a:extLst>
          </p:cNvPr>
          <p:cNvCxnSpPr>
            <a:cxnSpLocks/>
          </p:cNvCxnSpPr>
          <p:nvPr/>
        </p:nvCxnSpPr>
        <p:spPr>
          <a:xfrm>
            <a:off x="19788629" y="9098202"/>
            <a:ext cx="0" cy="609601"/>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4FB5DD45-9019-41C9-9928-D0ED4E0E2D84}"/>
              </a:ext>
            </a:extLst>
          </p:cNvPr>
          <p:cNvCxnSpPr>
            <a:cxnSpLocks/>
          </p:cNvCxnSpPr>
          <p:nvPr/>
        </p:nvCxnSpPr>
        <p:spPr>
          <a:xfrm>
            <a:off x="15113453" y="10989417"/>
            <a:ext cx="0" cy="609601"/>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sp>
        <p:nvSpPr>
          <p:cNvPr id="88" name="菱形 87">
            <a:extLst>
              <a:ext uri="{FF2B5EF4-FFF2-40B4-BE49-F238E27FC236}">
                <a16:creationId xmlns:a16="http://schemas.microsoft.com/office/drawing/2014/main" id="{731F5FCB-B36F-40A5-ACC3-9D5C2BF2D3A4}"/>
              </a:ext>
            </a:extLst>
          </p:cNvPr>
          <p:cNvSpPr/>
          <p:nvPr/>
        </p:nvSpPr>
        <p:spPr>
          <a:xfrm>
            <a:off x="12609739" y="11575928"/>
            <a:ext cx="5007428" cy="1427767"/>
          </a:xfrm>
          <a:prstGeom prst="diamond">
            <a:avLst/>
          </a:prstGeom>
          <a:noFill/>
          <a:ln w="381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a:extLst>
              <a:ext uri="{FF2B5EF4-FFF2-40B4-BE49-F238E27FC236}">
                <a16:creationId xmlns:a16="http://schemas.microsoft.com/office/drawing/2014/main" id="{C6E53CE6-A57B-4227-B916-F95805B7A8C7}"/>
              </a:ext>
            </a:extLst>
          </p:cNvPr>
          <p:cNvSpPr txBox="1"/>
          <p:nvPr/>
        </p:nvSpPr>
        <p:spPr>
          <a:xfrm>
            <a:off x="13219333" y="11947413"/>
            <a:ext cx="4078512" cy="707886"/>
          </a:xfrm>
          <a:prstGeom prst="rect">
            <a:avLst/>
          </a:prstGeom>
          <a:noFill/>
        </p:spPr>
        <p:txBody>
          <a:bodyPr wrap="square" rtlCol="0">
            <a:spAutoFit/>
          </a:bodyPr>
          <a:lstStyle/>
          <a:p>
            <a:r>
              <a:rPr lang="en-US" altLang="zh-CN" sz="4000" b="1" dirty="0"/>
              <a:t>For </a:t>
            </a:r>
            <a:r>
              <a:rPr lang="en-US" altLang="zh-CN" sz="4000" b="1" i="1" dirty="0" err="1"/>
              <a:t>i</a:t>
            </a:r>
            <a:r>
              <a:rPr lang="zh-CN" altLang="en-US" sz="4000" b="1" dirty="0"/>
              <a:t> </a:t>
            </a:r>
            <a:r>
              <a:rPr lang="en-US" altLang="zh-CN" sz="4000" b="1" dirty="0"/>
              <a:t>in sequence</a:t>
            </a:r>
          </a:p>
        </p:txBody>
      </p:sp>
      <p:cxnSp>
        <p:nvCxnSpPr>
          <p:cNvPr id="90" name="直接箭头连接符 89">
            <a:extLst>
              <a:ext uri="{FF2B5EF4-FFF2-40B4-BE49-F238E27FC236}">
                <a16:creationId xmlns:a16="http://schemas.microsoft.com/office/drawing/2014/main" id="{D3267987-2CDD-472A-877B-1837156F8057}"/>
              </a:ext>
            </a:extLst>
          </p:cNvPr>
          <p:cNvCxnSpPr>
            <a:cxnSpLocks/>
          </p:cNvCxnSpPr>
          <p:nvPr/>
        </p:nvCxnSpPr>
        <p:spPr>
          <a:xfrm>
            <a:off x="15113453" y="13003695"/>
            <a:ext cx="0" cy="609601"/>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sp>
        <p:nvSpPr>
          <p:cNvPr id="92" name="菱形 91">
            <a:extLst>
              <a:ext uri="{FF2B5EF4-FFF2-40B4-BE49-F238E27FC236}">
                <a16:creationId xmlns:a16="http://schemas.microsoft.com/office/drawing/2014/main" id="{DC4E761C-FFCD-4971-AE2E-909396E3298D}"/>
              </a:ext>
            </a:extLst>
          </p:cNvPr>
          <p:cNvSpPr/>
          <p:nvPr/>
        </p:nvSpPr>
        <p:spPr>
          <a:xfrm>
            <a:off x="12609739" y="13613296"/>
            <a:ext cx="5007428" cy="1427767"/>
          </a:xfrm>
          <a:prstGeom prst="diamond">
            <a:avLst/>
          </a:prstGeom>
          <a:noFill/>
          <a:ln w="381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a:extLst>
              <a:ext uri="{FF2B5EF4-FFF2-40B4-BE49-F238E27FC236}">
                <a16:creationId xmlns:a16="http://schemas.microsoft.com/office/drawing/2014/main" id="{0E430DC5-4AA8-443E-8726-7758532A1A59}"/>
              </a:ext>
            </a:extLst>
          </p:cNvPr>
          <p:cNvSpPr txBox="1"/>
          <p:nvPr/>
        </p:nvSpPr>
        <p:spPr>
          <a:xfrm>
            <a:off x="13727339" y="13973236"/>
            <a:ext cx="3091543" cy="707886"/>
          </a:xfrm>
          <a:prstGeom prst="rect">
            <a:avLst/>
          </a:prstGeom>
          <a:noFill/>
        </p:spPr>
        <p:txBody>
          <a:bodyPr wrap="square" rtlCol="0">
            <a:spAutoFit/>
          </a:bodyPr>
          <a:lstStyle/>
          <a:p>
            <a:r>
              <a:rPr lang="en-US" altLang="zh-CN" sz="4000" b="1" dirty="0" err="1"/>
              <a:t>i</a:t>
            </a:r>
            <a:r>
              <a:rPr lang="en-US" altLang="zh-CN" sz="4000" b="1" dirty="0"/>
              <a:t> = A/T/G/C</a:t>
            </a:r>
            <a:endParaRPr lang="zh-CN" altLang="en-US" sz="4000" b="1" dirty="0"/>
          </a:p>
        </p:txBody>
      </p:sp>
      <p:cxnSp>
        <p:nvCxnSpPr>
          <p:cNvPr id="94" name="直接箭头连接符 93">
            <a:extLst>
              <a:ext uri="{FF2B5EF4-FFF2-40B4-BE49-F238E27FC236}">
                <a16:creationId xmlns:a16="http://schemas.microsoft.com/office/drawing/2014/main" id="{FB742573-B906-4BEC-968F-2D17CEC3AF0C}"/>
              </a:ext>
            </a:extLst>
          </p:cNvPr>
          <p:cNvCxnSpPr>
            <a:cxnSpLocks/>
          </p:cNvCxnSpPr>
          <p:nvPr/>
        </p:nvCxnSpPr>
        <p:spPr>
          <a:xfrm>
            <a:off x="15164252" y="15041063"/>
            <a:ext cx="0" cy="609601"/>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sp>
        <p:nvSpPr>
          <p:cNvPr id="95" name="矩形 94">
            <a:extLst>
              <a:ext uri="{FF2B5EF4-FFF2-40B4-BE49-F238E27FC236}">
                <a16:creationId xmlns:a16="http://schemas.microsoft.com/office/drawing/2014/main" id="{84EAE54C-1352-48C2-AAF4-F74F7835535C}"/>
              </a:ext>
            </a:extLst>
          </p:cNvPr>
          <p:cNvSpPr/>
          <p:nvPr/>
        </p:nvSpPr>
        <p:spPr>
          <a:xfrm>
            <a:off x="13293950" y="15716020"/>
            <a:ext cx="3639005" cy="707887"/>
          </a:xfrm>
          <a:prstGeom prst="rect">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文本框 95">
            <a:extLst>
              <a:ext uri="{FF2B5EF4-FFF2-40B4-BE49-F238E27FC236}">
                <a16:creationId xmlns:a16="http://schemas.microsoft.com/office/drawing/2014/main" id="{94468B6F-92E9-45A8-974B-C3768BB181CC}"/>
              </a:ext>
            </a:extLst>
          </p:cNvPr>
          <p:cNvSpPr txBox="1"/>
          <p:nvPr/>
        </p:nvSpPr>
        <p:spPr>
          <a:xfrm>
            <a:off x="13418906" y="15725241"/>
            <a:ext cx="3679365" cy="707886"/>
          </a:xfrm>
          <a:prstGeom prst="rect">
            <a:avLst/>
          </a:prstGeom>
          <a:noFill/>
        </p:spPr>
        <p:txBody>
          <a:bodyPr wrap="square" rtlCol="0">
            <a:spAutoFit/>
          </a:bodyPr>
          <a:lstStyle/>
          <a:p>
            <a:r>
              <a:rPr lang="en-US" altLang="zh-CN" sz="4000" b="1" dirty="0"/>
              <a:t>c = c + T/A/C/G</a:t>
            </a:r>
            <a:endParaRPr lang="zh-CN" altLang="en-US" sz="4000" b="1" dirty="0"/>
          </a:p>
        </p:txBody>
      </p:sp>
      <p:cxnSp>
        <p:nvCxnSpPr>
          <p:cNvPr id="98" name="连接符: 肘形 97">
            <a:extLst>
              <a:ext uri="{FF2B5EF4-FFF2-40B4-BE49-F238E27FC236}">
                <a16:creationId xmlns:a16="http://schemas.microsoft.com/office/drawing/2014/main" id="{6D8ECA34-6E2B-47F2-AD22-8FA642E39D00}"/>
              </a:ext>
            </a:extLst>
          </p:cNvPr>
          <p:cNvCxnSpPr>
            <a:cxnSpLocks/>
            <a:endCxn id="88" idx="1"/>
          </p:cNvCxnSpPr>
          <p:nvPr/>
        </p:nvCxnSpPr>
        <p:spPr>
          <a:xfrm rot="16200000" flipV="1">
            <a:off x="11815339" y="13084212"/>
            <a:ext cx="4143316" cy="2554515"/>
          </a:xfrm>
          <a:prstGeom prst="bentConnector4">
            <a:avLst>
              <a:gd name="adj1" fmla="val -12913"/>
              <a:gd name="adj2" fmla="val 128267"/>
            </a:avLst>
          </a:prstGeom>
          <a:ln w="57150">
            <a:solidFill>
              <a:srgbClr val="07F8FF"/>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连接符: 肘形 105">
            <a:extLst>
              <a:ext uri="{FF2B5EF4-FFF2-40B4-BE49-F238E27FC236}">
                <a16:creationId xmlns:a16="http://schemas.microsoft.com/office/drawing/2014/main" id="{C23F0F3B-D039-48B4-BFD4-A6F371C7A856}"/>
              </a:ext>
            </a:extLst>
          </p:cNvPr>
          <p:cNvCxnSpPr>
            <a:stCxn id="88" idx="3"/>
          </p:cNvCxnSpPr>
          <p:nvPr/>
        </p:nvCxnSpPr>
        <p:spPr>
          <a:xfrm flipH="1">
            <a:off x="15164252" y="12289812"/>
            <a:ext cx="2452915" cy="5751445"/>
          </a:xfrm>
          <a:prstGeom prst="bentConnector4">
            <a:avLst>
              <a:gd name="adj1" fmla="val -20563"/>
              <a:gd name="adj2" fmla="val 89013"/>
            </a:avLst>
          </a:prstGeom>
          <a:ln w="57150">
            <a:solidFill>
              <a:srgbClr val="07F8FF"/>
            </a:solidFill>
            <a:tailEnd type="triangle"/>
          </a:ln>
        </p:spPr>
        <p:style>
          <a:lnRef idx="1">
            <a:schemeClr val="accent1"/>
          </a:lnRef>
          <a:fillRef idx="0">
            <a:schemeClr val="accent1"/>
          </a:fillRef>
          <a:effectRef idx="0">
            <a:schemeClr val="accent1"/>
          </a:effectRef>
          <a:fontRef idx="minor">
            <a:schemeClr val="tx1"/>
          </a:fontRef>
        </p:style>
      </p:cxnSp>
      <p:sp>
        <p:nvSpPr>
          <p:cNvPr id="109" name="文本框 108">
            <a:extLst>
              <a:ext uri="{FF2B5EF4-FFF2-40B4-BE49-F238E27FC236}">
                <a16:creationId xmlns:a16="http://schemas.microsoft.com/office/drawing/2014/main" id="{190CFE85-811A-4320-9C01-34A4926E13EF}"/>
              </a:ext>
            </a:extLst>
          </p:cNvPr>
          <p:cNvSpPr txBox="1"/>
          <p:nvPr/>
        </p:nvSpPr>
        <p:spPr>
          <a:xfrm>
            <a:off x="16858341" y="11533280"/>
            <a:ext cx="3091543" cy="646331"/>
          </a:xfrm>
          <a:prstGeom prst="rect">
            <a:avLst/>
          </a:prstGeom>
          <a:noFill/>
        </p:spPr>
        <p:txBody>
          <a:bodyPr wrap="square" rtlCol="0">
            <a:spAutoFit/>
          </a:bodyPr>
          <a:lstStyle/>
          <a:p>
            <a:r>
              <a:rPr lang="en-US" altLang="zh-CN" sz="3600" b="1" dirty="0"/>
              <a:t>No more </a:t>
            </a:r>
            <a:r>
              <a:rPr lang="en-US" altLang="zh-CN" sz="3600" b="1" i="1" dirty="0" err="1"/>
              <a:t>i</a:t>
            </a:r>
            <a:endParaRPr lang="en-US" altLang="zh-CN" sz="3600" b="1" i="1" dirty="0"/>
          </a:p>
        </p:txBody>
      </p:sp>
      <p:sp>
        <p:nvSpPr>
          <p:cNvPr id="110" name="矩形 109">
            <a:extLst>
              <a:ext uri="{FF2B5EF4-FFF2-40B4-BE49-F238E27FC236}">
                <a16:creationId xmlns:a16="http://schemas.microsoft.com/office/drawing/2014/main" id="{B45C7383-DA8F-4E4E-B552-F85C05AF2FBF}"/>
              </a:ext>
            </a:extLst>
          </p:cNvPr>
          <p:cNvSpPr/>
          <p:nvPr/>
        </p:nvSpPr>
        <p:spPr>
          <a:xfrm>
            <a:off x="13538652" y="18059392"/>
            <a:ext cx="3251200" cy="707887"/>
          </a:xfrm>
          <a:prstGeom prst="rect">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文本框 110">
            <a:extLst>
              <a:ext uri="{FF2B5EF4-FFF2-40B4-BE49-F238E27FC236}">
                <a16:creationId xmlns:a16="http://schemas.microsoft.com/office/drawing/2014/main" id="{E46E786D-C513-45A9-882E-142DCCE46B21}"/>
              </a:ext>
            </a:extLst>
          </p:cNvPr>
          <p:cNvSpPr txBox="1"/>
          <p:nvPr/>
        </p:nvSpPr>
        <p:spPr>
          <a:xfrm>
            <a:off x="13923274" y="18047254"/>
            <a:ext cx="2481954" cy="707886"/>
          </a:xfrm>
          <a:prstGeom prst="rect">
            <a:avLst/>
          </a:prstGeom>
          <a:noFill/>
        </p:spPr>
        <p:txBody>
          <a:bodyPr wrap="square" rtlCol="0">
            <a:spAutoFit/>
          </a:bodyPr>
          <a:lstStyle/>
          <a:p>
            <a:r>
              <a:rPr lang="en-US" altLang="zh-CN" sz="4000" b="1" dirty="0"/>
              <a:t>Reverse c</a:t>
            </a:r>
            <a:endParaRPr lang="zh-CN" altLang="en-US" sz="4000" b="1" dirty="0"/>
          </a:p>
        </p:txBody>
      </p:sp>
      <p:cxnSp>
        <p:nvCxnSpPr>
          <p:cNvPr id="112" name="直接箭头连接符 111">
            <a:extLst>
              <a:ext uri="{FF2B5EF4-FFF2-40B4-BE49-F238E27FC236}">
                <a16:creationId xmlns:a16="http://schemas.microsoft.com/office/drawing/2014/main" id="{D1C51EE3-F7AE-43FE-A4DC-8F30103DB439}"/>
              </a:ext>
            </a:extLst>
          </p:cNvPr>
          <p:cNvCxnSpPr>
            <a:cxnSpLocks/>
          </p:cNvCxnSpPr>
          <p:nvPr/>
        </p:nvCxnSpPr>
        <p:spPr>
          <a:xfrm>
            <a:off x="15164251" y="18767279"/>
            <a:ext cx="0" cy="609601"/>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圆角 112">
            <a:extLst>
              <a:ext uri="{FF2B5EF4-FFF2-40B4-BE49-F238E27FC236}">
                <a16:creationId xmlns:a16="http://schemas.microsoft.com/office/drawing/2014/main" id="{7CB0DBF4-F373-4D9D-B948-38C14CCE7D4E}"/>
              </a:ext>
            </a:extLst>
          </p:cNvPr>
          <p:cNvSpPr/>
          <p:nvPr/>
        </p:nvSpPr>
        <p:spPr>
          <a:xfrm>
            <a:off x="17496970" y="8275488"/>
            <a:ext cx="3410857" cy="716998"/>
          </a:xfrm>
          <a:prstGeom prst="roundRect">
            <a:avLst>
              <a:gd name="adj" fmla="val 50000"/>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文本框 113">
            <a:extLst>
              <a:ext uri="{FF2B5EF4-FFF2-40B4-BE49-F238E27FC236}">
                <a16:creationId xmlns:a16="http://schemas.microsoft.com/office/drawing/2014/main" id="{545CB144-C8D1-4D15-BDB0-E9D150D1BDFC}"/>
              </a:ext>
            </a:extLst>
          </p:cNvPr>
          <p:cNvSpPr txBox="1"/>
          <p:nvPr/>
        </p:nvSpPr>
        <p:spPr>
          <a:xfrm>
            <a:off x="14329682" y="19407155"/>
            <a:ext cx="3410857" cy="707886"/>
          </a:xfrm>
          <a:prstGeom prst="rect">
            <a:avLst/>
          </a:prstGeom>
          <a:noFill/>
        </p:spPr>
        <p:txBody>
          <a:bodyPr wrap="square" rtlCol="0">
            <a:spAutoFit/>
          </a:bodyPr>
          <a:lstStyle/>
          <a:p>
            <a:r>
              <a:rPr lang="en-US" altLang="zh-CN" sz="4000" b="1" dirty="0"/>
              <a:t>Print c</a:t>
            </a:r>
            <a:endParaRPr lang="zh-CN" altLang="en-US" sz="4000" b="1" dirty="0"/>
          </a:p>
        </p:txBody>
      </p:sp>
      <p:sp>
        <p:nvSpPr>
          <p:cNvPr id="115" name="矩形: 圆角 114">
            <a:extLst>
              <a:ext uri="{FF2B5EF4-FFF2-40B4-BE49-F238E27FC236}">
                <a16:creationId xmlns:a16="http://schemas.microsoft.com/office/drawing/2014/main" id="{2E957112-7385-4AB6-A085-0DD7B16FB729}"/>
              </a:ext>
            </a:extLst>
          </p:cNvPr>
          <p:cNvSpPr/>
          <p:nvPr/>
        </p:nvSpPr>
        <p:spPr>
          <a:xfrm>
            <a:off x="16064129" y="23660506"/>
            <a:ext cx="3410857" cy="972457"/>
          </a:xfrm>
          <a:prstGeom prst="roundRect">
            <a:avLst>
              <a:gd name="adj" fmla="val 50000"/>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文本框 115">
            <a:extLst>
              <a:ext uri="{FF2B5EF4-FFF2-40B4-BE49-F238E27FC236}">
                <a16:creationId xmlns:a16="http://schemas.microsoft.com/office/drawing/2014/main" id="{D5D6A7F8-5CDD-48C3-B9B6-9CDFE46E8022}"/>
              </a:ext>
            </a:extLst>
          </p:cNvPr>
          <p:cNvSpPr txBox="1"/>
          <p:nvPr/>
        </p:nvSpPr>
        <p:spPr>
          <a:xfrm>
            <a:off x="3897511" y="14920317"/>
            <a:ext cx="3410857" cy="707886"/>
          </a:xfrm>
          <a:prstGeom prst="rect">
            <a:avLst/>
          </a:prstGeom>
          <a:noFill/>
        </p:spPr>
        <p:txBody>
          <a:bodyPr wrap="square" rtlCol="0">
            <a:spAutoFit/>
          </a:bodyPr>
          <a:lstStyle/>
          <a:p>
            <a:r>
              <a:rPr lang="en-US" altLang="zh-CN" sz="4000" b="1" dirty="0"/>
              <a:t>DNA sequence</a:t>
            </a:r>
            <a:endParaRPr lang="zh-CN" altLang="en-US" sz="4000" b="1" dirty="0"/>
          </a:p>
        </p:txBody>
      </p:sp>
      <p:cxnSp>
        <p:nvCxnSpPr>
          <p:cNvPr id="117" name="直接箭头连接符 116">
            <a:extLst>
              <a:ext uri="{FF2B5EF4-FFF2-40B4-BE49-F238E27FC236}">
                <a16:creationId xmlns:a16="http://schemas.microsoft.com/office/drawing/2014/main" id="{54E2FDCF-3CF2-4323-A201-ADB8A861C980}"/>
              </a:ext>
            </a:extLst>
          </p:cNvPr>
          <p:cNvCxnSpPr>
            <a:cxnSpLocks/>
          </p:cNvCxnSpPr>
          <p:nvPr/>
        </p:nvCxnSpPr>
        <p:spPr>
          <a:xfrm>
            <a:off x="5460987" y="15660108"/>
            <a:ext cx="0" cy="609601"/>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sp>
        <p:nvSpPr>
          <p:cNvPr id="118" name="菱形 117">
            <a:extLst>
              <a:ext uri="{FF2B5EF4-FFF2-40B4-BE49-F238E27FC236}">
                <a16:creationId xmlns:a16="http://schemas.microsoft.com/office/drawing/2014/main" id="{B7BBC287-72EA-4A89-A779-76150D8C05B6}"/>
              </a:ext>
            </a:extLst>
          </p:cNvPr>
          <p:cNvSpPr/>
          <p:nvPr/>
        </p:nvSpPr>
        <p:spPr>
          <a:xfrm>
            <a:off x="2957291" y="16237223"/>
            <a:ext cx="5007428" cy="1427767"/>
          </a:xfrm>
          <a:prstGeom prst="diamond">
            <a:avLst/>
          </a:prstGeom>
          <a:noFill/>
          <a:ln w="381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文本框 118">
            <a:extLst>
              <a:ext uri="{FF2B5EF4-FFF2-40B4-BE49-F238E27FC236}">
                <a16:creationId xmlns:a16="http://schemas.microsoft.com/office/drawing/2014/main" id="{E9CDDB77-647F-4D7E-BD79-FB3800754A55}"/>
              </a:ext>
            </a:extLst>
          </p:cNvPr>
          <p:cNvSpPr txBox="1"/>
          <p:nvPr/>
        </p:nvSpPr>
        <p:spPr>
          <a:xfrm>
            <a:off x="3566885" y="16608708"/>
            <a:ext cx="4078512" cy="707886"/>
          </a:xfrm>
          <a:prstGeom prst="rect">
            <a:avLst/>
          </a:prstGeom>
          <a:noFill/>
        </p:spPr>
        <p:txBody>
          <a:bodyPr wrap="square" rtlCol="0">
            <a:spAutoFit/>
          </a:bodyPr>
          <a:lstStyle/>
          <a:p>
            <a:r>
              <a:rPr lang="en-US" altLang="zh-CN" sz="4000" b="1" dirty="0"/>
              <a:t>For </a:t>
            </a:r>
            <a:r>
              <a:rPr lang="en-US" altLang="zh-CN" sz="4000" b="1" i="1" dirty="0" err="1"/>
              <a:t>i</a:t>
            </a:r>
            <a:r>
              <a:rPr lang="zh-CN" altLang="en-US" sz="4000" b="1" dirty="0"/>
              <a:t> </a:t>
            </a:r>
            <a:r>
              <a:rPr lang="en-US" altLang="zh-CN" sz="4000" b="1" dirty="0"/>
              <a:t>in sequence</a:t>
            </a:r>
          </a:p>
        </p:txBody>
      </p:sp>
      <p:cxnSp>
        <p:nvCxnSpPr>
          <p:cNvPr id="120" name="直接箭头连接符 119">
            <a:extLst>
              <a:ext uri="{FF2B5EF4-FFF2-40B4-BE49-F238E27FC236}">
                <a16:creationId xmlns:a16="http://schemas.microsoft.com/office/drawing/2014/main" id="{7EED9B26-F792-498B-B89A-6036C9D47B24}"/>
              </a:ext>
            </a:extLst>
          </p:cNvPr>
          <p:cNvCxnSpPr>
            <a:cxnSpLocks/>
          </p:cNvCxnSpPr>
          <p:nvPr/>
        </p:nvCxnSpPr>
        <p:spPr>
          <a:xfrm>
            <a:off x="5460987" y="17677886"/>
            <a:ext cx="0" cy="609601"/>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sp>
        <p:nvSpPr>
          <p:cNvPr id="121" name="菱形 120">
            <a:extLst>
              <a:ext uri="{FF2B5EF4-FFF2-40B4-BE49-F238E27FC236}">
                <a16:creationId xmlns:a16="http://schemas.microsoft.com/office/drawing/2014/main" id="{AFB4A6FF-935F-4C19-B504-195D7CAFB8B7}"/>
              </a:ext>
            </a:extLst>
          </p:cNvPr>
          <p:cNvSpPr/>
          <p:nvPr/>
        </p:nvSpPr>
        <p:spPr>
          <a:xfrm>
            <a:off x="2957273" y="18287487"/>
            <a:ext cx="5007428" cy="1427767"/>
          </a:xfrm>
          <a:prstGeom prst="diamond">
            <a:avLst/>
          </a:prstGeom>
          <a:noFill/>
          <a:ln w="381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文本框 121">
            <a:extLst>
              <a:ext uri="{FF2B5EF4-FFF2-40B4-BE49-F238E27FC236}">
                <a16:creationId xmlns:a16="http://schemas.microsoft.com/office/drawing/2014/main" id="{70E5B542-A46A-469B-88CE-99F933E8C42E}"/>
              </a:ext>
            </a:extLst>
          </p:cNvPr>
          <p:cNvSpPr txBox="1"/>
          <p:nvPr/>
        </p:nvSpPr>
        <p:spPr>
          <a:xfrm>
            <a:off x="4074873" y="18647427"/>
            <a:ext cx="3091543" cy="707886"/>
          </a:xfrm>
          <a:prstGeom prst="rect">
            <a:avLst/>
          </a:prstGeom>
          <a:noFill/>
        </p:spPr>
        <p:txBody>
          <a:bodyPr wrap="square" rtlCol="0">
            <a:spAutoFit/>
          </a:bodyPr>
          <a:lstStyle/>
          <a:p>
            <a:r>
              <a:rPr lang="en-US" altLang="zh-CN" sz="4000" b="1" dirty="0" err="1"/>
              <a:t>i</a:t>
            </a:r>
            <a:r>
              <a:rPr lang="en-US" altLang="zh-CN" sz="4000" b="1" dirty="0"/>
              <a:t> = A/T/G/C</a:t>
            </a:r>
            <a:endParaRPr lang="zh-CN" altLang="en-US" sz="4000" b="1" dirty="0"/>
          </a:p>
        </p:txBody>
      </p:sp>
      <p:cxnSp>
        <p:nvCxnSpPr>
          <p:cNvPr id="123" name="直接箭头连接符 122">
            <a:extLst>
              <a:ext uri="{FF2B5EF4-FFF2-40B4-BE49-F238E27FC236}">
                <a16:creationId xmlns:a16="http://schemas.microsoft.com/office/drawing/2014/main" id="{F2CEEA94-5BF6-4290-BFC7-299B24318334}"/>
              </a:ext>
            </a:extLst>
          </p:cNvPr>
          <p:cNvCxnSpPr>
            <a:cxnSpLocks/>
          </p:cNvCxnSpPr>
          <p:nvPr/>
        </p:nvCxnSpPr>
        <p:spPr>
          <a:xfrm>
            <a:off x="5511786" y="19715254"/>
            <a:ext cx="0" cy="609601"/>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sp>
        <p:nvSpPr>
          <p:cNvPr id="124" name="矩形 123">
            <a:extLst>
              <a:ext uri="{FF2B5EF4-FFF2-40B4-BE49-F238E27FC236}">
                <a16:creationId xmlns:a16="http://schemas.microsoft.com/office/drawing/2014/main" id="{60AF5914-04A2-4DE6-9918-07BA1BBA1582}"/>
              </a:ext>
            </a:extLst>
          </p:cNvPr>
          <p:cNvSpPr/>
          <p:nvPr/>
        </p:nvSpPr>
        <p:spPr>
          <a:xfrm>
            <a:off x="3705211" y="20324855"/>
            <a:ext cx="3639005" cy="707887"/>
          </a:xfrm>
          <a:prstGeom prst="rect">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文本框 124">
            <a:extLst>
              <a:ext uri="{FF2B5EF4-FFF2-40B4-BE49-F238E27FC236}">
                <a16:creationId xmlns:a16="http://schemas.microsoft.com/office/drawing/2014/main" id="{7A5E5327-C3BA-44CC-9A3E-6F8E3C559770}"/>
              </a:ext>
            </a:extLst>
          </p:cNvPr>
          <p:cNvSpPr txBox="1"/>
          <p:nvPr/>
        </p:nvSpPr>
        <p:spPr>
          <a:xfrm>
            <a:off x="3777336" y="20300684"/>
            <a:ext cx="3679365" cy="707886"/>
          </a:xfrm>
          <a:prstGeom prst="rect">
            <a:avLst/>
          </a:prstGeom>
          <a:noFill/>
        </p:spPr>
        <p:txBody>
          <a:bodyPr wrap="square" rtlCol="0">
            <a:spAutoFit/>
          </a:bodyPr>
          <a:lstStyle/>
          <a:p>
            <a:r>
              <a:rPr lang="en-US" altLang="zh-CN" sz="4000" b="1" dirty="0"/>
              <a:t>s = s + U/A/C/G</a:t>
            </a:r>
            <a:endParaRPr lang="zh-CN" altLang="en-US" sz="4000" b="1" dirty="0"/>
          </a:p>
        </p:txBody>
      </p:sp>
      <p:cxnSp>
        <p:nvCxnSpPr>
          <p:cNvPr id="126" name="连接符: 肘形 125">
            <a:extLst>
              <a:ext uri="{FF2B5EF4-FFF2-40B4-BE49-F238E27FC236}">
                <a16:creationId xmlns:a16="http://schemas.microsoft.com/office/drawing/2014/main" id="{8316989E-66BF-4BBB-99AA-6A7EF1FA0860}"/>
              </a:ext>
            </a:extLst>
          </p:cNvPr>
          <p:cNvCxnSpPr>
            <a:cxnSpLocks/>
            <a:endCxn id="118" idx="1"/>
          </p:cNvCxnSpPr>
          <p:nvPr/>
        </p:nvCxnSpPr>
        <p:spPr>
          <a:xfrm rot="16200000" flipV="1">
            <a:off x="2217328" y="17691070"/>
            <a:ext cx="4047348" cy="2567422"/>
          </a:xfrm>
          <a:prstGeom prst="bentConnector4">
            <a:avLst>
              <a:gd name="adj1" fmla="val -12252"/>
              <a:gd name="adj2" fmla="val 128125"/>
            </a:avLst>
          </a:prstGeom>
          <a:ln w="57150">
            <a:solidFill>
              <a:srgbClr val="07F8FF"/>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连接符: 肘形 129">
            <a:extLst>
              <a:ext uri="{FF2B5EF4-FFF2-40B4-BE49-F238E27FC236}">
                <a16:creationId xmlns:a16="http://schemas.microsoft.com/office/drawing/2014/main" id="{BF6A2DDE-21D8-4BB1-8829-9DB88C64AA90}"/>
              </a:ext>
            </a:extLst>
          </p:cNvPr>
          <p:cNvCxnSpPr/>
          <p:nvPr/>
        </p:nvCxnSpPr>
        <p:spPr>
          <a:xfrm flipH="1">
            <a:off x="5519062" y="16951106"/>
            <a:ext cx="2452915" cy="5751445"/>
          </a:xfrm>
          <a:prstGeom prst="bentConnector4">
            <a:avLst>
              <a:gd name="adj1" fmla="val -20563"/>
              <a:gd name="adj2" fmla="val 89013"/>
            </a:avLst>
          </a:prstGeom>
          <a:ln w="57150">
            <a:solidFill>
              <a:srgbClr val="07F8FF"/>
            </a:solidFill>
            <a:tailEnd type="triangle"/>
          </a:ln>
        </p:spPr>
        <p:style>
          <a:lnRef idx="1">
            <a:schemeClr val="accent1"/>
          </a:lnRef>
          <a:fillRef idx="0">
            <a:schemeClr val="accent1"/>
          </a:fillRef>
          <a:effectRef idx="0">
            <a:schemeClr val="accent1"/>
          </a:effectRef>
          <a:fontRef idx="minor">
            <a:schemeClr val="tx1"/>
          </a:fontRef>
        </p:style>
      </p:cxnSp>
      <p:sp>
        <p:nvSpPr>
          <p:cNvPr id="131" name="文本框 130">
            <a:extLst>
              <a:ext uri="{FF2B5EF4-FFF2-40B4-BE49-F238E27FC236}">
                <a16:creationId xmlns:a16="http://schemas.microsoft.com/office/drawing/2014/main" id="{0A630DDF-A6FD-45C4-80F4-D0491442012F}"/>
              </a:ext>
            </a:extLst>
          </p:cNvPr>
          <p:cNvSpPr txBox="1"/>
          <p:nvPr/>
        </p:nvSpPr>
        <p:spPr>
          <a:xfrm>
            <a:off x="7326083" y="16273983"/>
            <a:ext cx="2264234" cy="646331"/>
          </a:xfrm>
          <a:prstGeom prst="rect">
            <a:avLst/>
          </a:prstGeom>
          <a:noFill/>
        </p:spPr>
        <p:txBody>
          <a:bodyPr wrap="square" rtlCol="0">
            <a:spAutoFit/>
          </a:bodyPr>
          <a:lstStyle/>
          <a:p>
            <a:r>
              <a:rPr lang="en-US" altLang="zh-CN" sz="3600" b="1" dirty="0"/>
              <a:t>No more </a:t>
            </a:r>
            <a:r>
              <a:rPr lang="en-US" altLang="zh-CN" sz="3600" b="1" i="1" dirty="0" err="1"/>
              <a:t>i</a:t>
            </a:r>
            <a:endParaRPr lang="en-US" altLang="zh-CN" sz="3600" b="1" i="1" dirty="0"/>
          </a:p>
        </p:txBody>
      </p:sp>
      <p:sp>
        <p:nvSpPr>
          <p:cNvPr id="133" name="文本框 132">
            <a:extLst>
              <a:ext uri="{FF2B5EF4-FFF2-40B4-BE49-F238E27FC236}">
                <a16:creationId xmlns:a16="http://schemas.microsoft.com/office/drawing/2014/main" id="{B6A5E7B3-39C4-4EE0-AFE0-598DAF086B32}"/>
              </a:ext>
            </a:extLst>
          </p:cNvPr>
          <p:cNvSpPr txBox="1"/>
          <p:nvPr/>
        </p:nvSpPr>
        <p:spPr>
          <a:xfrm>
            <a:off x="4786080" y="22748901"/>
            <a:ext cx="1643750" cy="707886"/>
          </a:xfrm>
          <a:prstGeom prst="rect">
            <a:avLst/>
          </a:prstGeom>
          <a:noFill/>
        </p:spPr>
        <p:txBody>
          <a:bodyPr wrap="square" rtlCol="0">
            <a:spAutoFit/>
          </a:bodyPr>
          <a:lstStyle/>
          <a:p>
            <a:r>
              <a:rPr lang="en-US" altLang="zh-CN" sz="4000" b="1" dirty="0"/>
              <a:t>Print s</a:t>
            </a:r>
            <a:endParaRPr lang="zh-CN" altLang="en-US" sz="4000" b="1" dirty="0"/>
          </a:p>
        </p:txBody>
      </p:sp>
      <p:sp>
        <p:nvSpPr>
          <p:cNvPr id="134" name="平行四边形 133">
            <a:extLst>
              <a:ext uri="{FF2B5EF4-FFF2-40B4-BE49-F238E27FC236}">
                <a16:creationId xmlns:a16="http://schemas.microsoft.com/office/drawing/2014/main" id="{1D388060-CE38-44A7-85A4-89B1DA8DCEB2}"/>
              </a:ext>
            </a:extLst>
          </p:cNvPr>
          <p:cNvSpPr/>
          <p:nvPr/>
        </p:nvSpPr>
        <p:spPr>
          <a:xfrm>
            <a:off x="5119920" y="1855273"/>
            <a:ext cx="3603157" cy="907254"/>
          </a:xfrm>
          <a:prstGeom prst="parallelogram">
            <a:avLst/>
          </a:prstGeom>
          <a:noFill/>
          <a:ln w="57150">
            <a:solidFill>
              <a:srgbClr val="07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平行四边形 134">
            <a:extLst>
              <a:ext uri="{FF2B5EF4-FFF2-40B4-BE49-F238E27FC236}">
                <a16:creationId xmlns:a16="http://schemas.microsoft.com/office/drawing/2014/main" id="{3B06CA00-C8A3-439B-BC95-5A5ACE6BCEBA}"/>
              </a:ext>
            </a:extLst>
          </p:cNvPr>
          <p:cNvSpPr/>
          <p:nvPr/>
        </p:nvSpPr>
        <p:spPr>
          <a:xfrm>
            <a:off x="4818743" y="11296321"/>
            <a:ext cx="4118411" cy="729954"/>
          </a:xfrm>
          <a:prstGeom prst="parallelogram">
            <a:avLst/>
          </a:prstGeom>
          <a:noFill/>
          <a:ln w="57150">
            <a:solidFill>
              <a:srgbClr val="07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平行四边形 135">
            <a:extLst>
              <a:ext uri="{FF2B5EF4-FFF2-40B4-BE49-F238E27FC236}">
                <a16:creationId xmlns:a16="http://schemas.microsoft.com/office/drawing/2014/main" id="{6B117E71-F26F-4F99-B2E2-E978A54AC3EB}"/>
              </a:ext>
            </a:extLst>
          </p:cNvPr>
          <p:cNvSpPr/>
          <p:nvPr/>
        </p:nvSpPr>
        <p:spPr>
          <a:xfrm>
            <a:off x="13311873" y="10272726"/>
            <a:ext cx="3603157" cy="729954"/>
          </a:xfrm>
          <a:prstGeom prst="parallelogram">
            <a:avLst/>
          </a:prstGeom>
          <a:noFill/>
          <a:ln w="57150">
            <a:solidFill>
              <a:srgbClr val="07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平行四边形 136">
            <a:extLst>
              <a:ext uri="{FF2B5EF4-FFF2-40B4-BE49-F238E27FC236}">
                <a16:creationId xmlns:a16="http://schemas.microsoft.com/office/drawing/2014/main" id="{B9C5B52A-CEA4-4A21-AEA4-710489A88C4B}"/>
              </a:ext>
            </a:extLst>
          </p:cNvPr>
          <p:cNvSpPr/>
          <p:nvPr/>
        </p:nvSpPr>
        <p:spPr>
          <a:xfrm>
            <a:off x="13408022" y="19389019"/>
            <a:ext cx="3603157" cy="729954"/>
          </a:xfrm>
          <a:prstGeom prst="parallelogram">
            <a:avLst/>
          </a:prstGeom>
          <a:noFill/>
          <a:ln w="57150">
            <a:solidFill>
              <a:srgbClr val="07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平行四边形 137">
            <a:extLst>
              <a:ext uri="{FF2B5EF4-FFF2-40B4-BE49-F238E27FC236}">
                <a16:creationId xmlns:a16="http://schemas.microsoft.com/office/drawing/2014/main" id="{0AC19CCE-CE18-459F-9471-AB4C8A18EEE4}"/>
              </a:ext>
            </a:extLst>
          </p:cNvPr>
          <p:cNvSpPr/>
          <p:nvPr/>
        </p:nvSpPr>
        <p:spPr>
          <a:xfrm>
            <a:off x="3705211" y="14926455"/>
            <a:ext cx="3603157" cy="729954"/>
          </a:xfrm>
          <a:prstGeom prst="parallelogram">
            <a:avLst/>
          </a:prstGeom>
          <a:noFill/>
          <a:ln w="57150">
            <a:solidFill>
              <a:srgbClr val="07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平行四边形 138">
            <a:extLst>
              <a:ext uri="{FF2B5EF4-FFF2-40B4-BE49-F238E27FC236}">
                <a16:creationId xmlns:a16="http://schemas.microsoft.com/office/drawing/2014/main" id="{1C2112FF-49EF-47D6-8881-375FE8A7022C}"/>
              </a:ext>
            </a:extLst>
          </p:cNvPr>
          <p:cNvSpPr/>
          <p:nvPr/>
        </p:nvSpPr>
        <p:spPr>
          <a:xfrm>
            <a:off x="3705211" y="22748901"/>
            <a:ext cx="3603157" cy="729954"/>
          </a:xfrm>
          <a:prstGeom prst="parallelogram">
            <a:avLst/>
          </a:prstGeom>
          <a:noFill/>
          <a:ln w="57150">
            <a:solidFill>
              <a:srgbClr val="07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1568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EEE8718-AF57-4DF0-B487-E7808E93AF9C}"/>
              </a:ext>
            </a:extLst>
          </p:cNvPr>
          <p:cNvSpPr txBox="1"/>
          <p:nvPr/>
        </p:nvSpPr>
        <p:spPr>
          <a:xfrm>
            <a:off x="3929056" y="1055267"/>
            <a:ext cx="4342951" cy="707886"/>
          </a:xfrm>
          <a:prstGeom prst="rect">
            <a:avLst/>
          </a:prstGeom>
          <a:noFill/>
        </p:spPr>
        <p:txBody>
          <a:bodyPr wrap="square" rtlCol="0">
            <a:spAutoFit/>
          </a:bodyPr>
          <a:lstStyle/>
          <a:p>
            <a:r>
              <a:rPr lang="en-US" altLang="zh-CN" sz="4000" b="1" dirty="0"/>
              <a:t>mRNA sequence</a:t>
            </a:r>
            <a:endParaRPr lang="zh-CN" altLang="en-US" sz="4000" b="1" dirty="0"/>
          </a:p>
        </p:txBody>
      </p:sp>
      <p:cxnSp>
        <p:nvCxnSpPr>
          <p:cNvPr id="7" name="直接箭头连接符 6">
            <a:extLst>
              <a:ext uri="{FF2B5EF4-FFF2-40B4-BE49-F238E27FC236}">
                <a16:creationId xmlns:a16="http://schemas.microsoft.com/office/drawing/2014/main" id="{12914707-034B-467D-8F28-B4CC174806D5}"/>
              </a:ext>
            </a:extLst>
          </p:cNvPr>
          <p:cNvCxnSpPr>
            <a:cxnSpLocks/>
          </p:cNvCxnSpPr>
          <p:nvPr/>
        </p:nvCxnSpPr>
        <p:spPr>
          <a:xfrm>
            <a:off x="5760130" y="1787359"/>
            <a:ext cx="0" cy="609601"/>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sp>
        <p:nvSpPr>
          <p:cNvPr id="8" name="平行四边形 7">
            <a:extLst>
              <a:ext uri="{FF2B5EF4-FFF2-40B4-BE49-F238E27FC236}">
                <a16:creationId xmlns:a16="http://schemas.microsoft.com/office/drawing/2014/main" id="{39BF85FC-F6A5-41BC-A09A-8192086DB06C}"/>
              </a:ext>
            </a:extLst>
          </p:cNvPr>
          <p:cNvSpPr/>
          <p:nvPr/>
        </p:nvSpPr>
        <p:spPr>
          <a:xfrm>
            <a:off x="3805017" y="1057405"/>
            <a:ext cx="3989148" cy="729954"/>
          </a:xfrm>
          <a:prstGeom prst="parallelogram">
            <a:avLst/>
          </a:prstGeom>
          <a:noFill/>
          <a:ln w="57150">
            <a:solidFill>
              <a:srgbClr val="07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a:extLst>
              <a:ext uri="{FF2B5EF4-FFF2-40B4-BE49-F238E27FC236}">
                <a16:creationId xmlns:a16="http://schemas.microsoft.com/office/drawing/2014/main" id="{8EC6EE59-6AFA-4467-BC03-C9B5B4BD9676}"/>
              </a:ext>
            </a:extLst>
          </p:cNvPr>
          <p:cNvSpPr/>
          <p:nvPr/>
        </p:nvSpPr>
        <p:spPr>
          <a:xfrm>
            <a:off x="3256298" y="3976915"/>
            <a:ext cx="5007428" cy="1427767"/>
          </a:xfrm>
          <a:prstGeom prst="diamond">
            <a:avLst/>
          </a:prstGeom>
          <a:noFill/>
          <a:ln w="381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43CD7D1-0729-4169-BF4E-6DE547199A64}"/>
              </a:ext>
            </a:extLst>
          </p:cNvPr>
          <p:cNvSpPr txBox="1"/>
          <p:nvPr/>
        </p:nvSpPr>
        <p:spPr>
          <a:xfrm>
            <a:off x="4061275" y="2489371"/>
            <a:ext cx="4078512" cy="707886"/>
          </a:xfrm>
          <a:prstGeom prst="rect">
            <a:avLst/>
          </a:prstGeom>
          <a:noFill/>
        </p:spPr>
        <p:txBody>
          <a:bodyPr wrap="square" rtlCol="0">
            <a:spAutoFit/>
          </a:bodyPr>
          <a:lstStyle/>
          <a:p>
            <a:r>
              <a:rPr lang="en-US" altLang="zh-CN" sz="4000" b="1" dirty="0"/>
              <a:t>Start from AUG</a:t>
            </a:r>
          </a:p>
        </p:txBody>
      </p:sp>
      <p:cxnSp>
        <p:nvCxnSpPr>
          <p:cNvPr id="11" name="直接箭头连接符 10">
            <a:extLst>
              <a:ext uri="{FF2B5EF4-FFF2-40B4-BE49-F238E27FC236}">
                <a16:creationId xmlns:a16="http://schemas.microsoft.com/office/drawing/2014/main" id="{54C6FA64-40AA-43AD-B2D7-127FEEC2DEAA}"/>
              </a:ext>
            </a:extLst>
          </p:cNvPr>
          <p:cNvCxnSpPr/>
          <p:nvPr/>
        </p:nvCxnSpPr>
        <p:spPr>
          <a:xfrm flipH="1">
            <a:off x="5760012" y="3367315"/>
            <a:ext cx="1" cy="609600"/>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D8CD1770-3B10-4B4F-B86B-FA6F6587434A}"/>
              </a:ext>
            </a:extLst>
          </p:cNvPr>
          <p:cNvSpPr/>
          <p:nvPr/>
        </p:nvSpPr>
        <p:spPr>
          <a:xfrm>
            <a:off x="3929056" y="2386937"/>
            <a:ext cx="3661915" cy="980378"/>
          </a:xfrm>
          <a:prstGeom prst="rect">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13564B7-6ACC-4D72-9831-6B1372E3FC1E}"/>
              </a:ext>
            </a:extLst>
          </p:cNvPr>
          <p:cNvSpPr/>
          <p:nvPr/>
        </p:nvSpPr>
        <p:spPr>
          <a:xfrm>
            <a:off x="3968633" y="6014282"/>
            <a:ext cx="3661915" cy="1459685"/>
          </a:xfrm>
          <a:prstGeom prst="rect">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6933875-A3E0-4D26-94D9-7A50EE5A6488}"/>
              </a:ext>
            </a:extLst>
          </p:cNvPr>
          <p:cNvSpPr txBox="1"/>
          <p:nvPr/>
        </p:nvSpPr>
        <p:spPr>
          <a:xfrm>
            <a:off x="4364483" y="4336855"/>
            <a:ext cx="3110374" cy="707886"/>
          </a:xfrm>
          <a:prstGeom prst="rect">
            <a:avLst/>
          </a:prstGeom>
          <a:noFill/>
        </p:spPr>
        <p:txBody>
          <a:bodyPr wrap="square" rtlCol="0">
            <a:spAutoFit/>
          </a:bodyPr>
          <a:lstStyle/>
          <a:p>
            <a:r>
              <a:rPr lang="en-US" altLang="zh-CN" sz="4000" b="1" dirty="0"/>
              <a:t>Stop codon?</a:t>
            </a:r>
          </a:p>
        </p:txBody>
      </p:sp>
      <p:cxnSp>
        <p:nvCxnSpPr>
          <p:cNvPr id="16" name="直接箭头连接符 15">
            <a:extLst>
              <a:ext uri="{FF2B5EF4-FFF2-40B4-BE49-F238E27FC236}">
                <a16:creationId xmlns:a16="http://schemas.microsoft.com/office/drawing/2014/main" id="{112351E1-D27E-46F3-A2DE-CFA274CCE4F3}"/>
              </a:ext>
            </a:extLst>
          </p:cNvPr>
          <p:cNvCxnSpPr/>
          <p:nvPr/>
        </p:nvCxnSpPr>
        <p:spPr>
          <a:xfrm flipH="1">
            <a:off x="5760011" y="5386813"/>
            <a:ext cx="1" cy="609600"/>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DBCF4C1-4668-41D6-917A-2BEA099F2CD8}"/>
              </a:ext>
            </a:extLst>
          </p:cNvPr>
          <p:cNvSpPr txBox="1"/>
          <p:nvPr/>
        </p:nvSpPr>
        <p:spPr>
          <a:xfrm>
            <a:off x="5929085" y="5306396"/>
            <a:ext cx="3091543" cy="646331"/>
          </a:xfrm>
          <a:prstGeom prst="rect">
            <a:avLst/>
          </a:prstGeom>
          <a:noFill/>
        </p:spPr>
        <p:txBody>
          <a:bodyPr wrap="square" rtlCol="0">
            <a:spAutoFit/>
          </a:bodyPr>
          <a:lstStyle/>
          <a:p>
            <a:r>
              <a:rPr lang="en-US" altLang="zh-CN" sz="3600" b="1" dirty="0"/>
              <a:t>No</a:t>
            </a:r>
          </a:p>
        </p:txBody>
      </p:sp>
      <p:sp>
        <p:nvSpPr>
          <p:cNvPr id="18" name="文本框 17">
            <a:extLst>
              <a:ext uri="{FF2B5EF4-FFF2-40B4-BE49-F238E27FC236}">
                <a16:creationId xmlns:a16="http://schemas.microsoft.com/office/drawing/2014/main" id="{E144ED76-828B-41D9-894B-963763A452E2}"/>
              </a:ext>
            </a:extLst>
          </p:cNvPr>
          <p:cNvSpPr txBox="1"/>
          <p:nvPr/>
        </p:nvSpPr>
        <p:spPr>
          <a:xfrm>
            <a:off x="4327292" y="6082405"/>
            <a:ext cx="2665531" cy="1323439"/>
          </a:xfrm>
          <a:prstGeom prst="rect">
            <a:avLst/>
          </a:prstGeom>
          <a:noFill/>
        </p:spPr>
        <p:txBody>
          <a:bodyPr wrap="square" rtlCol="0">
            <a:spAutoFit/>
          </a:bodyPr>
          <a:lstStyle/>
          <a:p>
            <a:r>
              <a:rPr lang="en-US" altLang="zh-CN" sz="4000" b="1" dirty="0"/>
              <a:t>S = S + amino acid</a:t>
            </a:r>
          </a:p>
        </p:txBody>
      </p:sp>
      <p:cxnSp>
        <p:nvCxnSpPr>
          <p:cNvPr id="20" name="连接符: 肘形 19">
            <a:extLst>
              <a:ext uri="{FF2B5EF4-FFF2-40B4-BE49-F238E27FC236}">
                <a16:creationId xmlns:a16="http://schemas.microsoft.com/office/drawing/2014/main" id="{12DAADD5-78F3-41FF-AAF1-D47815C16E24}"/>
              </a:ext>
            </a:extLst>
          </p:cNvPr>
          <p:cNvCxnSpPr>
            <a:cxnSpLocks/>
            <a:stCxn id="9" idx="3"/>
          </p:cNvCxnSpPr>
          <p:nvPr/>
        </p:nvCxnSpPr>
        <p:spPr>
          <a:xfrm flipH="1">
            <a:off x="5760011" y="4690799"/>
            <a:ext cx="2503715" cy="4119372"/>
          </a:xfrm>
          <a:prstGeom prst="bentConnector4">
            <a:avLst>
              <a:gd name="adj1" fmla="val -15507"/>
              <a:gd name="adj2" fmla="val 86148"/>
            </a:avLst>
          </a:prstGeom>
          <a:ln w="57150">
            <a:solidFill>
              <a:srgbClr val="07F8F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id="{897E4A2D-C102-41C4-BAC4-C2AC5F4D30D9}"/>
              </a:ext>
            </a:extLst>
          </p:cNvPr>
          <p:cNvCxnSpPr>
            <a:endCxn id="9" idx="1"/>
          </p:cNvCxnSpPr>
          <p:nvPr/>
        </p:nvCxnSpPr>
        <p:spPr>
          <a:xfrm rot="16200000" flipV="1">
            <a:off x="3116571" y="4830526"/>
            <a:ext cx="2783168" cy="2503713"/>
          </a:xfrm>
          <a:prstGeom prst="bentConnector4">
            <a:avLst>
              <a:gd name="adj1" fmla="val -16018"/>
              <a:gd name="adj2" fmla="val 123043"/>
            </a:avLst>
          </a:prstGeom>
          <a:ln w="57150">
            <a:solidFill>
              <a:srgbClr val="07F8FF"/>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479E5C0C-28CB-41A5-AF3D-E3CC6D3BAD4D}"/>
              </a:ext>
            </a:extLst>
          </p:cNvPr>
          <p:cNvSpPr txBox="1"/>
          <p:nvPr/>
        </p:nvSpPr>
        <p:spPr>
          <a:xfrm>
            <a:off x="8028548" y="4048725"/>
            <a:ext cx="1748410" cy="646331"/>
          </a:xfrm>
          <a:prstGeom prst="rect">
            <a:avLst/>
          </a:prstGeom>
          <a:noFill/>
        </p:spPr>
        <p:txBody>
          <a:bodyPr wrap="square" rtlCol="0">
            <a:spAutoFit/>
          </a:bodyPr>
          <a:lstStyle/>
          <a:p>
            <a:r>
              <a:rPr lang="en-US" altLang="zh-CN" sz="3600" b="1" dirty="0"/>
              <a:t>Yes</a:t>
            </a:r>
          </a:p>
        </p:txBody>
      </p:sp>
      <p:sp>
        <p:nvSpPr>
          <p:cNvPr id="32" name="平行四边形 31">
            <a:extLst>
              <a:ext uri="{FF2B5EF4-FFF2-40B4-BE49-F238E27FC236}">
                <a16:creationId xmlns:a16="http://schemas.microsoft.com/office/drawing/2014/main" id="{0E843DCF-F423-4182-8865-647E41687E02}"/>
              </a:ext>
            </a:extLst>
          </p:cNvPr>
          <p:cNvSpPr/>
          <p:nvPr/>
        </p:nvSpPr>
        <p:spPr>
          <a:xfrm>
            <a:off x="3765436" y="8810171"/>
            <a:ext cx="3989148" cy="729954"/>
          </a:xfrm>
          <a:prstGeom prst="parallelogram">
            <a:avLst/>
          </a:prstGeom>
          <a:noFill/>
          <a:ln w="57150">
            <a:solidFill>
              <a:srgbClr val="07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9B9BD6DA-7EFA-4568-B8DD-9EC1FC1E497A}"/>
              </a:ext>
            </a:extLst>
          </p:cNvPr>
          <p:cNvSpPr txBox="1"/>
          <p:nvPr/>
        </p:nvSpPr>
        <p:spPr>
          <a:xfrm>
            <a:off x="4928320" y="8788696"/>
            <a:ext cx="1663380" cy="707886"/>
          </a:xfrm>
          <a:prstGeom prst="rect">
            <a:avLst/>
          </a:prstGeom>
          <a:noFill/>
        </p:spPr>
        <p:txBody>
          <a:bodyPr wrap="square" rtlCol="0">
            <a:spAutoFit/>
          </a:bodyPr>
          <a:lstStyle/>
          <a:p>
            <a:r>
              <a:rPr lang="en-US" altLang="zh-CN" sz="4000" b="1" dirty="0"/>
              <a:t>Print S</a:t>
            </a:r>
            <a:endParaRPr lang="zh-CN" altLang="en-US" sz="4000" b="1" dirty="0"/>
          </a:p>
        </p:txBody>
      </p:sp>
      <p:sp>
        <p:nvSpPr>
          <p:cNvPr id="35" name="文本框 34">
            <a:extLst>
              <a:ext uri="{FF2B5EF4-FFF2-40B4-BE49-F238E27FC236}">
                <a16:creationId xmlns:a16="http://schemas.microsoft.com/office/drawing/2014/main" id="{2921EF9C-668C-4362-A94B-014820CF3EF3}"/>
              </a:ext>
            </a:extLst>
          </p:cNvPr>
          <p:cNvSpPr txBox="1"/>
          <p:nvPr/>
        </p:nvSpPr>
        <p:spPr>
          <a:xfrm>
            <a:off x="13588313" y="1044233"/>
            <a:ext cx="4342951" cy="707886"/>
          </a:xfrm>
          <a:prstGeom prst="rect">
            <a:avLst/>
          </a:prstGeom>
          <a:noFill/>
        </p:spPr>
        <p:txBody>
          <a:bodyPr wrap="square" rtlCol="0">
            <a:spAutoFit/>
          </a:bodyPr>
          <a:lstStyle/>
          <a:p>
            <a:r>
              <a:rPr lang="en-US" altLang="zh-CN" sz="4000" b="1" dirty="0"/>
              <a:t>PCR result</a:t>
            </a:r>
            <a:endParaRPr lang="zh-CN" altLang="en-US" sz="4000" b="1" dirty="0"/>
          </a:p>
        </p:txBody>
      </p:sp>
      <p:sp>
        <p:nvSpPr>
          <p:cNvPr id="36" name="平行四边形 35">
            <a:extLst>
              <a:ext uri="{FF2B5EF4-FFF2-40B4-BE49-F238E27FC236}">
                <a16:creationId xmlns:a16="http://schemas.microsoft.com/office/drawing/2014/main" id="{E6981BB5-D797-496B-8EF1-4CD22751BCEC}"/>
              </a:ext>
            </a:extLst>
          </p:cNvPr>
          <p:cNvSpPr/>
          <p:nvPr/>
        </p:nvSpPr>
        <p:spPr>
          <a:xfrm>
            <a:off x="12854674" y="1044233"/>
            <a:ext cx="3989148" cy="729954"/>
          </a:xfrm>
          <a:prstGeom prst="parallelogram">
            <a:avLst/>
          </a:prstGeom>
          <a:noFill/>
          <a:ln w="57150">
            <a:solidFill>
              <a:srgbClr val="07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a:extLst>
              <a:ext uri="{FF2B5EF4-FFF2-40B4-BE49-F238E27FC236}">
                <a16:creationId xmlns:a16="http://schemas.microsoft.com/office/drawing/2014/main" id="{966564A8-2F28-4FA7-AF9F-20248FF80B4C}"/>
              </a:ext>
            </a:extLst>
          </p:cNvPr>
          <p:cNvCxnSpPr>
            <a:cxnSpLocks/>
          </p:cNvCxnSpPr>
          <p:nvPr/>
        </p:nvCxnSpPr>
        <p:spPr>
          <a:xfrm>
            <a:off x="14810921" y="1787359"/>
            <a:ext cx="0" cy="609601"/>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sp>
        <p:nvSpPr>
          <p:cNvPr id="38" name="菱形 37">
            <a:extLst>
              <a:ext uri="{FF2B5EF4-FFF2-40B4-BE49-F238E27FC236}">
                <a16:creationId xmlns:a16="http://schemas.microsoft.com/office/drawing/2014/main" id="{87B3E500-2C9A-4982-940F-06AD2261E294}"/>
              </a:ext>
            </a:extLst>
          </p:cNvPr>
          <p:cNvSpPr/>
          <p:nvPr/>
        </p:nvSpPr>
        <p:spPr>
          <a:xfrm>
            <a:off x="12307207" y="2413480"/>
            <a:ext cx="5007428" cy="1427767"/>
          </a:xfrm>
          <a:prstGeom prst="diamond">
            <a:avLst/>
          </a:prstGeom>
          <a:noFill/>
          <a:ln w="381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F54520B9-5A66-4F0E-91F7-8C4D44AF66B2}"/>
              </a:ext>
            </a:extLst>
          </p:cNvPr>
          <p:cNvSpPr txBox="1"/>
          <p:nvPr/>
        </p:nvSpPr>
        <p:spPr>
          <a:xfrm>
            <a:off x="12400872" y="2695436"/>
            <a:ext cx="4820097" cy="1077218"/>
          </a:xfrm>
          <a:prstGeom prst="rect">
            <a:avLst/>
          </a:prstGeom>
          <a:noFill/>
        </p:spPr>
        <p:txBody>
          <a:bodyPr wrap="square" rtlCol="0">
            <a:spAutoFit/>
          </a:bodyPr>
          <a:lstStyle/>
          <a:p>
            <a:pPr algn="ctr"/>
            <a:r>
              <a:rPr lang="en-US" altLang="zh-CN" sz="3200" b="1" dirty="0"/>
              <a:t>For sequence </a:t>
            </a:r>
            <a:r>
              <a:rPr lang="en-US" altLang="zh-CN" sz="3200" b="1" i="1" dirty="0"/>
              <a:t>i</a:t>
            </a:r>
            <a:r>
              <a:rPr lang="en-US" altLang="zh-CN" sz="3200" b="1" dirty="0"/>
              <a:t> in </a:t>
            </a:r>
          </a:p>
          <a:p>
            <a:pPr algn="ctr"/>
            <a:r>
              <a:rPr lang="en-US" altLang="zh-CN" sz="3200" b="1" dirty="0" err="1"/>
              <a:t>newlist</a:t>
            </a:r>
            <a:endParaRPr lang="en-US" altLang="zh-CN" sz="3200" b="1" dirty="0"/>
          </a:p>
        </p:txBody>
      </p:sp>
      <p:cxnSp>
        <p:nvCxnSpPr>
          <p:cNvPr id="40" name="直接箭头连接符 39">
            <a:extLst>
              <a:ext uri="{FF2B5EF4-FFF2-40B4-BE49-F238E27FC236}">
                <a16:creationId xmlns:a16="http://schemas.microsoft.com/office/drawing/2014/main" id="{5990C4F8-B4F2-4BD4-A5CB-4339D8AFCE72}"/>
              </a:ext>
            </a:extLst>
          </p:cNvPr>
          <p:cNvCxnSpPr/>
          <p:nvPr/>
        </p:nvCxnSpPr>
        <p:spPr>
          <a:xfrm flipH="1">
            <a:off x="14849248" y="3841048"/>
            <a:ext cx="1" cy="609600"/>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6D88A1A-094A-46ED-9A39-ECA0E86E6ED9}"/>
              </a:ext>
            </a:extLst>
          </p:cNvPr>
          <p:cNvSpPr txBox="1"/>
          <p:nvPr/>
        </p:nvSpPr>
        <p:spPr>
          <a:xfrm>
            <a:off x="15035785" y="5727579"/>
            <a:ext cx="1017016" cy="646331"/>
          </a:xfrm>
          <a:prstGeom prst="rect">
            <a:avLst/>
          </a:prstGeom>
          <a:noFill/>
        </p:spPr>
        <p:txBody>
          <a:bodyPr wrap="square" rtlCol="0">
            <a:spAutoFit/>
          </a:bodyPr>
          <a:lstStyle/>
          <a:p>
            <a:r>
              <a:rPr lang="en-US" altLang="zh-CN" sz="3600" b="1" dirty="0"/>
              <a:t>No</a:t>
            </a:r>
          </a:p>
        </p:txBody>
      </p:sp>
      <p:sp>
        <p:nvSpPr>
          <p:cNvPr id="42" name="矩形 41">
            <a:extLst>
              <a:ext uri="{FF2B5EF4-FFF2-40B4-BE49-F238E27FC236}">
                <a16:creationId xmlns:a16="http://schemas.microsoft.com/office/drawing/2014/main" id="{73F935D3-A1D8-4800-8EC9-0174437D408E}"/>
              </a:ext>
            </a:extLst>
          </p:cNvPr>
          <p:cNvSpPr/>
          <p:nvPr/>
        </p:nvSpPr>
        <p:spPr>
          <a:xfrm>
            <a:off x="13028892" y="6460516"/>
            <a:ext cx="3661915" cy="994219"/>
          </a:xfrm>
          <a:prstGeom prst="rect">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E7FAA7E7-3030-42B3-B233-FCF743382148}"/>
              </a:ext>
            </a:extLst>
          </p:cNvPr>
          <p:cNvSpPr txBox="1"/>
          <p:nvPr/>
        </p:nvSpPr>
        <p:spPr>
          <a:xfrm>
            <a:off x="13204827" y="6603682"/>
            <a:ext cx="3661915" cy="707886"/>
          </a:xfrm>
          <a:prstGeom prst="rect">
            <a:avLst/>
          </a:prstGeom>
          <a:noFill/>
        </p:spPr>
        <p:txBody>
          <a:bodyPr wrap="square" rtlCol="0">
            <a:spAutoFit/>
          </a:bodyPr>
          <a:lstStyle/>
          <a:p>
            <a:r>
              <a:rPr lang="en-US" altLang="zh-CN" sz="4000" b="1" dirty="0"/>
              <a:t>Add </a:t>
            </a:r>
            <a:r>
              <a:rPr lang="en-US" altLang="zh-CN" sz="4000" b="1" i="1" dirty="0" err="1"/>
              <a:t>i</a:t>
            </a:r>
            <a:r>
              <a:rPr lang="en-US" altLang="zh-CN" sz="4000" b="1" dirty="0"/>
              <a:t> to </a:t>
            </a:r>
            <a:r>
              <a:rPr lang="en-US" altLang="zh-CN" sz="4000" b="1" dirty="0" err="1"/>
              <a:t>newlist</a:t>
            </a:r>
            <a:endParaRPr lang="en-US" altLang="zh-CN" sz="4000" b="1" dirty="0"/>
          </a:p>
        </p:txBody>
      </p:sp>
      <p:cxnSp>
        <p:nvCxnSpPr>
          <p:cNvPr id="45" name="连接符: 肘形 44">
            <a:extLst>
              <a:ext uri="{FF2B5EF4-FFF2-40B4-BE49-F238E27FC236}">
                <a16:creationId xmlns:a16="http://schemas.microsoft.com/office/drawing/2014/main" id="{CBCF7A04-2995-49B0-A34A-419471BFFE29}"/>
              </a:ext>
            </a:extLst>
          </p:cNvPr>
          <p:cNvCxnSpPr>
            <a:cxnSpLocks/>
            <a:endCxn id="38" idx="1"/>
          </p:cNvCxnSpPr>
          <p:nvPr/>
        </p:nvCxnSpPr>
        <p:spPr>
          <a:xfrm rot="16200000" flipV="1">
            <a:off x="11419085" y="4015486"/>
            <a:ext cx="4367218" cy="2590973"/>
          </a:xfrm>
          <a:prstGeom prst="bentConnector4">
            <a:avLst>
              <a:gd name="adj1" fmla="val -9022"/>
              <a:gd name="adj2" fmla="val 120587"/>
            </a:avLst>
          </a:prstGeom>
          <a:ln w="57150">
            <a:solidFill>
              <a:srgbClr val="07F8FF"/>
            </a:solidFill>
            <a:tailEnd type="triangle"/>
          </a:ln>
        </p:spPr>
        <p:style>
          <a:lnRef idx="1">
            <a:schemeClr val="accent1"/>
          </a:lnRef>
          <a:fillRef idx="0">
            <a:schemeClr val="accent1"/>
          </a:fillRef>
          <a:effectRef idx="0">
            <a:schemeClr val="accent1"/>
          </a:effectRef>
          <a:fontRef idx="minor">
            <a:schemeClr val="tx1"/>
          </a:fontRef>
        </p:style>
      </p:cxnSp>
      <p:sp>
        <p:nvSpPr>
          <p:cNvPr id="49" name="菱形 48">
            <a:extLst>
              <a:ext uri="{FF2B5EF4-FFF2-40B4-BE49-F238E27FC236}">
                <a16:creationId xmlns:a16="http://schemas.microsoft.com/office/drawing/2014/main" id="{DE8FC77C-B1BE-4A87-BF3A-E4D93B6FE266}"/>
              </a:ext>
            </a:extLst>
          </p:cNvPr>
          <p:cNvSpPr/>
          <p:nvPr/>
        </p:nvSpPr>
        <p:spPr>
          <a:xfrm>
            <a:off x="12356137" y="4436998"/>
            <a:ext cx="5007428" cy="1427767"/>
          </a:xfrm>
          <a:prstGeom prst="diamond">
            <a:avLst/>
          </a:prstGeom>
          <a:noFill/>
          <a:ln w="381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3626982E-99BE-42C9-9B8F-7FC6F615485C}"/>
              </a:ext>
            </a:extLst>
          </p:cNvPr>
          <p:cNvSpPr txBox="1"/>
          <p:nvPr/>
        </p:nvSpPr>
        <p:spPr>
          <a:xfrm>
            <a:off x="13701650" y="4777885"/>
            <a:ext cx="3661915" cy="707886"/>
          </a:xfrm>
          <a:prstGeom prst="rect">
            <a:avLst/>
          </a:prstGeom>
          <a:noFill/>
        </p:spPr>
        <p:txBody>
          <a:bodyPr wrap="square" rtlCol="0">
            <a:spAutoFit/>
          </a:bodyPr>
          <a:lstStyle/>
          <a:p>
            <a:r>
              <a:rPr lang="en-US" altLang="zh-CN" sz="4000" b="1" i="1" dirty="0"/>
              <a:t>i </a:t>
            </a:r>
            <a:r>
              <a:rPr lang="en-US" altLang="zh-CN" sz="4000" b="1" dirty="0"/>
              <a:t>in </a:t>
            </a:r>
            <a:r>
              <a:rPr lang="en-US" altLang="zh-CN" sz="4000" b="1" dirty="0" err="1"/>
              <a:t>newlist</a:t>
            </a:r>
            <a:endParaRPr lang="en-US" altLang="zh-CN" sz="4000" b="1" dirty="0"/>
          </a:p>
        </p:txBody>
      </p:sp>
      <p:cxnSp>
        <p:nvCxnSpPr>
          <p:cNvPr id="51" name="直接箭头连接符 50">
            <a:extLst>
              <a:ext uri="{FF2B5EF4-FFF2-40B4-BE49-F238E27FC236}">
                <a16:creationId xmlns:a16="http://schemas.microsoft.com/office/drawing/2014/main" id="{0A71E218-F837-4F2A-86AE-F130F6BD5BF2}"/>
              </a:ext>
            </a:extLst>
          </p:cNvPr>
          <p:cNvCxnSpPr/>
          <p:nvPr/>
        </p:nvCxnSpPr>
        <p:spPr>
          <a:xfrm flipH="1">
            <a:off x="14859850" y="5850916"/>
            <a:ext cx="1" cy="609600"/>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038C6A94-A61B-497C-BA41-C54AAFB48248}"/>
              </a:ext>
            </a:extLst>
          </p:cNvPr>
          <p:cNvCxnSpPr>
            <a:stCxn id="49" idx="1"/>
          </p:cNvCxnSpPr>
          <p:nvPr/>
        </p:nvCxnSpPr>
        <p:spPr>
          <a:xfrm flipH="1" flipV="1">
            <a:off x="11785600" y="5150881"/>
            <a:ext cx="570537" cy="1"/>
          </a:xfrm>
          <a:prstGeom prst="line">
            <a:avLst/>
          </a:prstGeom>
          <a:ln w="57150">
            <a:solidFill>
              <a:srgbClr val="07F8FF"/>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1F866261-AA4C-4B54-99FD-5108826EBBB6}"/>
              </a:ext>
            </a:extLst>
          </p:cNvPr>
          <p:cNvSpPr txBox="1"/>
          <p:nvPr/>
        </p:nvSpPr>
        <p:spPr>
          <a:xfrm>
            <a:off x="11798698" y="4423942"/>
            <a:ext cx="1017016" cy="646331"/>
          </a:xfrm>
          <a:prstGeom prst="rect">
            <a:avLst/>
          </a:prstGeom>
          <a:noFill/>
        </p:spPr>
        <p:txBody>
          <a:bodyPr wrap="square" rtlCol="0">
            <a:spAutoFit/>
          </a:bodyPr>
          <a:lstStyle/>
          <a:p>
            <a:r>
              <a:rPr lang="en-US" altLang="zh-CN" sz="3600" b="1" dirty="0"/>
              <a:t>Yes</a:t>
            </a:r>
          </a:p>
        </p:txBody>
      </p:sp>
      <p:cxnSp>
        <p:nvCxnSpPr>
          <p:cNvPr id="65" name="连接符: 肘形 64">
            <a:extLst>
              <a:ext uri="{FF2B5EF4-FFF2-40B4-BE49-F238E27FC236}">
                <a16:creationId xmlns:a16="http://schemas.microsoft.com/office/drawing/2014/main" id="{D8CB2A56-8145-431E-9F47-BEEB1E4A86C7}"/>
              </a:ext>
            </a:extLst>
          </p:cNvPr>
          <p:cNvCxnSpPr>
            <a:stCxn id="38" idx="3"/>
          </p:cNvCxnSpPr>
          <p:nvPr/>
        </p:nvCxnSpPr>
        <p:spPr>
          <a:xfrm flipH="1">
            <a:off x="14898181" y="3127364"/>
            <a:ext cx="2416454" cy="6015275"/>
          </a:xfrm>
          <a:prstGeom prst="bentConnector4">
            <a:avLst>
              <a:gd name="adj1" fmla="val -18470"/>
              <a:gd name="adj2" fmla="val 87302"/>
            </a:avLst>
          </a:prstGeom>
          <a:ln w="57150">
            <a:solidFill>
              <a:srgbClr val="07F8FF"/>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27DC6AD7-3901-4F40-8C31-270E218EB2FA}"/>
              </a:ext>
            </a:extLst>
          </p:cNvPr>
          <p:cNvSpPr txBox="1"/>
          <p:nvPr/>
        </p:nvSpPr>
        <p:spPr>
          <a:xfrm>
            <a:off x="16106408" y="2265069"/>
            <a:ext cx="3091543" cy="646331"/>
          </a:xfrm>
          <a:prstGeom prst="rect">
            <a:avLst/>
          </a:prstGeom>
          <a:noFill/>
        </p:spPr>
        <p:txBody>
          <a:bodyPr wrap="square" rtlCol="0">
            <a:spAutoFit/>
          </a:bodyPr>
          <a:lstStyle/>
          <a:p>
            <a:r>
              <a:rPr lang="en-US" altLang="zh-CN" sz="3600" b="1" dirty="0"/>
              <a:t>No more </a:t>
            </a:r>
            <a:r>
              <a:rPr lang="en-US" altLang="zh-CN" sz="3600" b="1" i="1" dirty="0" err="1"/>
              <a:t>i</a:t>
            </a:r>
            <a:endParaRPr lang="en-US" altLang="zh-CN" sz="3600" b="1" i="1" dirty="0"/>
          </a:p>
        </p:txBody>
      </p:sp>
      <p:sp>
        <p:nvSpPr>
          <p:cNvPr id="69" name="矩形 68">
            <a:extLst>
              <a:ext uri="{FF2B5EF4-FFF2-40B4-BE49-F238E27FC236}">
                <a16:creationId xmlns:a16="http://schemas.microsoft.com/office/drawing/2014/main" id="{F8D3396E-DE05-4A31-B8DE-DAA79D19E64D}"/>
              </a:ext>
            </a:extLst>
          </p:cNvPr>
          <p:cNvSpPr/>
          <p:nvPr/>
        </p:nvSpPr>
        <p:spPr>
          <a:xfrm>
            <a:off x="12815714" y="9142639"/>
            <a:ext cx="4039061" cy="1773267"/>
          </a:xfrm>
          <a:prstGeom prst="rect">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96F1AD3A-C598-4532-BBD4-35C80AD12F83}"/>
              </a:ext>
            </a:extLst>
          </p:cNvPr>
          <p:cNvSpPr txBox="1"/>
          <p:nvPr/>
        </p:nvSpPr>
        <p:spPr>
          <a:xfrm>
            <a:off x="12890728" y="9161580"/>
            <a:ext cx="4039062" cy="1754326"/>
          </a:xfrm>
          <a:prstGeom prst="rect">
            <a:avLst/>
          </a:prstGeom>
          <a:noFill/>
        </p:spPr>
        <p:txBody>
          <a:bodyPr wrap="square" rtlCol="0">
            <a:spAutoFit/>
          </a:bodyPr>
          <a:lstStyle/>
          <a:p>
            <a:r>
              <a:rPr lang="en-US" altLang="zh-CN" sz="3600" b="1" dirty="0"/>
              <a:t>Remove primers and tags of the sequence in </a:t>
            </a:r>
            <a:r>
              <a:rPr lang="en-US" altLang="zh-CN" sz="3600" b="1" dirty="0" err="1"/>
              <a:t>newlist</a:t>
            </a:r>
            <a:endParaRPr lang="en-US" altLang="zh-CN" sz="3600" b="1" dirty="0"/>
          </a:p>
        </p:txBody>
      </p:sp>
      <p:cxnSp>
        <p:nvCxnSpPr>
          <p:cNvPr id="71" name="直接箭头连接符 70">
            <a:extLst>
              <a:ext uri="{FF2B5EF4-FFF2-40B4-BE49-F238E27FC236}">
                <a16:creationId xmlns:a16="http://schemas.microsoft.com/office/drawing/2014/main" id="{E4E87C71-4446-4319-959F-AAFD03F32E3E}"/>
              </a:ext>
            </a:extLst>
          </p:cNvPr>
          <p:cNvCxnSpPr/>
          <p:nvPr/>
        </p:nvCxnSpPr>
        <p:spPr>
          <a:xfrm flipH="1">
            <a:off x="14898180" y="10903106"/>
            <a:ext cx="1" cy="609600"/>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a:extLst>
              <a:ext uri="{FF2B5EF4-FFF2-40B4-BE49-F238E27FC236}">
                <a16:creationId xmlns:a16="http://schemas.microsoft.com/office/drawing/2014/main" id="{CB98DE9C-1486-4B11-961B-F3A1C9D1BCCB}"/>
              </a:ext>
            </a:extLst>
          </p:cNvPr>
          <p:cNvSpPr/>
          <p:nvPr/>
        </p:nvSpPr>
        <p:spPr>
          <a:xfrm>
            <a:off x="12804761" y="11512706"/>
            <a:ext cx="4039061" cy="1773267"/>
          </a:xfrm>
          <a:prstGeom prst="rect">
            <a:avLst/>
          </a:prstGeom>
          <a:noFill/>
          <a:ln w="5715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a:extLst>
              <a:ext uri="{FF2B5EF4-FFF2-40B4-BE49-F238E27FC236}">
                <a16:creationId xmlns:a16="http://schemas.microsoft.com/office/drawing/2014/main" id="{87BFA493-A6E0-4610-9621-5D6A5183A3A9}"/>
              </a:ext>
            </a:extLst>
          </p:cNvPr>
          <p:cNvSpPr txBox="1"/>
          <p:nvPr/>
        </p:nvSpPr>
        <p:spPr>
          <a:xfrm>
            <a:off x="12890728" y="11517298"/>
            <a:ext cx="3953094" cy="1754326"/>
          </a:xfrm>
          <a:prstGeom prst="rect">
            <a:avLst/>
          </a:prstGeom>
          <a:noFill/>
        </p:spPr>
        <p:txBody>
          <a:bodyPr wrap="square" rtlCol="0">
            <a:spAutoFit/>
          </a:bodyPr>
          <a:lstStyle/>
          <a:p>
            <a:r>
              <a:rPr lang="en-US" altLang="zh-CN" sz="3600" b="1" dirty="0"/>
              <a:t>Calculate percentage of each sequence</a:t>
            </a:r>
          </a:p>
        </p:txBody>
      </p:sp>
      <p:cxnSp>
        <p:nvCxnSpPr>
          <p:cNvPr id="74" name="直接箭头连接符 73">
            <a:extLst>
              <a:ext uri="{FF2B5EF4-FFF2-40B4-BE49-F238E27FC236}">
                <a16:creationId xmlns:a16="http://schemas.microsoft.com/office/drawing/2014/main" id="{8BE97DC3-64F1-4FCD-B7EB-E14EF16818AF}"/>
              </a:ext>
            </a:extLst>
          </p:cNvPr>
          <p:cNvCxnSpPr/>
          <p:nvPr/>
        </p:nvCxnSpPr>
        <p:spPr>
          <a:xfrm flipH="1">
            <a:off x="14910259" y="13285973"/>
            <a:ext cx="1" cy="609600"/>
          </a:xfrm>
          <a:prstGeom prst="straightConnector1">
            <a:avLst/>
          </a:prstGeom>
          <a:ln w="57150">
            <a:solidFill>
              <a:srgbClr val="07EEFE"/>
            </a:solidFill>
            <a:tailEnd type="triangle"/>
          </a:ln>
        </p:spPr>
        <p:style>
          <a:lnRef idx="1">
            <a:schemeClr val="accent1"/>
          </a:lnRef>
          <a:fillRef idx="0">
            <a:schemeClr val="accent1"/>
          </a:fillRef>
          <a:effectRef idx="0">
            <a:schemeClr val="accent1"/>
          </a:effectRef>
          <a:fontRef idx="minor">
            <a:schemeClr val="tx1"/>
          </a:fontRef>
        </p:style>
      </p:cxnSp>
      <p:sp>
        <p:nvSpPr>
          <p:cNvPr id="75" name="平行四边形 74">
            <a:extLst>
              <a:ext uri="{FF2B5EF4-FFF2-40B4-BE49-F238E27FC236}">
                <a16:creationId xmlns:a16="http://schemas.microsoft.com/office/drawing/2014/main" id="{CE4A8DE8-2737-482D-945A-9B122DE23CDF}"/>
              </a:ext>
            </a:extLst>
          </p:cNvPr>
          <p:cNvSpPr/>
          <p:nvPr/>
        </p:nvSpPr>
        <p:spPr>
          <a:xfrm>
            <a:off x="12804761" y="13909922"/>
            <a:ext cx="3989148" cy="729954"/>
          </a:xfrm>
          <a:prstGeom prst="parallelogram">
            <a:avLst/>
          </a:prstGeom>
          <a:noFill/>
          <a:ln w="57150">
            <a:solidFill>
              <a:srgbClr val="07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a:extLst>
              <a:ext uri="{FF2B5EF4-FFF2-40B4-BE49-F238E27FC236}">
                <a16:creationId xmlns:a16="http://schemas.microsoft.com/office/drawing/2014/main" id="{3197F3A5-96B1-4FE6-9507-B8AA3FCB2624}"/>
              </a:ext>
            </a:extLst>
          </p:cNvPr>
          <p:cNvSpPr txBox="1"/>
          <p:nvPr/>
        </p:nvSpPr>
        <p:spPr>
          <a:xfrm>
            <a:off x="13012262" y="13909922"/>
            <a:ext cx="4062035" cy="707886"/>
          </a:xfrm>
          <a:prstGeom prst="rect">
            <a:avLst/>
          </a:prstGeom>
          <a:noFill/>
        </p:spPr>
        <p:txBody>
          <a:bodyPr wrap="square" rtlCol="0">
            <a:spAutoFit/>
          </a:bodyPr>
          <a:lstStyle/>
          <a:p>
            <a:r>
              <a:rPr lang="en-US" altLang="zh-CN" sz="4000" b="1" dirty="0"/>
              <a:t>Print percentage</a:t>
            </a:r>
            <a:endParaRPr lang="zh-CN" altLang="en-US" sz="4000" b="1" dirty="0"/>
          </a:p>
        </p:txBody>
      </p:sp>
    </p:spTree>
    <p:extLst>
      <p:ext uri="{BB962C8B-B14F-4D97-AF65-F5344CB8AC3E}">
        <p14:creationId xmlns:p14="http://schemas.microsoft.com/office/powerpoint/2010/main" val="994362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A7C8B2A8-8903-4C73-B5E4-853610E954B6}"/>
              </a:ext>
            </a:extLst>
          </p:cNvPr>
          <p:cNvGrpSpPr/>
          <p:nvPr/>
        </p:nvGrpSpPr>
        <p:grpSpPr>
          <a:xfrm>
            <a:off x="0" y="0"/>
            <a:ext cx="21383625" cy="30275213"/>
            <a:chOff x="0" y="0"/>
            <a:chExt cx="21383625" cy="30275213"/>
          </a:xfrm>
        </p:grpSpPr>
        <p:pic>
          <p:nvPicPr>
            <p:cNvPr id="7" name="图片 6">
              <a:extLst>
                <a:ext uri="{FF2B5EF4-FFF2-40B4-BE49-F238E27FC236}">
                  <a16:creationId xmlns:a16="http://schemas.microsoft.com/office/drawing/2014/main" id="{9845994E-A033-4C31-A0B9-58A24AB78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383625" cy="30275213"/>
            </a:xfrm>
            <a:prstGeom prst="rect">
              <a:avLst/>
            </a:prstGeom>
          </p:spPr>
        </p:pic>
        <p:sp>
          <p:nvSpPr>
            <p:cNvPr id="8" name="矩形 7">
              <a:extLst>
                <a:ext uri="{FF2B5EF4-FFF2-40B4-BE49-F238E27FC236}">
                  <a16:creationId xmlns:a16="http://schemas.microsoft.com/office/drawing/2014/main" id="{9EB67845-256E-4372-94D7-E1AD241171B5}"/>
                </a:ext>
              </a:extLst>
            </p:cNvPr>
            <p:cNvSpPr/>
            <p:nvPr/>
          </p:nvSpPr>
          <p:spPr>
            <a:xfrm>
              <a:off x="304800" y="2362200"/>
              <a:ext cx="20726400" cy="27622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DDC4A08E-F044-4F4C-95EC-CDC7A0E400C6}"/>
              </a:ext>
            </a:extLst>
          </p:cNvPr>
          <p:cNvGrpSpPr/>
          <p:nvPr/>
        </p:nvGrpSpPr>
        <p:grpSpPr>
          <a:xfrm>
            <a:off x="847725" y="-410069"/>
            <a:ext cx="9346787" cy="2481756"/>
            <a:chOff x="800100" y="-18042"/>
            <a:chExt cx="9346787" cy="2481756"/>
          </a:xfrm>
        </p:grpSpPr>
        <p:pic>
          <p:nvPicPr>
            <p:cNvPr id="10" name="图片 9">
              <a:extLst>
                <a:ext uri="{FF2B5EF4-FFF2-40B4-BE49-F238E27FC236}">
                  <a16:creationId xmlns:a16="http://schemas.microsoft.com/office/drawing/2014/main" id="{91713238-A3D0-4FFE-872F-2FCE52FCF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079587"/>
              <a:ext cx="8723809" cy="1384127"/>
            </a:xfrm>
            <a:prstGeom prst="rect">
              <a:avLst/>
            </a:prstGeom>
          </p:spPr>
        </p:pic>
        <p:cxnSp>
          <p:nvCxnSpPr>
            <p:cNvPr id="11" name="直接连接符 10">
              <a:extLst>
                <a:ext uri="{FF2B5EF4-FFF2-40B4-BE49-F238E27FC236}">
                  <a16:creationId xmlns:a16="http://schemas.microsoft.com/office/drawing/2014/main" id="{F1C8BC5C-0DB2-4C50-8CA1-479170834360}"/>
                </a:ext>
              </a:extLst>
            </p:cNvPr>
            <p:cNvCxnSpPr/>
            <p:nvPr/>
          </p:nvCxnSpPr>
          <p:spPr>
            <a:xfrm>
              <a:off x="800100" y="1079587"/>
              <a:ext cx="0" cy="1384127"/>
            </a:xfrm>
            <a:prstGeom prst="line">
              <a:avLst/>
            </a:prstGeom>
            <a:ln w="76200">
              <a:solidFill>
                <a:srgbClr val="0DF6F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3D3BF43-FF17-4BB0-9D67-C82369E8082D}"/>
                </a:ext>
              </a:extLst>
            </p:cNvPr>
            <p:cNvCxnSpPr>
              <a:cxnSpLocks/>
            </p:cNvCxnSpPr>
            <p:nvPr/>
          </p:nvCxnSpPr>
          <p:spPr>
            <a:xfrm>
              <a:off x="800100" y="1079587"/>
              <a:ext cx="8071526" cy="0"/>
            </a:xfrm>
            <a:prstGeom prst="line">
              <a:avLst/>
            </a:prstGeom>
            <a:ln w="76200">
              <a:solidFill>
                <a:srgbClr val="07EEFE"/>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0814FA1B-5636-4D12-9496-5ACCC8DC3151}"/>
                </a:ext>
              </a:extLst>
            </p:cNvPr>
            <p:cNvCxnSpPr>
              <a:cxnSpLocks/>
            </p:cNvCxnSpPr>
            <p:nvPr/>
          </p:nvCxnSpPr>
          <p:spPr>
            <a:xfrm>
              <a:off x="800100" y="2463714"/>
              <a:ext cx="8723809" cy="0"/>
            </a:xfrm>
            <a:prstGeom prst="line">
              <a:avLst/>
            </a:prstGeom>
            <a:ln w="76200">
              <a:solidFill>
                <a:srgbClr val="07EEFE"/>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53B3C83-124A-49DA-89FA-F90958B82ACA}"/>
                </a:ext>
              </a:extLst>
            </p:cNvPr>
            <p:cNvCxnSpPr>
              <a:cxnSpLocks/>
            </p:cNvCxnSpPr>
            <p:nvPr/>
          </p:nvCxnSpPr>
          <p:spPr>
            <a:xfrm>
              <a:off x="9523909" y="1771650"/>
              <a:ext cx="0" cy="692064"/>
            </a:xfrm>
            <a:prstGeom prst="line">
              <a:avLst/>
            </a:prstGeom>
            <a:ln w="76200">
              <a:solidFill>
                <a:srgbClr val="0DF6FC"/>
              </a:solidFill>
            </a:ln>
          </p:spPr>
          <p:style>
            <a:lnRef idx="1">
              <a:schemeClr val="accent1"/>
            </a:lnRef>
            <a:fillRef idx="0">
              <a:schemeClr val="accent1"/>
            </a:fillRef>
            <a:effectRef idx="0">
              <a:schemeClr val="accent1"/>
            </a:effectRef>
            <a:fontRef idx="minor">
              <a:schemeClr val="tx1"/>
            </a:fontRef>
          </p:style>
        </p:cxnSp>
        <p:pic>
          <p:nvPicPr>
            <p:cNvPr id="15" name="图形 14" descr="DNA">
              <a:extLst>
                <a:ext uri="{FF2B5EF4-FFF2-40B4-BE49-F238E27FC236}">
                  <a16:creationId xmlns:a16="http://schemas.microsoft.com/office/drawing/2014/main" id="{3BA33426-7899-4701-9120-6A4B5AF46D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936329">
              <a:off x="9026599" y="-18042"/>
              <a:ext cx="1120288" cy="2051271"/>
            </a:xfrm>
            <a:prstGeom prst="rect">
              <a:avLst/>
            </a:prstGeom>
          </p:spPr>
        </p:pic>
      </p:grpSp>
      <p:cxnSp>
        <p:nvCxnSpPr>
          <p:cNvPr id="19" name="直接连接符 18">
            <a:extLst>
              <a:ext uri="{FF2B5EF4-FFF2-40B4-BE49-F238E27FC236}">
                <a16:creationId xmlns:a16="http://schemas.microsoft.com/office/drawing/2014/main" id="{85D926CC-6C73-4414-8E50-A09DBB1C3F03}"/>
              </a:ext>
            </a:extLst>
          </p:cNvPr>
          <p:cNvCxnSpPr>
            <a:cxnSpLocks/>
          </p:cNvCxnSpPr>
          <p:nvPr/>
        </p:nvCxnSpPr>
        <p:spPr>
          <a:xfrm>
            <a:off x="10691812" y="3049761"/>
            <a:ext cx="60331" cy="24458439"/>
          </a:xfrm>
          <a:prstGeom prst="line">
            <a:avLst/>
          </a:prstGeom>
          <a:ln w="177800" cmpd="tri">
            <a:solidFill>
              <a:srgbClr val="06D0FF"/>
            </a:solidFill>
            <a:prstDash val="sysDash"/>
          </a:ln>
          <a:effectLst>
            <a:softEdge rad="0"/>
          </a:effectLst>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96652872-8AA9-402E-BADD-7E4168571FE2}"/>
              </a:ext>
            </a:extLst>
          </p:cNvPr>
          <p:cNvSpPr txBox="1"/>
          <p:nvPr/>
        </p:nvSpPr>
        <p:spPr>
          <a:xfrm>
            <a:off x="847725" y="2615970"/>
            <a:ext cx="4073236" cy="707886"/>
          </a:xfrm>
          <a:prstGeom prst="rect">
            <a:avLst/>
          </a:prstGeom>
          <a:noFill/>
        </p:spPr>
        <p:txBody>
          <a:bodyPr wrap="square" rtlCol="0">
            <a:spAutoFit/>
          </a:bodyPr>
          <a:lstStyle/>
          <a:p>
            <a:r>
              <a:rPr lang="en-US" altLang="zh-CN" sz="4000" dirty="0">
                <a:latin typeface="Arial Black" panose="020B0A04020102020204" pitchFamily="34" charset="0"/>
              </a:rPr>
              <a:t>Task 1</a:t>
            </a:r>
            <a:r>
              <a:rPr lang="en-US" altLang="zh-CN" sz="3200" dirty="0">
                <a:latin typeface="Arial Black" panose="020B0A04020102020204" pitchFamily="34" charset="0"/>
              </a:rPr>
              <a:t>:</a:t>
            </a:r>
            <a:endParaRPr lang="zh-CN" altLang="en-US" sz="3200" dirty="0">
              <a:latin typeface="Arial Black" panose="020B0A04020102020204" pitchFamily="34" charset="0"/>
            </a:endParaRPr>
          </a:p>
        </p:txBody>
      </p:sp>
      <p:sp>
        <p:nvSpPr>
          <p:cNvPr id="21" name="矩形: 圆角 20">
            <a:extLst>
              <a:ext uri="{FF2B5EF4-FFF2-40B4-BE49-F238E27FC236}">
                <a16:creationId xmlns:a16="http://schemas.microsoft.com/office/drawing/2014/main" id="{8FAAB922-BE4F-4BF5-88DF-CDB8DF305929}"/>
              </a:ext>
            </a:extLst>
          </p:cNvPr>
          <p:cNvSpPr/>
          <p:nvPr/>
        </p:nvSpPr>
        <p:spPr>
          <a:xfrm>
            <a:off x="4246800" y="2824642"/>
            <a:ext cx="6092586" cy="7935608"/>
          </a:xfrm>
          <a:prstGeom prst="roundRect">
            <a:avLst/>
          </a:prstGeom>
          <a:solidFill>
            <a:srgbClr val="07F8FF">
              <a:alpha val="5000"/>
            </a:srgbClr>
          </a:solidFill>
          <a:ln w="635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B9FC3732-D79E-4C3A-ABEE-31F550A86C14}"/>
              </a:ext>
            </a:extLst>
          </p:cNvPr>
          <p:cNvSpPr txBox="1"/>
          <p:nvPr/>
        </p:nvSpPr>
        <p:spPr>
          <a:xfrm>
            <a:off x="847725" y="10693036"/>
            <a:ext cx="4073236" cy="707886"/>
          </a:xfrm>
          <a:prstGeom prst="rect">
            <a:avLst/>
          </a:prstGeom>
          <a:noFill/>
        </p:spPr>
        <p:txBody>
          <a:bodyPr wrap="square" rtlCol="0">
            <a:spAutoFit/>
          </a:bodyPr>
          <a:lstStyle/>
          <a:p>
            <a:r>
              <a:rPr lang="en-US" altLang="zh-CN" sz="4000" dirty="0">
                <a:latin typeface="Arial Black" panose="020B0A04020102020204" pitchFamily="34" charset="0"/>
              </a:rPr>
              <a:t>Task 2</a:t>
            </a:r>
            <a:r>
              <a:rPr lang="en-US" altLang="zh-CN" sz="3200" dirty="0">
                <a:latin typeface="Arial Black" panose="020B0A04020102020204" pitchFamily="34" charset="0"/>
              </a:rPr>
              <a:t>:</a:t>
            </a:r>
            <a:endParaRPr lang="zh-CN" altLang="en-US" sz="3200" dirty="0">
              <a:latin typeface="Arial Black" panose="020B0A04020102020204" pitchFamily="34" charset="0"/>
            </a:endParaRPr>
          </a:p>
        </p:txBody>
      </p:sp>
      <p:sp>
        <p:nvSpPr>
          <p:cNvPr id="23" name="矩形: 圆角 22">
            <a:extLst>
              <a:ext uri="{FF2B5EF4-FFF2-40B4-BE49-F238E27FC236}">
                <a16:creationId xmlns:a16="http://schemas.microsoft.com/office/drawing/2014/main" id="{B413BC45-C26B-4C75-951C-5C8D8E71B00B}"/>
              </a:ext>
            </a:extLst>
          </p:cNvPr>
          <p:cNvSpPr/>
          <p:nvPr/>
        </p:nvSpPr>
        <p:spPr>
          <a:xfrm>
            <a:off x="546778" y="11604834"/>
            <a:ext cx="5792030" cy="6412554"/>
          </a:xfrm>
          <a:prstGeom prst="roundRect">
            <a:avLst/>
          </a:prstGeom>
          <a:solidFill>
            <a:srgbClr val="07F8FF">
              <a:alpha val="5000"/>
            </a:srgbClr>
          </a:solidFill>
          <a:ln w="635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0CA740CF-4F3B-4010-9C72-8FF56BF60702}"/>
              </a:ext>
            </a:extLst>
          </p:cNvPr>
          <p:cNvSpPr txBox="1"/>
          <p:nvPr/>
        </p:nvSpPr>
        <p:spPr>
          <a:xfrm>
            <a:off x="847725" y="18221300"/>
            <a:ext cx="4073236" cy="707886"/>
          </a:xfrm>
          <a:prstGeom prst="rect">
            <a:avLst/>
          </a:prstGeom>
          <a:noFill/>
        </p:spPr>
        <p:txBody>
          <a:bodyPr wrap="square" rtlCol="0">
            <a:spAutoFit/>
          </a:bodyPr>
          <a:lstStyle/>
          <a:p>
            <a:r>
              <a:rPr lang="en-US" altLang="zh-CN" sz="4000" dirty="0">
                <a:latin typeface="Arial Black" panose="020B0A04020102020204" pitchFamily="34" charset="0"/>
              </a:rPr>
              <a:t>Task 3</a:t>
            </a:r>
            <a:r>
              <a:rPr lang="en-US" altLang="zh-CN" sz="3200" dirty="0">
                <a:latin typeface="Arial Black" panose="020B0A04020102020204" pitchFamily="34" charset="0"/>
              </a:rPr>
              <a:t>:</a:t>
            </a:r>
            <a:endParaRPr lang="zh-CN" altLang="en-US" sz="3200" dirty="0">
              <a:latin typeface="Arial Black" panose="020B0A04020102020204" pitchFamily="34" charset="0"/>
            </a:endParaRPr>
          </a:p>
        </p:txBody>
      </p:sp>
      <p:sp>
        <p:nvSpPr>
          <p:cNvPr id="25" name="矩形: 圆角 24">
            <a:extLst>
              <a:ext uri="{FF2B5EF4-FFF2-40B4-BE49-F238E27FC236}">
                <a16:creationId xmlns:a16="http://schemas.microsoft.com/office/drawing/2014/main" id="{80DA4D23-BFD8-4DD8-BE05-CD69DD27B8FF}"/>
              </a:ext>
            </a:extLst>
          </p:cNvPr>
          <p:cNvSpPr/>
          <p:nvPr/>
        </p:nvSpPr>
        <p:spPr>
          <a:xfrm>
            <a:off x="4920961" y="19101732"/>
            <a:ext cx="5473989" cy="6412554"/>
          </a:xfrm>
          <a:prstGeom prst="roundRect">
            <a:avLst/>
          </a:prstGeom>
          <a:solidFill>
            <a:srgbClr val="07F8FF">
              <a:alpha val="5000"/>
            </a:srgbClr>
          </a:solidFill>
          <a:ln w="635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2B4E31C5-DEE3-4E27-8402-7EE4EC041B96}"/>
              </a:ext>
            </a:extLst>
          </p:cNvPr>
          <p:cNvSpPr txBox="1"/>
          <p:nvPr/>
        </p:nvSpPr>
        <p:spPr>
          <a:xfrm>
            <a:off x="11234737" y="2648412"/>
            <a:ext cx="4073236" cy="707886"/>
          </a:xfrm>
          <a:prstGeom prst="rect">
            <a:avLst/>
          </a:prstGeom>
          <a:noFill/>
        </p:spPr>
        <p:txBody>
          <a:bodyPr wrap="square" rtlCol="0">
            <a:spAutoFit/>
          </a:bodyPr>
          <a:lstStyle/>
          <a:p>
            <a:r>
              <a:rPr lang="en-US" altLang="zh-CN" sz="4000" dirty="0">
                <a:latin typeface="Arial Black" panose="020B0A04020102020204" pitchFamily="34" charset="0"/>
              </a:rPr>
              <a:t>Task 4</a:t>
            </a:r>
            <a:r>
              <a:rPr lang="en-US" altLang="zh-CN" sz="3200" dirty="0">
                <a:latin typeface="Arial Black" panose="020B0A04020102020204" pitchFamily="34" charset="0"/>
              </a:rPr>
              <a:t>:</a:t>
            </a:r>
            <a:endParaRPr lang="zh-CN" altLang="en-US" sz="3200" dirty="0">
              <a:latin typeface="Arial Black" panose="020B0A04020102020204" pitchFamily="34" charset="0"/>
            </a:endParaRPr>
          </a:p>
        </p:txBody>
      </p:sp>
      <p:sp>
        <p:nvSpPr>
          <p:cNvPr id="27" name="矩形: 圆角 26">
            <a:extLst>
              <a:ext uri="{FF2B5EF4-FFF2-40B4-BE49-F238E27FC236}">
                <a16:creationId xmlns:a16="http://schemas.microsoft.com/office/drawing/2014/main" id="{53B711C8-4A47-4F8D-95A1-F79D860D5166}"/>
              </a:ext>
            </a:extLst>
          </p:cNvPr>
          <p:cNvSpPr/>
          <p:nvPr/>
        </p:nvSpPr>
        <p:spPr>
          <a:xfrm>
            <a:off x="11056943" y="3478144"/>
            <a:ext cx="9669456" cy="6622786"/>
          </a:xfrm>
          <a:prstGeom prst="roundRect">
            <a:avLst/>
          </a:prstGeom>
          <a:solidFill>
            <a:srgbClr val="07F8FF">
              <a:alpha val="5000"/>
            </a:srgbClr>
          </a:solidFill>
          <a:ln w="635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9627A2D1-AEE8-4DF8-9573-0DBCA0BB9BED}"/>
              </a:ext>
            </a:extLst>
          </p:cNvPr>
          <p:cNvSpPr txBox="1"/>
          <p:nvPr/>
        </p:nvSpPr>
        <p:spPr>
          <a:xfrm>
            <a:off x="11405679" y="10222776"/>
            <a:ext cx="4073236" cy="707886"/>
          </a:xfrm>
          <a:prstGeom prst="rect">
            <a:avLst/>
          </a:prstGeom>
          <a:noFill/>
        </p:spPr>
        <p:txBody>
          <a:bodyPr wrap="square" rtlCol="0">
            <a:spAutoFit/>
          </a:bodyPr>
          <a:lstStyle/>
          <a:p>
            <a:r>
              <a:rPr lang="en-US" altLang="zh-CN" sz="4000" dirty="0">
                <a:latin typeface="Arial Black" panose="020B0A04020102020204" pitchFamily="34" charset="0"/>
              </a:rPr>
              <a:t>Task 5</a:t>
            </a:r>
            <a:r>
              <a:rPr lang="en-US" altLang="zh-CN" sz="3200" dirty="0">
                <a:latin typeface="Arial Black" panose="020B0A04020102020204" pitchFamily="34" charset="0"/>
              </a:rPr>
              <a:t>:</a:t>
            </a:r>
            <a:endParaRPr lang="zh-CN" altLang="en-US" sz="3200" dirty="0">
              <a:latin typeface="Arial Black" panose="020B0A04020102020204" pitchFamily="34" charset="0"/>
            </a:endParaRPr>
          </a:p>
        </p:txBody>
      </p:sp>
      <p:sp>
        <p:nvSpPr>
          <p:cNvPr id="29" name="矩形: 圆角 28">
            <a:extLst>
              <a:ext uri="{FF2B5EF4-FFF2-40B4-BE49-F238E27FC236}">
                <a16:creationId xmlns:a16="http://schemas.microsoft.com/office/drawing/2014/main" id="{2733710D-90C2-40B7-9970-640D9642725D}"/>
              </a:ext>
            </a:extLst>
          </p:cNvPr>
          <p:cNvSpPr/>
          <p:nvPr/>
        </p:nvSpPr>
        <p:spPr>
          <a:xfrm>
            <a:off x="15070355" y="11052508"/>
            <a:ext cx="5698878" cy="10580163"/>
          </a:xfrm>
          <a:prstGeom prst="roundRect">
            <a:avLst/>
          </a:prstGeom>
          <a:solidFill>
            <a:srgbClr val="07F8FF">
              <a:alpha val="5000"/>
            </a:srgbClr>
          </a:solidFill>
          <a:ln w="635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BAEA1B1D-70A0-4D08-A673-3125F2098672}"/>
              </a:ext>
            </a:extLst>
          </p:cNvPr>
          <p:cNvSpPr txBox="1"/>
          <p:nvPr/>
        </p:nvSpPr>
        <p:spPr>
          <a:xfrm>
            <a:off x="11432089" y="21870297"/>
            <a:ext cx="4073236" cy="707886"/>
          </a:xfrm>
          <a:prstGeom prst="rect">
            <a:avLst/>
          </a:prstGeom>
          <a:noFill/>
        </p:spPr>
        <p:txBody>
          <a:bodyPr wrap="square" rtlCol="0">
            <a:spAutoFit/>
          </a:bodyPr>
          <a:lstStyle/>
          <a:p>
            <a:r>
              <a:rPr lang="en-US" altLang="zh-CN" sz="4000" dirty="0">
                <a:latin typeface="Arial Black" panose="020B0A04020102020204" pitchFamily="34" charset="0"/>
              </a:rPr>
              <a:t>Conclusion:</a:t>
            </a:r>
            <a:endParaRPr lang="zh-CN" altLang="en-US" sz="4000" dirty="0">
              <a:latin typeface="Arial Black" panose="020B0A04020102020204" pitchFamily="34" charset="0"/>
            </a:endParaRPr>
          </a:p>
        </p:txBody>
      </p:sp>
      <p:sp>
        <p:nvSpPr>
          <p:cNvPr id="31" name="矩形: 圆角 30">
            <a:extLst>
              <a:ext uri="{FF2B5EF4-FFF2-40B4-BE49-F238E27FC236}">
                <a16:creationId xmlns:a16="http://schemas.microsoft.com/office/drawing/2014/main" id="{BCA17EB1-0F8B-4133-AB1D-4282A044EBBB}"/>
              </a:ext>
            </a:extLst>
          </p:cNvPr>
          <p:cNvSpPr/>
          <p:nvPr/>
        </p:nvSpPr>
        <p:spPr>
          <a:xfrm>
            <a:off x="11432089" y="22644936"/>
            <a:ext cx="8919165" cy="4558185"/>
          </a:xfrm>
          <a:prstGeom prst="roundRect">
            <a:avLst/>
          </a:prstGeom>
          <a:solidFill>
            <a:srgbClr val="07F8FF">
              <a:alpha val="5000"/>
            </a:srgbClr>
          </a:solidFill>
          <a:ln w="635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92FB9595-6229-4D65-B2C3-EC474D215173}"/>
              </a:ext>
            </a:extLst>
          </p:cNvPr>
          <p:cNvSpPr txBox="1"/>
          <p:nvPr/>
        </p:nvSpPr>
        <p:spPr>
          <a:xfrm>
            <a:off x="4488097" y="3059498"/>
            <a:ext cx="5756040" cy="6001643"/>
          </a:xfrm>
          <a:prstGeom prst="rect">
            <a:avLst/>
          </a:prstGeom>
          <a:noFill/>
        </p:spPr>
        <p:txBody>
          <a:bodyPr wrap="square" rtlCol="0">
            <a:spAutoFit/>
          </a:bodyPr>
          <a:lstStyle/>
          <a:p>
            <a:r>
              <a:rPr lang="en-US" altLang="zh-CN" sz="2400" dirty="0"/>
              <a:t>Explain the problem and biological importance:</a:t>
            </a:r>
          </a:p>
          <a:p>
            <a:r>
              <a:rPr lang="en-US" altLang="zh-CN" sz="2400" dirty="0"/>
              <a:t>GC content is the percentage of Guanine and Cytosine nucleotides in part of a DNA. Between Guanine and Cytosine, there are three hydrogen bonds while Adenine-Thymine base pairs have only two. This means that Guanine-Cytosine base pairs contribute more to DNA stability than Adenine-Thymine base pairs. Therefore, the stability and melting temperature of DNA depend on the GC content. In polymerase chain reaction (PCR) experiments, GC content can also be used to predict annealing temperature of primers to the template DNA. </a:t>
            </a:r>
          </a:p>
        </p:txBody>
      </p:sp>
      <p:sp>
        <p:nvSpPr>
          <p:cNvPr id="32" name="文本框 31">
            <a:extLst>
              <a:ext uri="{FF2B5EF4-FFF2-40B4-BE49-F238E27FC236}">
                <a16:creationId xmlns:a16="http://schemas.microsoft.com/office/drawing/2014/main" id="{984EB819-17F6-4CD3-BFCC-EC927AC86BD1}"/>
              </a:ext>
            </a:extLst>
          </p:cNvPr>
          <p:cNvSpPr txBox="1"/>
          <p:nvPr/>
        </p:nvSpPr>
        <p:spPr>
          <a:xfrm>
            <a:off x="700970" y="11930169"/>
            <a:ext cx="5553933" cy="4154984"/>
          </a:xfrm>
          <a:prstGeom prst="rect">
            <a:avLst/>
          </a:prstGeom>
          <a:noFill/>
        </p:spPr>
        <p:txBody>
          <a:bodyPr wrap="square" rtlCol="0">
            <a:spAutoFit/>
          </a:bodyPr>
          <a:lstStyle/>
          <a:p>
            <a:r>
              <a:rPr lang="en-US" altLang="zh-CN" sz="2400" dirty="0"/>
              <a:t>Explain the problem and biological importance:</a:t>
            </a:r>
          </a:p>
          <a:p>
            <a:r>
              <a:rPr lang="en-US" altLang="zh-CN" sz="2400" dirty="0"/>
              <a:t>DNA is a double helix of two complementary strands. In DNA replication, each strand of a DNA serves as a template to produce an identical replica of the original DNA.  If we have one stand of DNA sequence, we can know what its complementary DNA strand looks like by the principle of complementary base pairing.</a:t>
            </a:r>
          </a:p>
        </p:txBody>
      </p:sp>
      <p:sp>
        <p:nvSpPr>
          <p:cNvPr id="33" name="文本框 32">
            <a:extLst>
              <a:ext uri="{FF2B5EF4-FFF2-40B4-BE49-F238E27FC236}">
                <a16:creationId xmlns:a16="http://schemas.microsoft.com/office/drawing/2014/main" id="{F97B33A6-E08F-41DC-8BAF-9537C2337787}"/>
              </a:ext>
            </a:extLst>
          </p:cNvPr>
          <p:cNvSpPr txBox="1"/>
          <p:nvPr/>
        </p:nvSpPr>
        <p:spPr>
          <a:xfrm>
            <a:off x="5165937" y="19370513"/>
            <a:ext cx="5078200" cy="4524315"/>
          </a:xfrm>
          <a:prstGeom prst="rect">
            <a:avLst/>
          </a:prstGeom>
          <a:noFill/>
        </p:spPr>
        <p:txBody>
          <a:bodyPr wrap="square" rtlCol="0">
            <a:spAutoFit/>
          </a:bodyPr>
          <a:lstStyle/>
          <a:p>
            <a:r>
              <a:rPr lang="en-US" altLang="zh-CN" sz="2400" dirty="0"/>
              <a:t>Explain the problem and biological importance:</a:t>
            </a:r>
            <a:endParaRPr lang="zh-CN" altLang="zh-CN" sz="2400" dirty="0"/>
          </a:p>
          <a:p>
            <a:r>
              <a:rPr lang="en-US" altLang="zh-CN" sz="2400" dirty="0"/>
              <a:t>The genetic information stored in DNA cannot be directly converted into proteins as the cellular protein factory – ribosomes only read instruction in the form of RNA. Therefore, a Central Dogma process known as transcription is important for converting the sequences of bases in DNA into RNA messages. </a:t>
            </a:r>
            <a:endParaRPr lang="zh-CN" altLang="zh-CN" sz="2400" dirty="0"/>
          </a:p>
          <a:p>
            <a:endParaRPr lang="zh-CN" altLang="zh-CN" sz="2400" dirty="0"/>
          </a:p>
        </p:txBody>
      </p:sp>
      <p:sp>
        <p:nvSpPr>
          <p:cNvPr id="34" name="文本框 33">
            <a:extLst>
              <a:ext uri="{FF2B5EF4-FFF2-40B4-BE49-F238E27FC236}">
                <a16:creationId xmlns:a16="http://schemas.microsoft.com/office/drawing/2014/main" id="{4F585CC2-D3C2-4BB3-8B5F-ABA2B1C7DEAC}"/>
              </a:ext>
            </a:extLst>
          </p:cNvPr>
          <p:cNvSpPr txBox="1"/>
          <p:nvPr/>
        </p:nvSpPr>
        <p:spPr>
          <a:xfrm>
            <a:off x="11405680" y="3675730"/>
            <a:ext cx="9363554" cy="7017306"/>
          </a:xfrm>
          <a:prstGeom prst="rect">
            <a:avLst/>
          </a:prstGeom>
          <a:noFill/>
        </p:spPr>
        <p:txBody>
          <a:bodyPr wrap="square" rtlCol="0">
            <a:spAutoFit/>
          </a:bodyPr>
          <a:lstStyle/>
          <a:p>
            <a:r>
              <a:rPr lang="en-US" altLang="zh-CN" sz="2400" dirty="0"/>
              <a:t>Explain the problem and biological importance:</a:t>
            </a:r>
            <a:endParaRPr lang="zh-CN" altLang="zh-CN" sz="2400" dirty="0"/>
          </a:p>
          <a:p>
            <a:r>
              <a:rPr lang="en-US" altLang="zh-CN" sz="2400" dirty="0"/>
              <a:t>Translation, one of the steps in Central Dogma converts sequences of bases in mRNA into chains of amino acids.</a:t>
            </a:r>
            <a:endParaRPr lang="zh-CN" altLang="zh-CN" sz="2400" dirty="0"/>
          </a:p>
          <a:p>
            <a:r>
              <a:rPr lang="en-US" altLang="zh-CN" sz="2400" dirty="0"/>
              <a:t> </a:t>
            </a:r>
            <a:endParaRPr lang="zh-CN" altLang="zh-CN" sz="2400" dirty="0"/>
          </a:p>
          <a:p>
            <a:r>
              <a:rPr lang="en-US" altLang="zh-CN" sz="2400" dirty="0"/>
              <a:t>The approach you took</a:t>
            </a:r>
            <a:endParaRPr lang="zh-CN" altLang="zh-CN" sz="2400" dirty="0"/>
          </a:p>
          <a:p>
            <a:r>
              <a:rPr lang="en-US" altLang="zh-CN" sz="2400" dirty="0"/>
              <a:t>    1. Request user input of mRNA sequence.</a:t>
            </a:r>
            <a:endParaRPr lang="zh-CN" altLang="zh-CN" sz="2400" dirty="0"/>
          </a:p>
          <a:p>
            <a:r>
              <a:rPr lang="en-US" altLang="zh-CN" sz="2400" dirty="0"/>
              <a:t>    2. Continue the process if the input only contains the letters: A, U, G and C.</a:t>
            </a:r>
            <a:endParaRPr lang="zh-CN" altLang="zh-CN" sz="2400" dirty="0"/>
          </a:p>
          <a:p>
            <a:r>
              <a:rPr lang="en-US" altLang="zh-CN" sz="2400" dirty="0"/>
              <a:t>    3. Return the index position of the first occurrence of AUG.</a:t>
            </a:r>
            <a:endParaRPr lang="zh-CN" altLang="zh-CN" sz="2400" dirty="0"/>
          </a:p>
          <a:p>
            <a:r>
              <a:rPr lang="en-US" altLang="zh-CN" sz="2400" dirty="0"/>
              <a:t>    4. To loop through the mRNA sequence and access 3 elements at the same time, use for in range with step size of 3. The 3 elements will form a codon.</a:t>
            </a:r>
            <a:endParaRPr lang="zh-CN" altLang="zh-CN" sz="2400" dirty="0"/>
          </a:p>
          <a:p>
            <a:r>
              <a:rPr lang="en-US" altLang="zh-CN" sz="2400" dirty="0"/>
              <a:t>    5. Retrieve the amino acid 1-letter code of the codon from a dictionary.</a:t>
            </a:r>
            <a:endParaRPr lang="zh-CN" altLang="zh-CN" sz="2400" dirty="0"/>
          </a:p>
          <a:p>
            <a:r>
              <a:rPr lang="en-US" altLang="zh-CN" sz="2400" dirty="0"/>
              <a:t>    6. For each codon in mRNA, add its 1-letter code to a string variable.</a:t>
            </a:r>
            <a:endParaRPr lang="zh-CN" altLang="zh-CN" sz="2400" dirty="0"/>
          </a:p>
          <a:p>
            <a:r>
              <a:rPr lang="en-US" altLang="zh-CN" sz="2400" dirty="0"/>
              <a:t> </a:t>
            </a:r>
            <a:endParaRPr lang="zh-CN" altLang="zh-CN" sz="2400" dirty="0"/>
          </a:p>
          <a:p>
            <a:r>
              <a:rPr lang="en-US" altLang="zh-CN" sz="2400" dirty="0"/>
              <a:t>The result:</a:t>
            </a:r>
            <a:endParaRPr lang="zh-CN" altLang="zh-CN" sz="2400" dirty="0"/>
          </a:p>
          <a:p>
            <a:r>
              <a:rPr lang="en-US" altLang="zh-CN" sz="2400" dirty="0"/>
              <a:t>Show the amino acids sequence in the string variable to the screen.</a:t>
            </a:r>
            <a:endParaRPr lang="zh-CN" altLang="zh-CN" sz="2400" dirty="0"/>
          </a:p>
          <a:p>
            <a:r>
              <a:rPr lang="en-US" altLang="zh-CN" sz="2400" dirty="0"/>
              <a:t> </a:t>
            </a:r>
            <a:endParaRPr lang="zh-CN" altLang="zh-CN" sz="2400" dirty="0"/>
          </a:p>
          <a:p>
            <a:endParaRPr lang="zh-CN" altLang="en-US" dirty="0"/>
          </a:p>
        </p:txBody>
      </p:sp>
      <p:sp>
        <p:nvSpPr>
          <p:cNvPr id="2" name="文本框 1">
            <a:extLst>
              <a:ext uri="{FF2B5EF4-FFF2-40B4-BE49-F238E27FC236}">
                <a16:creationId xmlns:a16="http://schemas.microsoft.com/office/drawing/2014/main" id="{F3CFE05F-D2EC-4750-A813-27C681504B11}"/>
              </a:ext>
            </a:extLst>
          </p:cNvPr>
          <p:cNvSpPr txBox="1"/>
          <p:nvPr/>
        </p:nvSpPr>
        <p:spPr>
          <a:xfrm>
            <a:off x="15307972" y="11414460"/>
            <a:ext cx="5344593" cy="9971961"/>
          </a:xfrm>
          <a:prstGeom prst="rect">
            <a:avLst/>
          </a:prstGeom>
          <a:noFill/>
        </p:spPr>
        <p:txBody>
          <a:bodyPr wrap="square" rtlCol="0">
            <a:spAutoFit/>
          </a:bodyPr>
          <a:lstStyle/>
          <a:p>
            <a:r>
              <a:rPr lang="en-US" altLang="zh-CN" sz="2400" dirty="0"/>
              <a:t>Virus vectors such as AAV are commonly used for tissue-specific drug delivery in gene therapy. In order to screen the tissue specificity of different motif in proteins of the virus, a library with same length of amino acid sequence with a 1aa shifting sliding window is usually created. Based on the library, DNA molecules were synthesized, attached with primers as well as barcode sequence (UMI), underwent PCR and finally sequenced by next-generation sequencing (NGS). The process above is repeated Our code is used to analyze the result of NGS, dealing with the result of sequencing to find out effective domains for tissue penetration. </a:t>
            </a:r>
          </a:p>
          <a:p>
            <a:endParaRPr lang="en-US" altLang="zh-CN" sz="2400" dirty="0"/>
          </a:p>
          <a:p>
            <a:r>
              <a:rPr lang="en-US" altLang="zh-CN" sz="2400" dirty="0"/>
              <a:t>Step 1: delete the sequence with same UMI (decrease the error caused by PCR preference).</a:t>
            </a:r>
          </a:p>
          <a:p>
            <a:r>
              <a:rPr lang="en-US" altLang="zh-CN" sz="2400" dirty="0"/>
              <a:t>Step 2: Extract and align interested sequence segments by comparing to a reference sequence.</a:t>
            </a:r>
          </a:p>
          <a:p>
            <a:r>
              <a:rPr lang="en-US" altLang="zh-CN" sz="2400" dirty="0"/>
              <a:t>Step 3: Take count of the repeated times of certain sequence and create plots to detect functional motifs of proteins. </a:t>
            </a:r>
          </a:p>
          <a:p>
            <a:endParaRPr lang="en-US" altLang="zh-CN" dirty="0"/>
          </a:p>
        </p:txBody>
      </p:sp>
      <p:pic>
        <p:nvPicPr>
          <p:cNvPr id="4" name="图片 3">
            <a:extLst>
              <a:ext uri="{FF2B5EF4-FFF2-40B4-BE49-F238E27FC236}">
                <a16:creationId xmlns:a16="http://schemas.microsoft.com/office/drawing/2014/main" id="{A4855923-8EFF-48D4-B3A8-56009E093026}"/>
              </a:ext>
            </a:extLst>
          </p:cNvPr>
          <p:cNvPicPr>
            <a:picLocks noChangeAspect="1"/>
          </p:cNvPicPr>
          <p:nvPr/>
        </p:nvPicPr>
        <p:blipFill>
          <a:blip r:embed="rId6"/>
          <a:stretch>
            <a:fillRect/>
          </a:stretch>
        </p:blipFill>
        <p:spPr>
          <a:xfrm>
            <a:off x="348950" y="3563862"/>
            <a:ext cx="3897850" cy="6366333"/>
          </a:xfrm>
          <a:prstGeom prst="rect">
            <a:avLst/>
          </a:prstGeom>
        </p:spPr>
      </p:pic>
      <p:pic>
        <p:nvPicPr>
          <p:cNvPr id="3" name="图片 2">
            <a:extLst>
              <a:ext uri="{FF2B5EF4-FFF2-40B4-BE49-F238E27FC236}">
                <a16:creationId xmlns:a16="http://schemas.microsoft.com/office/drawing/2014/main" id="{202129B2-989F-41E5-8747-FFB4917FD0B3}"/>
              </a:ext>
            </a:extLst>
          </p:cNvPr>
          <p:cNvPicPr>
            <a:picLocks noChangeAspect="1"/>
          </p:cNvPicPr>
          <p:nvPr/>
        </p:nvPicPr>
        <p:blipFill>
          <a:blip r:embed="rId7"/>
          <a:stretch>
            <a:fillRect/>
          </a:stretch>
        </p:blipFill>
        <p:spPr>
          <a:xfrm>
            <a:off x="6493000" y="11480715"/>
            <a:ext cx="4611569" cy="6515463"/>
          </a:xfrm>
          <a:prstGeom prst="rect">
            <a:avLst/>
          </a:prstGeom>
        </p:spPr>
      </p:pic>
      <p:pic>
        <p:nvPicPr>
          <p:cNvPr id="5" name="图片 4">
            <a:extLst>
              <a:ext uri="{FF2B5EF4-FFF2-40B4-BE49-F238E27FC236}">
                <a16:creationId xmlns:a16="http://schemas.microsoft.com/office/drawing/2014/main" id="{CC29D16C-3C2F-48D5-9AB8-F70D62A2FF89}"/>
              </a:ext>
            </a:extLst>
          </p:cNvPr>
          <p:cNvPicPr>
            <a:picLocks noChangeAspect="1"/>
          </p:cNvPicPr>
          <p:nvPr/>
        </p:nvPicPr>
        <p:blipFill>
          <a:blip r:embed="rId8"/>
          <a:stretch>
            <a:fillRect/>
          </a:stretch>
        </p:blipFill>
        <p:spPr>
          <a:xfrm>
            <a:off x="686888" y="19898916"/>
            <a:ext cx="3996455" cy="4818186"/>
          </a:xfrm>
          <a:prstGeom prst="rect">
            <a:avLst/>
          </a:prstGeom>
        </p:spPr>
      </p:pic>
      <p:pic>
        <p:nvPicPr>
          <p:cNvPr id="17" name="图片 16">
            <a:extLst>
              <a:ext uri="{FF2B5EF4-FFF2-40B4-BE49-F238E27FC236}">
                <a16:creationId xmlns:a16="http://schemas.microsoft.com/office/drawing/2014/main" id="{B112A2DF-B8A3-4E73-AD18-67D4463B49C5}"/>
              </a:ext>
            </a:extLst>
          </p:cNvPr>
          <p:cNvPicPr>
            <a:picLocks noChangeAspect="1"/>
          </p:cNvPicPr>
          <p:nvPr/>
        </p:nvPicPr>
        <p:blipFill>
          <a:blip r:embed="rId9"/>
          <a:stretch>
            <a:fillRect/>
          </a:stretch>
        </p:blipFill>
        <p:spPr>
          <a:xfrm>
            <a:off x="10871064" y="11314938"/>
            <a:ext cx="4721607" cy="9828357"/>
          </a:xfrm>
          <a:prstGeom prst="rect">
            <a:avLst/>
          </a:prstGeom>
        </p:spPr>
      </p:pic>
      <p:sp>
        <p:nvSpPr>
          <p:cNvPr id="35" name="矩形: 圆角 34">
            <a:extLst>
              <a:ext uri="{FF2B5EF4-FFF2-40B4-BE49-F238E27FC236}">
                <a16:creationId xmlns:a16="http://schemas.microsoft.com/office/drawing/2014/main" id="{E75C71AE-4776-496C-A52B-348E172EAD74}"/>
              </a:ext>
            </a:extLst>
          </p:cNvPr>
          <p:cNvSpPr/>
          <p:nvPr/>
        </p:nvSpPr>
        <p:spPr>
          <a:xfrm>
            <a:off x="700970" y="28017364"/>
            <a:ext cx="19891264" cy="1657541"/>
          </a:xfrm>
          <a:prstGeom prst="roundRect">
            <a:avLst/>
          </a:prstGeom>
          <a:solidFill>
            <a:srgbClr val="07F8FF">
              <a:alpha val="5000"/>
            </a:srgbClr>
          </a:solidFill>
          <a:ln w="63500">
            <a:solidFill>
              <a:srgbClr val="07E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5B537D5C-3C07-40A6-BCA0-4050AF2796F0}"/>
              </a:ext>
            </a:extLst>
          </p:cNvPr>
          <p:cNvSpPr txBox="1"/>
          <p:nvPr/>
        </p:nvSpPr>
        <p:spPr>
          <a:xfrm>
            <a:off x="745239" y="27203121"/>
            <a:ext cx="4073236" cy="707886"/>
          </a:xfrm>
          <a:prstGeom prst="rect">
            <a:avLst/>
          </a:prstGeom>
          <a:noFill/>
        </p:spPr>
        <p:txBody>
          <a:bodyPr wrap="square" rtlCol="0">
            <a:spAutoFit/>
          </a:bodyPr>
          <a:lstStyle/>
          <a:p>
            <a:r>
              <a:rPr lang="en-US" altLang="zh-CN" sz="4000" dirty="0">
                <a:latin typeface="Arial Black" panose="020B0A04020102020204" pitchFamily="34" charset="0"/>
              </a:rPr>
              <a:t>Reference:</a:t>
            </a:r>
            <a:endParaRPr lang="zh-CN" altLang="en-US" sz="4000" dirty="0">
              <a:latin typeface="Arial Black" panose="020B0A04020102020204" pitchFamily="34" charset="0"/>
            </a:endParaRPr>
          </a:p>
        </p:txBody>
      </p:sp>
    </p:spTree>
    <p:extLst>
      <p:ext uri="{BB962C8B-B14F-4D97-AF65-F5344CB8AC3E}">
        <p14:creationId xmlns:p14="http://schemas.microsoft.com/office/powerpoint/2010/main" val="412502102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708</TotalTime>
  <Words>1145</Words>
  <Application>Microsoft Office PowerPoint</Application>
  <PresentationFormat>自定义</PresentationFormat>
  <Paragraphs>128</Paragraphs>
  <Slides>4</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等线</vt:lpstr>
      <vt:lpstr>等线 Light</vt:lpstr>
      <vt:lpstr>Arial</vt:lpstr>
      <vt:lpstr>Arial Black</vt:lpstr>
      <vt:lpstr>Calibri</vt:lpstr>
      <vt:lpstr>Calibri Light</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Xie, Hanqi</dc:creator>
  <cp:lastModifiedBy>Xie, Hanqi</cp:lastModifiedBy>
  <cp:revision>53</cp:revision>
  <dcterms:created xsi:type="dcterms:W3CDTF">2019-04-23T12:21:57Z</dcterms:created>
  <dcterms:modified xsi:type="dcterms:W3CDTF">2019-05-02T10:46:09Z</dcterms:modified>
</cp:coreProperties>
</file>