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60" r:id="rId2"/>
    <p:sldId id="261" r:id="rId3"/>
    <p:sldId id="263" r:id="rId4"/>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F6FC"/>
    <a:srgbClr val="07F8FF"/>
    <a:srgbClr val="07EEFE"/>
    <a:srgbClr val="06D0FF"/>
    <a:srgbClr val="079AFE"/>
    <a:srgbClr val="09A4FF"/>
    <a:srgbClr val="07D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08" autoAdjust="0"/>
  </p:normalViewPr>
  <p:slideViewPr>
    <p:cSldViewPr snapToGrid="0">
      <p:cViewPr>
        <p:scale>
          <a:sx n="41" d="100"/>
          <a:sy n="41" d="100"/>
        </p:scale>
        <p:origin x="420" y="-2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16121-4DA3-4530-B1F8-6E0EF35E7C52}" type="datetimeFigureOut">
              <a:rPr lang="zh-CN" altLang="en-US" smtClean="0"/>
              <a:t>2019/5/6</a:t>
            </a:fld>
            <a:endParaRPr lang="zh-CN" altLang="en-US"/>
          </a:p>
        </p:txBody>
      </p:sp>
      <p:sp>
        <p:nvSpPr>
          <p:cNvPr id="4" name="幻灯片图像占位符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6E305-859C-4F4A-A8B6-D27CDF89DF5F}" type="slidenum">
              <a:rPr lang="zh-CN" altLang="en-US" smtClean="0"/>
              <a:t>‹#›</a:t>
            </a:fld>
            <a:endParaRPr lang="zh-CN" altLang="en-US"/>
          </a:p>
        </p:txBody>
      </p:sp>
    </p:spTree>
    <p:extLst>
      <p:ext uri="{BB962C8B-B14F-4D97-AF65-F5344CB8AC3E}">
        <p14:creationId xmlns:p14="http://schemas.microsoft.com/office/powerpoint/2010/main" val="196846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F6E305-859C-4F4A-A8B6-D27CDF89DF5F}" type="slidenum">
              <a:rPr lang="zh-CN" altLang="en-US" smtClean="0"/>
              <a:t>1</a:t>
            </a:fld>
            <a:endParaRPr lang="zh-CN" altLang="en-US"/>
          </a:p>
        </p:txBody>
      </p:sp>
    </p:spTree>
    <p:extLst>
      <p:ext uri="{BB962C8B-B14F-4D97-AF65-F5344CB8AC3E}">
        <p14:creationId xmlns:p14="http://schemas.microsoft.com/office/powerpoint/2010/main" val="1655930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CN" altLang="en-US"/>
              <a:t>单击此处编辑母版标题样式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D604023-91AD-4BA1-AB5C-7A1A4BF8FD5D}" type="datetimeFigureOut">
              <a:rPr lang="zh-CN" altLang="en-US" smtClean="0"/>
              <a:t>2019/5/6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730742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D604023-91AD-4BA1-AB5C-7A1A4BF8FD5D}" type="datetimeFigureOut">
              <a:rPr lang="zh-CN" altLang="en-US" smtClean="0"/>
              <a:t>2019/5/6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70712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D604023-91AD-4BA1-AB5C-7A1A4BF8FD5D}" type="datetimeFigureOut">
              <a:rPr lang="zh-CN" altLang="en-US" smtClean="0"/>
              <a:t>2019/5/6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256002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D604023-91AD-4BA1-AB5C-7A1A4BF8FD5D}" type="datetimeFigureOut">
              <a:rPr lang="zh-CN" altLang="en-US" smtClean="0"/>
              <a:t>2019/5/6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399338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CN" altLang="en-US"/>
              <a:t>单击此处编辑母版标题样式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D604023-91AD-4BA1-AB5C-7A1A4BF8FD5D}" type="datetimeFigureOut">
              <a:rPr lang="zh-CN" altLang="en-US" smtClean="0"/>
              <a:t>2019/5/6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390452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D604023-91AD-4BA1-AB5C-7A1A4BF8FD5D}" type="datetimeFigureOut">
              <a:rPr lang="zh-CN" altLang="en-US" smtClean="0"/>
              <a:t>2019/5/6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145550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CN" altLang="en-US"/>
              <a:t>编辑母版文本样式</a:t>
            </a:r>
          </a:p>
        </p:txBody>
      </p:sp>
      <p:sp>
        <p:nvSpPr>
          <p:cNvPr id="4" name="Content Placeholder 3"/>
          <p:cNvSpPr>
            <a:spLocks noGrp="1"/>
          </p:cNvSpPr>
          <p:nvPr>
            <p:ph sz="half" idx="2"/>
          </p:nvPr>
        </p:nvSpPr>
        <p:spPr>
          <a:xfrm>
            <a:off x="1472912" y="11058863"/>
            <a:ext cx="9046274" cy="1626592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CN" altLang="en-US"/>
              <a:t>编辑母版文本样式</a:t>
            </a:r>
          </a:p>
        </p:txBody>
      </p:sp>
      <p:sp>
        <p:nvSpPr>
          <p:cNvPr id="6" name="Content Placeholder 5"/>
          <p:cNvSpPr>
            <a:spLocks noGrp="1"/>
          </p:cNvSpPr>
          <p:nvPr>
            <p:ph sz="quarter" idx="4"/>
          </p:nvPr>
        </p:nvSpPr>
        <p:spPr>
          <a:xfrm>
            <a:off x="10825461" y="11058863"/>
            <a:ext cx="9090826" cy="1626592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D604023-91AD-4BA1-AB5C-7A1A4BF8FD5D}" type="datetimeFigureOut">
              <a:rPr lang="zh-CN" altLang="en-US" smtClean="0"/>
              <a:t>2019/5/6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395405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D604023-91AD-4BA1-AB5C-7A1A4BF8FD5D}" type="datetimeFigureOut">
              <a:rPr lang="zh-CN" altLang="en-US" smtClean="0"/>
              <a:t>2019/5/6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3826685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04023-91AD-4BA1-AB5C-7A1A4BF8FD5D}" type="datetimeFigureOut">
              <a:rPr lang="zh-CN" altLang="en-US" smtClean="0"/>
              <a:t>2019/5/6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12539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CN" altLang="en-US"/>
              <a:t>单击此处编辑母版标题样式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CN" altLang="en-US"/>
              <a:t>编辑母版文本样式</a:t>
            </a:r>
          </a:p>
        </p:txBody>
      </p:sp>
      <p:sp>
        <p:nvSpPr>
          <p:cNvPr id="5" name="Date Placeholder 4"/>
          <p:cNvSpPr>
            <a:spLocks noGrp="1"/>
          </p:cNvSpPr>
          <p:nvPr>
            <p:ph type="dt" sz="half" idx="10"/>
          </p:nvPr>
        </p:nvSpPr>
        <p:spPr/>
        <p:txBody>
          <a:bodyPr/>
          <a:lstStyle/>
          <a:p>
            <a:fld id="{BD604023-91AD-4BA1-AB5C-7A1A4BF8FD5D}" type="datetimeFigureOut">
              <a:rPr lang="zh-CN" altLang="en-US" smtClean="0"/>
              <a:t>2019/5/6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124859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CN" altLang="en-US"/>
              <a:t>单击图标添加图片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CN" altLang="en-US"/>
              <a:t>编辑母版文本样式</a:t>
            </a:r>
          </a:p>
        </p:txBody>
      </p:sp>
      <p:sp>
        <p:nvSpPr>
          <p:cNvPr id="5" name="Date Placeholder 4"/>
          <p:cNvSpPr>
            <a:spLocks noGrp="1"/>
          </p:cNvSpPr>
          <p:nvPr>
            <p:ph type="dt" sz="half" idx="10"/>
          </p:nvPr>
        </p:nvSpPr>
        <p:spPr/>
        <p:txBody>
          <a:bodyPr/>
          <a:lstStyle/>
          <a:p>
            <a:fld id="{BD604023-91AD-4BA1-AB5C-7A1A4BF8FD5D}" type="datetimeFigureOut">
              <a:rPr lang="zh-CN" altLang="en-US" smtClean="0"/>
              <a:t>2019/5/6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212892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BD604023-91AD-4BA1-AB5C-7A1A4BF8FD5D}" type="datetimeFigureOut">
              <a:rPr lang="zh-CN" altLang="en-US" smtClean="0"/>
              <a:t>2019/5/6</a:t>
            </a:fld>
            <a:endParaRPr lang="zh-CN"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1502969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CD78237-C72F-4BF3-BBDE-1D360EAAFDF5}"/>
              </a:ext>
            </a:extLst>
          </p:cNvPr>
          <p:cNvSpPr/>
          <p:nvPr/>
        </p:nvSpPr>
        <p:spPr>
          <a:xfrm>
            <a:off x="10512417" y="110986"/>
            <a:ext cx="3410857" cy="972457"/>
          </a:xfrm>
          <a:prstGeom prst="roundRect">
            <a:avLst>
              <a:gd name="adj" fmla="val 50000"/>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E1EF61D-6A1C-4A9C-8A3E-1D554C2E4BB3}"/>
              </a:ext>
            </a:extLst>
          </p:cNvPr>
          <p:cNvSpPr/>
          <p:nvPr/>
        </p:nvSpPr>
        <p:spPr>
          <a:xfrm>
            <a:off x="17054286" y="1442514"/>
            <a:ext cx="3251200" cy="1465943"/>
          </a:xfrm>
          <a:prstGeom prst="rect">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a:extLst>
              <a:ext uri="{FF2B5EF4-FFF2-40B4-BE49-F238E27FC236}">
                <a16:creationId xmlns:a16="http://schemas.microsoft.com/office/drawing/2014/main" id="{BA848502-00FB-41DF-82FB-B85A511CA320}"/>
              </a:ext>
            </a:extLst>
          </p:cNvPr>
          <p:cNvSpPr/>
          <p:nvPr/>
        </p:nvSpPr>
        <p:spPr>
          <a:xfrm>
            <a:off x="4397828" y="3410857"/>
            <a:ext cx="5007428" cy="1427767"/>
          </a:xfrm>
          <a:prstGeom prst="diamond">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06BC241-9AEF-4229-80FC-0590ED6D172B}"/>
              </a:ext>
            </a:extLst>
          </p:cNvPr>
          <p:cNvSpPr txBox="1"/>
          <p:nvPr/>
        </p:nvSpPr>
        <p:spPr>
          <a:xfrm>
            <a:off x="5312227" y="1931426"/>
            <a:ext cx="3410857" cy="707886"/>
          </a:xfrm>
          <a:prstGeom prst="rect">
            <a:avLst/>
          </a:prstGeom>
          <a:noFill/>
        </p:spPr>
        <p:txBody>
          <a:bodyPr wrap="square" rtlCol="0">
            <a:spAutoFit/>
          </a:bodyPr>
          <a:lstStyle/>
          <a:p>
            <a:r>
              <a:rPr lang="en-US" altLang="zh-CN" sz="4000" b="1" dirty="0"/>
              <a:t>DNA sequence</a:t>
            </a:r>
            <a:endParaRPr lang="zh-CN" altLang="en-US" sz="4000" b="1" dirty="0"/>
          </a:p>
        </p:txBody>
      </p:sp>
      <p:cxnSp>
        <p:nvCxnSpPr>
          <p:cNvPr id="9" name="直接箭头连接符 8">
            <a:extLst>
              <a:ext uri="{FF2B5EF4-FFF2-40B4-BE49-F238E27FC236}">
                <a16:creationId xmlns:a16="http://schemas.microsoft.com/office/drawing/2014/main" id="{B4EC960A-9A66-4416-81D5-19E4DC9191B2}"/>
              </a:ext>
            </a:extLst>
          </p:cNvPr>
          <p:cNvCxnSpPr>
            <a:cxnSpLocks/>
          </p:cNvCxnSpPr>
          <p:nvPr/>
        </p:nvCxnSpPr>
        <p:spPr>
          <a:xfrm>
            <a:off x="6920111" y="2801256"/>
            <a:ext cx="0" cy="60960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DB0B3C8C-0CEE-4241-AA29-3D438E511466}"/>
              </a:ext>
            </a:extLst>
          </p:cNvPr>
          <p:cNvSpPr txBox="1"/>
          <p:nvPr/>
        </p:nvSpPr>
        <p:spPr>
          <a:xfrm>
            <a:off x="5196114" y="3760029"/>
            <a:ext cx="4078512" cy="707886"/>
          </a:xfrm>
          <a:prstGeom prst="rect">
            <a:avLst/>
          </a:prstGeom>
          <a:noFill/>
        </p:spPr>
        <p:txBody>
          <a:bodyPr wrap="square" rtlCol="0">
            <a:spAutoFit/>
          </a:bodyPr>
          <a:lstStyle/>
          <a:p>
            <a:r>
              <a:rPr lang="en-US" altLang="zh-CN" sz="4000" b="1" dirty="0"/>
              <a:t>For </a:t>
            </a:r>
            <a:r>
              <a:rPr lang="en-US" altLang="zh-CN" sz="4000" b="1" i="1" dirty="0" err="1"/>
              <a:t>i</a:t>
            </a:r>
            <a:r>
              <a:rPr lang="zh-CN" altLang="en-US" sz="4000" b="1" dirty="0"/>
              <a:t> </a:t>
            </a:r>
            <a:r>
              <a:rPr lang="en-US" altLang="zh-CN" sz="4000" b="1" dirty="0"/>
              <a:t>in sequence</a:t>
            </a:r>
          </a:p>
        </p:txBody>
      </p:sp>
      <p:cxnSp>
        <p:nvCxnSpPr>
          <p:cNvPr id="11" name="直接箭头连接符 10">
            <a:extLst>
              <a:ext uri="{FF2B5EF4-FFF2-40B4-BE49-F238E27FC236}">
                <a16:creationId xmlns:a16="http://schemas.microsoft.com/office/drawing/2014/main" id="{8A0C6A3C-275D-41D4-94D8-19E0DA78C24C}"/>
              </a:ext>
            </a:extLst>
          </p:cNvPr>
          <p:cNvCxnSpPr/>
          <p:nvPr/>
        </p:nvCxnSpPr>
        <p:spPr>
          <a:xfrm flipH="1">
            <a:off x="6916048" y="4842570"/>
            <a:ext cx="1" cy="60960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7FC5052E-181E-430F-969A-1311E2AFDEB9}"/>
              </a:ext>
            </a:extLst>
          </p:cNvPr>
          <p:cNvSpPr/>
          <p:nvPr/>
        </p:nvSpPr>
        <p:spPr>
          <a:xfrm>
            <a:off x="5290447" y="7468037"/>
            <a:ext cx="3251200" cy="70788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a:extLst>
              <a:ext uri="{FF2B5EF4-FFF2-40B4-BE49-F238E27FC236}">
                <a16:creationId xmlns:a16="http://schemas.microsoft.com/office/drawing/2014/main" id="{4BA99E87-AA58-4CF5-9C7E-AF9C02893F8F}"/>
              </a:ext>
            </a:extLst>
          </p:cNvPr>
          <p:cNvSpPr/>
          <p:nvPr/>
        </p:nvSpPr>
        <p:spPr>
          <a:xfrm>
            <a:off x="4412334" y="5397460"/>
            <a:ext cx="5007428" cy="1427767"/>
          </a:xfrm>
          <a:prstGeom prst="diamond">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D89F674-0659-4A7F-9A41-76D7969395B8}"/>
              </a:ext>
            </a:extLst>
          </p:cNvPr>
          <p:cNvSpPr txBox="1"/>
          <p:nvPr/>
        </p:nvSpPr>
        <p:spPr>
          <a:xfrm>
            <a:off x="5845617" y="5783557"/>
            <a:ext cx="3091543" cy="707886"/>
          </a:xfrm>
          <a:prstGeom prst="rect">
            <a:avLst/>
          </a:prstGeom>
          <a:noFill/>
        </p:spPr>
        <p:txBody>
          <a:bodyPr wrap="square" rtlCol="0">
            <a:spAutoFit/>
          </a:bodyPr>
          <a:lstStyle/>
          <a:p>
            <a:r>
              <a:rPr lang="en-US" altLang="zh-CN" sz="4000" b="1" dirty="0" err="1"/>
              <a:t>i</a:t>
            </a:r>
            <a:r>
              <a:rPr lang="en-US" altLang="zh-CN" sz="4000" b="1" dirty="0"/>
              <a:t> = G or C</a:t>
            </a:r>
            <a:endParaRPr lang="zh-CN" altLang="en-US" sz="4000" b="1" dirty="0"/>
          </a:p>
        </p:txBody>
      </p:sp>
      <p:cxnSp>
        <p:nvCxnSpPr>
          <p:cNvPr id="15" name="直接箭头连接符 14">
            <a:extLst>
              <a:ext uri="{FF2B5EF4-FFF2-40B4-BE49-F238E27FC236}">
                <a16:creationId xmlns:a16="http://schemas.microsoft.com/office/drawing/2014/main" id="{70CA775A-011A-44D9-B799-3A2E0765BD46}"/>
              </a:ext>
            </a:extLst>
          </p:cNvPr>
          <p:cNvCxnSpPr/>
          <p:nvPr/>
        </p:nvCxnSpPr>
        <p:spPr>
          <a:xfrm flipH="1">
            <a:off x="6901539" y="6841832"/>
            <a:ext cx="1" cy="60960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50481F5A-4E4E-46A5-8548-7C7D42F1D538}"/>
              </a:ext>
            </a:extLst>
          </p:cNvPr>
          <p:cNvSpPr txBox="1"/>
          <p:nvPr/>
        </p:nvSpPr>
        <p:spPr>
          <a:xfrm>
            <a:off x="7046672" y="6751039"/>
            <a:ext cx="918030" cy="646331"/>
          </a:xfrm>
          <a:prstGeom prst="rect">
            <a:avLst/>
          </a:prstGeom>
          <a:noFill/>
        </p:spPr>
        <p:txBody>
          <a:bodyPr wrap="square" rtlCol="0">
            <a:spAutoFit/>
          </a:bodyPr>
          <a:lstStyle/>
          <a:p>
            <a:r>
              <a:rPr lang="en-US" altLang="zh-CN" sz="3600" b="1" dirty="0"/>
              <a:t>Yes</a:t>
            </a:r>
          </a:p>
        </p:txBody>
      </p:sp>
      <p:sp>
        <p:nvSpPr>
          <p:cNvPr id="17" name="文本框 16">
            <a:extLst>
              <a:ext uri="{FF2B5EF4-FFF2-40B4-BE49-F238E27FC236}">
                <a16:creationId xmlns:a16="http://schemas.microsoft.com/office/drawing/2014/main" id="{B4688796-1761-45E4-9084-43BAE5373F02}"/>
              </a:ext>
            </a:extLst>
          </p:cNvPr>
          <p:cNvSpPr txBox="1"/>
          <p:nvPr/>
        </p:nvSpPr>
        <p:spPr>
          <a:xfrm>
            <a:off x="5631540" y="7443778"/>
            <a:ext cx="3091543" cy="707886"/>
          </a:xfrm>
          <a:prstGeom prst="rect">
            <a:avLst/>
          </a:prstGeom>
          <a:noFill/>
        </p:spPr>
        <p:txBody>
          <a:bodyPr wrap="square" rtlCol="0">
            <a:spAutoFit/>
          </a:bodyPr>
          <a:lstStyle/>
          <a:p>
            <a:r>
              <a:rPr lang="en-US" altLang="zh-CN" sz="4000" b="1" dirty="0"/>
              <a:t>count += 1</a:t>
            </a:r>
            <a:endParaRPr lang="zh-CN" altLang="en-US" sz="4000" b="1" dirty="0"/>
          </a:p>
        </p:txBody>
      </p:sp>
      <p:cxnSp>
        <p:nvCxnSpPr>
          <p:cNvPr id="23" name="连接符: 肘形 22">
            <a:extLst>
              <a:ext uri="{FF2B5EF4-FFF2-40B4-BE49-F238E27FC236}">
                <a16:creationId xmlns:a16="http://schemas.microsoft.com/office/drawing/2014/main" id="{F94EA3EF-CD3B-4DCF-B713-AC9D86672420}"/>
              </a:ext>
            </a:extLst>
          </p:cNvPr>
          <p:cNvCxnSpPr>
            <a:cxnSpLocks/>
            <a:stCxn id="12" idx="2"/>
          </p:cNvCxnSpPr>
          <p:nvPr/>
        </p:nvCxnSpPr>
        <p:spPr>
          <a:xfrm rot="5400000" flipH="1">
            <a:off x="3344684" y="4604561"/>
            <a:ext cx="4051184" cy="3091543"/>
          </a:xfrm>
          <a:prstGeom prst="bentConnector3">
            <a:avLst>
              <a:gd name="adj1" fmla="val -10659"/>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15A5955-D41F-4A44-A951-A5CF9EA56B5A}"/>
              </a:ext>
            </a:extLst>
          </p:cNvPr>
          <p:cNvCxnSpPr>
            <a:endCxn id="6" idx="1"/>
          </p:cNvCxnSpPr>
          <p:nvPr/>
        </p:nvCxnSpPr>
        <p:spPr>
          <a:xfrm>
            <a:off x="3824504" y="4124740"/>
            <a:ext cx="573324" cy="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05CB8DE-F567-49BB-AE9A-781134A06F4F}"/>
              </a:ext>
            </a:extLst>
          </p:cNvPr>
          <p:cNvCxnSpPr>
            <a:cxnSpLocks/>
            <a:stCxn id="13" idx="1"/>
          </p:cNvCxnSpPr>
          <p:nvPr/>
        </p:nvCxnSpPr>
        <p:spPr>
          <a:xfrm flipH="1" flipV="1">
            <a:off x="3824503" y="6111343"/>
            <a:ext cx="587831" cy="1"/>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4742D39A-D021-40D2-BEA5-742D6B52DF70}"/>
              </a:ext>
            </a:extLst>
          </p:cNvPr>
          <p:cNvSpPr txBox="1"/>
          <p:nvPr/>
        </p:nvSpPr>
        <p:spPr>
          <a:xfrm>
            <a:off x="3886191" y="5508759"/>
            <a:ext cx="899890" cy="646331"/>
          </a:xfrm>
          <a:prstGeom prst="rect">
            <a:avLst/>
          </a:prstGeom>
          <a:noFill/>
        </p:spPr>
        <p:txBody>
          <a:bodyPr wrap="square" rtlCol="0">
            <a:spAutoFit/>
          </a:bodyPr>
          <a:lstStyle/>
          <a:p>
            <a:r>
              <a:rPr lang="en-US" altLang="zh-CN" sz="3600" b="1" dirty="0"/>
              <a:t>No</a:t>
            </a:r>
          </a:p>
        </p:txBody>
      </p:sp>
      <p:cxnSp>
        <p:nvCxnSpPr>
          <p:cNvPr id="32" name="连接符: 肘形 31">
            <a:extLst>
              <a:ext uri="{FF2B5EF4-FFF2-40B4-BE49-F238E27FC236}">
                <a16:creationId xmlns:a16="http://schemas.microsoft.com/office/drawing/2014/main" id="{0157615D-1A84-4966-BA31-D122C7F2E852}"/>
              </a:ext>
            </a:extLst>
          </p:cNvPr>
          <p:cNvCxnSpPr>
            <a:cxnSpLocks/>
            <a:stCxn id="6" idx="3"/>
          </p:cNvCxnSpPr>
          <p:nvPr/>
        </p:nvCxnSpPr>
        <p:spPr>
          <a:xfrm flipH="1">
            <a:off x="6916048" y="4124741"/>
            <a:ext cx="2489208" cy="5077316"/>
          </a:xfrm>
          <a:prstGeom prst="bentConnector4">
            <a:avLst>
              <a:gd name="adj1" fmla="val -26094"/>
              <a:gd name="adj2" fmla="val 93335"/>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02574E65-8C75-4608-AF4F-35E831C03087}"/>
              </a:ext>
            </a:extLst>
          </p:cNvPr>
          <p:cNvSpPr txBox="1"/>
          <p:nvPr/>
        </p:nvSpPr>
        <p:spPr>
          <a:xfrm>
            <a:off x="8980712" y="3385026"/>
            <a:ext cx="2267860" cy="646331"/>
          </a:xfrm>
          <a:prstGeom prst="rect">
            <a:avLst/>
          </a:prstGeom>
          <a:noFill/>
        </p:spPr>
        <p:txBody>
          <a:bodyPr wrap="square" rtlCol="0">
            <a:spAutoFit/>
          </a:bodyPr>
          <a:lstStyle/>
          <a:p>
            <a:r>
              <a:rPr lang="en-US" altLang="zh-CN" sz="3600" b="1" dirty="0"/>
              <a:t>No more </a:t>
            </a:r>
            <a:r>
              <a:rPr lang="en-US" altLang="zh-CN" sz="3600" b="1" i="1" dirty="0" err="1"/>
              <a:t>i</a:t>
            </a:r>
            <a:endParaRPr lang="en-US" altLang="zh-CN" sz="3600" b="1" i="1" dirty="0"/>
          </a:p>
        </p:txBody>
      </p:sp>
      <p:sp>
        <p:nvSpPr>
          <p:cNvPr id="47" name="矩形 46">
            <a:extLst>
              <a:ext uri="{FF2B5EF4-FFF2-40B4-BE49-F238E27FC236}">
                <a16:creationId xmlns:a16="http://schemas.microsoft.com/office/drawing/2014/main" id="{17CEF9F4-9A42-4A58-9B81-02CF0D9E4E34}"/>
              </a:ext>
            </a:extLst>
          </p:cNvPr>
          <p:cNvSpPr/>
          <p:nvPr/>
        </p:nvSpPr>
        <p:spPr>
          <a:xfrm>
            <a:off x="5275939" y="9403003"/>
            <a:ext cx="3251200" cy="128161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a:extLst>
              <a:ext uri="{FF2B5EF4-FFF2-40B4-BE49-F238E27FC236}">
                <a16:creationId xmlns:a16="http://schemas.microsoft.com/office/drawing/2014/main" id="{9513B339-3826-48DD-95E2-BE0827C580F3}"/>
              </a:ext>
            </a:extLst>
          </p:cNvPr>
          <p:cNvCxnSpPr>
            <a:cxnSpLocks/>
            <a:endCxn id="47" idx="0"/>
          </p:cNvCxnSpPr>
          <p:nvPr/>
        </p:nvCxnSpPr>
        <p:spPr>
          <a:xfrm flipH="1">
            <a:off x="6901539" y="9091272"/>
            <a:ext cx="14508" cy="31173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9A143EC7-326C-4F34-BF4D-0FA783B372D5}"/>
              </a:ext>
            </a:extLst>
          </p:cNvPr>
          <p:cNvSpPr txBox="1"/>
          <p:nvPr/>
        </p:nvSpPr>
        <p:spPr>
          <a:xfrm>
            <a:off x="5515428" y="9361180"/>
            <a:ext cx="2585043" cy="1323439"/>
          </a:xfrm>
          <a:prstGeom prst="rect">
            <a:avLst/>
          </a:prstGeom>
          <a:noFill/>
        </p:spPr>
        <p:txBody>
          <a:bodyPr wrap="square" rtlCol="0">
            <a:spAutoFit/>
          </a:bodyPr>
          <a:lstStyle/>
          <a:p>
            <a:r>
              <a:rPr lang="en-US" altLang="zh-CN" sz="4000" b="1" dirty="0"/>
              <a:t>Calculate percentage</a:t>
            </a:r>
            <a:endParaRPr lang="zh-CN" altLang="en-US" sz="4000" b="1" dirty="0"/>
          </a:p>
        </p:txBody>
      </p:sp>
      <p:cxnSp>
        <p:nvCxnSpPr>
          <p:cNvPr id="52" name="直接箭头连接符 51">
            <a:extLst>
              <a:ext uri="{FF2B5EF4-FFF2-40B4-BE49-F238E27FC236}">
                <a16:creationId xmlns:a16="http://schemas.microsoft.com/office/drawing/2014/main" id="{2F5CECC0-DEC5-49FC-8CE3-C54CE5CCDAD6}"/>
              </a:ext>
            </a:extLst>
          </p:cNvPr>
          <p:cNvCxnSpPr/>
          <p:nvPr/>
        </p:nvCxnSpPr>
        <p:spPr>
          <a:xfrm flipH="1">
            <a:off x="6908793" y="10684619"/>
            <a:ext cx="1" cy="60960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圆角 52">
            <a:extLst>
              <a:ext uri="{FF2B5EF4-FFF2-40B4-BE49-F238E27FC236}">
                <a16:creationId xmlns:a16="http://schemas.microsoft.com/office/drawing/2014/main" id="{4C2AC1FB-B401-4063-8797-08638D74F4A3}"/>
              </a:ext>
            </a:extLst>
          </p:cNvPr>
          <p:cNvSpPr/>
          <p:nvPr/>
        </p:nvSpPr>
        <p:spPr>
          <a:xfrm>
            <a:off x="12387935" y="4838624"/>
            <a:ext cx="3410857" cy="716998"/>
          </a:xfrm>
          <a:prstGeom prst="roundRect">
            <a:avLst>
              <a:gd name="adj" fmla="val 50000"/>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9AF7F450-193F-4824-8DC5-4EF6C6AE4DF0}"/>
              </a:ext>
            </a:extLst>
          </p:cNvPr>
          <p:cNvSpPr txBox="1"/>
          <p:nvPr/>
        </p:nvSpPr>
        <p:spPr>
          <a:xfrm>
            <a:off x="5036559" y="11251525"/>
            <a:ext cx="3686509" cy="1323439"/>
          </a:xfrm>
          <a:prstGeom prst="rect">
            <a:avLst/>
          </a:prstGeom>
          <a:noFill/>
        </p:spPr>
        <p:txBody>
          <a:bodyPr wrap="square" rtlCol="0">
            <a:spAutoFit/>
          </a:bodyPr>
          <a:lstStyle/>
          <a:p>
            <a:r>
              <a:rPr lang="en-US" altLang="zh-CN" sz="4000" b="1" dirty="0"/>
              <a:t>Print percentage &amp; pie chart</a:t>
            </a:r>
            <a:endParaRPr lang="zh-CN" altLang="en-US" sz="4000" b="1" dirty="0"/>
          </a:p>
        </p:txBody>
      </p:sp>
      <p:sp>
        <p:nvSpPr>
          <p:cNvPr id="55" name="矩形: 圆角 54">
            <a:extLst>
              <a:ext uri="{FF2B5EF4-FFF2-40B4-BE49-F238E27FC236}">
                <a16:creationId xmlns:a16="http://schemas.microsoft.com/office/drawing/2014/main" id="{EA41C9FA-FA34-4095-BE02-8721F22F90CF}"/>
              </a:ext>
            </a:extLst>
          </p:cNvPr>
          <p:cNvSpPr/>
          <p:nvPr/>
        </p:nvSpPr>
        <p:spPr>
          <a:xfrm>
            <a:off x="16985797" y="3638511"/>
            <a:ext cx="3410857" cy="972457"/>
          </a:xfrm>
          <a:prstGeom prst="roundRect">
            <a:avLst>
              <a:gd name="adj" fmla="val 50000"/>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a:extLst>
              <a:ext uri="{FF2B5EF4-FFF2-40B4-BE49-F238E27FC236}">
                <a16:creationId xmlns:a16="http://schemas.microsoft.com/office/drawing/2014/main" id="{E2EE96F3-AA65-464E-A3FB-9C81E7F341CB}"/>
              </a:ext>
            </a:extLst>
          </p:cNvPr>
          <p:cNvSpPr/>
          <p:nvPr/>
        </p:nvSpPr>
        <p:spPr>
          <a:xfrm>
            <a:off x="15900399" y="5677215"/>
            <a:ext cx="5007428" cy="1427767"/>
          </a:xfrm>
          <a:prstGeom prst="diamond">
            <a:avLst/>
          </a:prstGeom>
          <a:noFill/>
          <a:ln w="381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3C1B21E3-6168-4403-84F8-51BDECDF6CE4}"/>
              </a:ext>
            </a:extLst>
          </p:cNvPr>
          <p:cNvSpPr/>
          <p:nvPr/>
        </p:nvSpPr>
        <p:spPr>
          <a:xfrm>
            <a:off x="17271989" y="8176558"/>
            <a:ext cx="3251200" cy="707887"/>
          </a:xfrm>
          <a:prstGeom prst="rect">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圆角 83">
            <a:extLst>
              <a:ext uri="{FF2B5EF4-FFF2-40B4-BE49-F238E27FC236}">
                <a16:creationId xmlns:a16="http://schemas.microsoft.com/office/drawing/2014/main" id="{D0DDF525-00FA-44A7-AB63-5630C4C52EED}"/>
              </a:ext>
            </a:extLst>
          </p:cNvPr>
          <p:cNvSpPr/>
          <p:nvPr/>
        </p:nvSpPr>
        <p:spPr>
          <a:xfrm>
            <a:off x="12993916" y="5904869"/>
            <a:ext cx="3410857" cy="972457"/>
          </a:xfrm>
          <a:prstGeom prst="roundRect">
            <a:avLst>
              <a:gd name="adj" fmla="val 50000"/>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7EDE3704-8C71-4E5C-805B-FD6BF96A7862}"/>
              </a:ext>
            </a:extLst>
          </p:cNvPr>
          <p:cNvSpPr txBox="1"/>
          <p:nvPr/>
        </p:nvSpPr>
        <p:spPr>
          <a:xfrm>
            <a:off x="13504173" y="10277398"/>
            <a:ext cx="3410857" cy="707886"/>
          </a:xfrm>
          <a:prstGeom prst="rect">
            <a:avLst/>
          </a:prstGeom>
          <a:noFill/>
        </p:spPr>
        <p:txBody>
          <a:bodyPr wrap="square" rtlCol="0">
            <a:spAutoFit/>
          </a:bodyPr>
          <a:lstStyle/>
          <a:p>
            <a:r>
              <a:rPr lang="en-US" altLang="zh-CN" sz="4000" b="1" dirty="0"/>
              <a:t>DNA sequence</a:t>
            </a:r>
            <a:endParaRPr lang="zh-CN" altLang="en-US" sz="4000" b="1" dirty="0"/>
          </a:p>
        </p:txBody>
      </p:sp>
      <p:cxnSp>
        <p:nvCxnSpPr>
          <p:cNvPr id="86" name="直接箭头连接符 85">
            <a:extLst>
              <a:ext uri="{FF2B5EF4-FFF2-40B4-BE49-F238E27FC236}">
                <a16:creationId xmlns:a16="http://schemas.microsoft.com/office/drawing/2014/main" id="{A9038096-811D-424C-AEE1-56615D371840}"/>
              </a:ext>
            </a:extLst>
          </p:cNvPr>
          <p:cNvCxnSpPr>
            <a:cxnSpLocks/>
          </p:cNvCxnSpPr>
          <p:nvPr/>
        </p:nvCxnSpPr>
        <p:spPr>
          <a:xfrm>
            <a:off x="19788629" y="9098202"/>
            <a:ext cx="0" cy="609601"/>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4FB5DD45-9019-41C9-9928-D0ED4E0E2D84}"/>
              </a:ext>
            </a:extLst>
          </p:cNvPr>
          <p:cNvCxnSpPr>
            <a:cxnSpLocks/>
          </p:cNvCxnSpPr>
          <p:nvPr/>
        </p:nvCxnSpPr>
        <p:spPr>
          <a:xfrm>
            <a:off x="15113453" y="10989417"/>
            <a:ext cx="0" cy="60960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8" name="菱形 87">
            <a:extLst>
              <a:ext uri="{FF2B5EF4-FFF2-40B4-BE49-F238E27FC236}">
                <a16:creationId xmlns:a16="http://schemas.microsoft.com/office/drawing/2014/main" id="{731F5FCB-B36F-40A5-ACC3-9D5C2BF2D3A4}"/>
              </a:ext>
            </a:extLst>
          </p:cNvPr>
          <p:cNvSpPr/>
          <p:nvPr/>
        </p:nvSpPr>
        <p:spPr>
          <a:xfrm>
            <a:off x="12609739" y="11575928"/>
            <a:ext cx="5007428" cy="1427767"/>
          </a:xfrm>
          <a:prstGeom prst="diamond">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a:extLst>
              <a:ext uri="{FF2B5EF4-FFF2-40B4-BE49-F238E27FC236}">
                <a16:creationId xmlns:a16="http://schemas.microsoft.com/office/drawing/2014/main" id="{C6E53CE6-A57B-4227-B916-F95805B7A8C7}"/>
              </a:ext>
            </a:extLst>
          </p:cNvPr>
          <p:cNvSpPr txBox="1"/>
          <p:nvPr/>
        </p:nvSpPr>
        <p:spPr>
          <a:xfrm>
            <a:off x="13219333" y="11947413"/>
            <a:ext cx="4078512" cy="707886"/>
          </a:xfrm>
          <a:prstGeom prst="rect">
            <a:avLst/>
          </a:prstGeom>
          <a:noFill/>
        </p:spPr>
        <p:txBody>
          <a:bodyPr wrap="square" rtlCol="0">
            <a:spAutoFit/>
          </a:bodyPr>
          <a:lstStyle/>
          <a:p>
            <a:r>
              <a:rPr lang="en-US" altLang="zh-CN" sz="4000" b="1" dirty="0"/>
              <a:t>For </a:t>
            </a:r>
            <a:r>
              <a:rPr lang="en-US" altLang="zh-CN" sz="4000" b="1" i="1" dirty="0" err="1"/>
              <a:t>i</a:t>
            </a:r>
            <a:r>
              <a:rPr lang="zh-CN" altLang="en-US" sz="4000" b="1" dirty="0"/>
              <a:t> </a:t>
            </a:r>
            <a:r>
              <a:rPr lang="en-US" altLang="zh-CN" sz="4000" b="1" dirty="0"/>
              <a:t>in sequence</a:t>
            </a:r>
          </a:p>
        </p:txBody>
      </p:sp>
      <p:cxnSp>
        <p:nvCxnSpPr>
          <p:cNvPr id="90" name="直接箭头连接符 89">
            <a:extLst>
              <a:ext uri="{FF2B5EF4-FFF2-40B4-BE49-F238E27FC236}">
                <a16:creationId xmlns:a16="http://schemas.microsoft.com/office/drawing/2014/main" id="{D3267987-2CDD-472A-877B-1837156F8057}"/>
              </a:ext>
            </a:extLst>
          </p:cNvPr>
          <p:cNvCxnSpPr>
            <a:cxnSpLocks/>
          </p:cNvCxnSpPr>
          <p:nvPr/>
        </p:nvCxnSpPr>
        <p:spPr>
          <a:xfrm>
            <a:off x="15113453" y="13003695"/>
            <a:ext cx="0" cy="60960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2" name="菱形 91">
            <a:extLst>
              <a:ext uri="{FF2B5EF4-FFF2-40B4-BE49-F238E27FC236}">
                <a16:creationId xmlns:a16="http://schemas.microsoft.com/office/drawing/2014/main" id="{DC4E761C-FFCD-4971-AE2E-909396E3298D}"/>
              </a:ext>
            </a:extLst>
          </p:cNvPr>
          <p:cNvSpPr/>
          <p:nvPr/>
        </p:nvSpPr>
        <p:spPr>
          <a:xfrm>
            <a:off x="12609739" y="13613296"/>
            <a:ext cx="5007428" cy="1427767"/>
          </a:xfrm>
          <a:prstGeom prst="diamond">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a:extLst>
              <a:ext uri="{FF2B5EF4-FFF2-40B4-BE49-F238E27FC236}">
                <a16:creationId xmlns:a16="http://schemas.microsoft.com/office/drawing/2014/main" id="{0E430DC5-4AA8-443E-8726-7758532A1A59}"/>
              </a:ext>
            </a:extLst>
          </p:cNvPr>
          <p:cNvSpPr txBox="1"/>
          <p:nvPr/>
        </p:nvSpPr>
        <p:spPr>
          <a:xfrm>
            <a:off x="13727339" y="13973236"/>
            <a:ext cx="3091543" cy="707886"/>
          </a:xfrm>
          <a:prstGeom prst="rect">
            <a:avLst/>
          </a:prstGeom>
          <a:noFill/>
        </p:spPr>
        <p:txBody>
          <a:bodyPr wrap="square" rtlCol="0">
            <a:spAutoFit/>
          </a:bodyPr>
          <a:lstStyle/>
          <a:p>
            <a:r>
              <a:rPr lang="en-US" altLang="zh-CN" sz="4000" b="1" dirty="0" err="1"/>
              <a:t>i</a:t>
            </a:r>
            <a:r>
              <a:rPr lang="en-US" altLang="zh-CN" sz="4000" b="1" dirty="0"/>
              <a:t> = A/T/G/C</a:t>
            </a:r>
            <a:endParaRPr lang="zh-CN" altLang="en-US" sz="4000" b="1" dirty="0"/>
          </a:p>
        </p:txBody>
      </p:sp>
      <p:cxnSp>
        <p:nvCxnSpPr>
          <p:cNvPr id="94" name="直接箭头连接符 93">
            <a:extLst>
              <a:ext uri="{FF2B5EF4-FFF2-40B4-BE49-F238E27FC236}">
                <a16:creationId xmlns:a16="http://schemas.microsoft.com/office/drawing/2014/main" id="{FB742573-B906-4BEC-968F-2D17CEC3AF0C}"/>
              </a:ext>
            </a:extLst>
          </p:cNvPr>
          <p:cNvCxnSpPr>
            <a:cxnSpLocks/>
          </p:cNvCxnSpPr>
          <p:nvPr/>
        </p:nvCxnSpPr>
        <p:spPr>
          <a:xfrm>
            <a:off x="15116361" y="15041063"/>
            <a:ext cx="0" cy="60960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5" name="矩形 94">
            <a:extLst>
              <a:ext uri="{FF2B5EF4-FFF2-40B4-BE49-F238E27FC236}">
                <a16:creationId xmlns:a16="http://schemas.microsoft.com/office/drawing/2014/main" id="{84EAE54C-1352-48C2-AAF4-F74F7835535C}"/>
              </a:ext>
            </a:extLst>
          </p:cNvPr>
          <p:cNvSpPr/>
          <p:nvPr/>
        </p:nvSpPr>
        <p:spPr>
          <a:xfrm>
            <a:off x="13293950" y="15716020"/>
            <a:ext cx="3639005" cy="70788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a:extLst>
              <a:ext uri="{FF2B5EF4-FFF2-40B4-BE49-F238E27FC236}">
                <a16:creationId xmlns:a16="http://schemas.microsoft.com/office/drawing/2014/main" id="{94468B6F-92E9-45A8-974B-C3768BB181CC}"/>
              </a:ext>
            </a:extLst>
          </p:cNvPr>
          <p:cNvSpPr txBox="1"/>
          <p:nvPr/>
        </p:nvSpPr>
        <p:spPr>
          <a:xfrm>
            <a:off x="13577888" y="15725242"/>
            <a:ext cx="3679365" cy="707886"/>
          </a:xfrm>
          <a:prstGeom prst="rect">
            <a:avLst/>
          </a:prstGeom>
          <a:noFill/>
        </p:spPr>
        <p:txBody>
          <a:bodyPr wrap="square" rtlCol="0">
            <a:spAutoFit/>
          </a:bodyPr>
          <a:lstStyle/>
          <a:p>
            <a:r>
              <a:rPr lang="en-US" altLang="zh-CN" sz="4000" b="1" dirty="0"/>
              <a:t>c += T/A/C/G</a:t>
            </a:r>
            <a:endParaRPr lang="zh-CN" altLang="en-US" sz="4000" b="1" dirty="0"/>
          </a:p>
        </p:txBody>
      </p:sp>
      <p:cxnSp>
        <p:nvCxnSpPr>
          <p:cNvPr id="98" name="连接符: 肘形 97">
            <a:extLst>
              <a:ext uri="{FF2B5EF4-FFF2-40B4-BE49-F238E27FC236}">
                <a16:creationId xmlns:a16="http://schemas.microsoft.com/office/drawing/2014/main" id="{6D8ECA34-6E2B-47F2-AD22-8FA642E39D00}"/>
              </a:ext>
            </a:extLst>
          </p:cNvPr>
          <p:cNvCxnSpPr>
            <a:cxnSpLocks/>
            <a:endCxn id="88" idx="1"/>
          </p:cNvCxnSpPr>
          <p:nvPr/>
        </p:nvCxnSpPr>
        <p:spPr>
          <a:xfrm rot="16200000" flipV="1">
            <a:off x="11815339" y="13084212"/>
            <a:ext cx="4143316" cy="2554515"/>
          </a:xfrm>
          <a:prstGeom prst="bentConnector4">
            <a:avLst>
              <a:gd name="adj1" fmla="val -12913"/>
              <a:gd name="adj2" fmla="val 128267"/>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连接符: 肘形 105">
            <a:extLst>
              <a:ext uri="{FF2B5EF4-FFF2-40B4-BE49-F238E27FC236}">
                <a16:creationId xmlns:a16="http://schemas.microsoft.com/office/drawing/2014/main" id="{C23F0F3B-D039-48B4-BFD4-A6F371C7A856}"/>
              </a:ext>
            </a:extLst>
          </p:cNvPr>
          <p:cNvCxnSpPr>
            <a:stCxn id="88" idx="3"/>
          </p:cNvCxnSpPr>
          <p:nvPr/>
        </p:nvCxnSpPr>
        <p:spPr>
          <a:xfrm flipH="1">
            <a:off x="15164252" y="12289812"/>
            <a:ext cx="2452915" cy="5751445"/>
          </a:xfrm>
          <a:prstGeom prst="bentConnector4">
            <a:avLst>
              <a:gd name="adj1" fmla="val -20563"/>
              <a:gd name="adj2" fmla="val 8901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190CFE85-811A-4320-9C01-34A4926E13EF}"/>
              </a:ext>
            </a:extLst>
          </p:cNvPr>
          <p:cNvSpPr txBox="1"/>
          <p:nvPr/>
        </p:nvSpPr>
        <p:spPr>
          <a:xfrm>
            <a:off x="16858342" y="11533280"/>
            <a:ext cx="2241084" cy="646331"/>
          </a:xfrm>
          <a:prstGeom prst="rect">
            <a:avLst/>
          </a:prstGeom>
          <a:noFill/>
        </p:spPr>
        <p:txBody>
          <a:bodyPr wrap="square" rtlCol="0">
            <a:spAutoFit/>
          </a:bodyPr>
          <a:lstStyle/>
          <a:p>
            <a:r>
              <a:rPr lang="en-US" altLang="zh-CN" sz="3600" b="1" dirty="0"/>
              <a:t>No more </a:t>
            </a:r>
            <a:r>
              <a:rPr lang="en-US" altLang="zh-CN" sz="3600" b="1" i="1" dirty="0" err="1"/>
              <a:t>i</a:t>
            </a:r>
            <a:endParaRPr lang="en-US" altLang="zh-CN" sz="3600" b="1" i="1" dirty="0"/>
          </a:p>
        </p:txBody>
      </p:sp>
      <p:sp>
        <p:nvSpPr>
          <p:cNvPr id="110" name="矩形 109">
            <a:extLst>
              <a:ext uri="{FF2B5EF4-FFF2-40B4-BE49-F238E27FC236}">
                <a16:creationId xmlns:a16="http://schemas.microsoft.com/office/drawing/2014/main" id="{B45C7383-DA8F-4E4E-B552-F85C05AF2FBF}"/>
              </a:ext>
            </a:extLst>
          </p:cNvPr>
          <p:cNvSpPr/>
          <p:nvPr/>
        </p:nvSpPr>
        <p:spPr>
          <a:xfrm>
            <a:off x="13538652" y="18059392"/>
            <a:ext cx="3251200" cy="70788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E46E786D-C513-45A9-882E-142DCCE46B21}"/>
              </a:ext>
            </a:extLst>
          </p:cNvPr>
          <p:cNvSpPr txBox="1"/>
          <p:nvPr/>
        </p:nvSpPr>
        <p:spPr>
          <a:xfrm>
            <a:off x="13923274" y="18047254"/>
            <a:ext cx="2481954" cy="707886"/>
          </a:xfrm>
          <a:prstGeom prst="rect">
            <a:avLst/>
          </a:prstGeom>
          <a:noFill/>
        </p:spPr>
        <p:txBody>
          <a:bodyPr wrap="square" rtlCol="0">
            <a:spAutoFit/>
          </a:bodyPr>
          <a:lstStyle/>
          <a:p>
            <a:r>
              <a:rPr lang="en-US" altLang="zh-CN" sz="4000" b="1" dirty="0"/>
              <a:t>Reverse c</a:t>
            </a:r>
            <a:endParaRPr lang="zh-CN" altLang="en-US" sz="4000" b="1" dirty="0"/>
          </a:p>
        </p:txBody>
      </p:sp>
      <p:cxnSp>
        <p:nvCxnSpPr>
          <p:cNvPr id="112" name="直接箭头连接符 111">
            <a:extLst>
              <a:ext uri="{FF2B5EF4-FFF2-40B4-BE49-F238E27FC236}">
                <a16:creationId xmlns:a16="http://schemas.microsoft.com/office/drawing/2014/main" id="{D1C51EE3-F7AE-43FE-A4DC-8F30103DB439}"/>
              </a:ext>
            </a:extLst>
          </p:cNvPr>
          <p:cNvCxnSpPr>
            <a:cxnSpLocks/>
          </p:cNvCxnSpPr>
          <p:nvPr/>
        </p:nvCxnSpPr>
        <p:spPr>
          <a:xfrm>
            <a:off x="15164251" y="18767279"/>
            <a:ext cx="0" cy="60960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圆角 112">
            <a:extLst>
              <a:ext uri="{FF2B5EF4-FFF2-40B4-BE49-F238E27FC236}">
                <a16:creationId xmlns:a16="http://schemas.microsoft.com/office/drawing/2014/main" id="{7CB0DBF4-F373-4D9D-B948-38C14CCE7D4E}"/>
              </a:ext>
            </a:extLst>
          </p:cNvPr>
          <p:cNvSpPr/>
          <p:nvPr/>
        </p:nvSpPr>
        <p:spPr>
          <a:xfrm>
            <a:off x="17496970" y="8275488"/>
            <a:ext cx="3410857" cy="716998"/>
          </a:xfrm>
          <a:prstGeom prst="roundRect">
            <a:avLst>
              <a:gd name="adj" fmla="val 50000"/>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文本框 113">
            <a:extLst>
              <a:ext uri="{FF2B5EF4-FFF2-40B4-BE49-F238E27FC236}">
                <a16:creationId xmlns:a16="http://schemas.microsoft.com/office/drawing/2014/main" id="{545CB144-C8D1-4D15-BDB0-E9D150D1BDFC}"/>
              </a:ext>
            </a:extLst>
          </p:cNvPr>
          <p:cNvSpPr txBox="1"/>
          <p:nvPr/>
        </p:nvSpPr>
        <p:spPr>
          <a:xfrm>
            <a:off x="14329682" y="19407155"/>
            <a:ext cx="3410857" cy="707886"/>
          </a:xfrm>
          <a:prstGeom prst="rect">
            <a:avLst/>
          </a:prstGeom>
          <a:noFill/>
        </p:spPr>
        <p:txBody>
          <a:bodyPr wrap="square" rtlCol="0">
            <a:spAutoFit/>
          </a:bodyPr>
          <a:lstStyle/>
          <a:p>
            <a:r>
              <a:rPr lang="en-US" altLang="zh-CN" sz="4000" b="1" dirty="0"/>
              <a:t>Print c</a:t>
            </a:r>
            <a:endParaRPr lang="zh-CN" altLang="en-US" sz="4000" b="1" dirty="0"/>
          </a:p>
        </p:txBody>
      </p:sp>
      <p:sp>
        <p:nvSpPr>
          <p:cNvPr id="115" name="矩形: 圆角 114">
            <a:extLst>
              <a:ext uri="{FF2B5EF4-FFF2-40B4-BE49-F238E27FC236}">
                <a16:creationId xmlns:a16="http://schemas.microsoft.com/office/drawing/2014/main" id="{2E957112-7385-4AB6-A085-0DD7B16FB729}"/>
              </a:ext>
            </a:extLst>
          </p:cNvPr>
          <p:cNvSpPr/>
          <p:nvPr/>
        </p:nvSpPr>
        <p:spPr>
          <a:xfrm>
            <a:off x="16064129" y="23660506"/>
            <a:ext cx="3410857" cy="972457"/>
          </a:xfrm>
          <a:prstGeom prst="roundRect">
            <a:avLst>
              <a:gd name="adj" fmla="val 50000"/>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文本框 115">
            <a:extLst>
              <a:ext uri="{FF2B5EF4-FFF2-40B4-BE49-F238E27FC236}">
                <a16:creationId xmlns:a16="http://schemas.microsoft.com/office/drawing/2014/main" id="{D5D6A7F8-5CDD-48C3-B9B6-9CDFE46E8022}"/>
              </a:ext>
            </a:extLst>
          </p:cNvPr>
          <p:cNvSpPr txBox="1"/>
          <p:nvPr/>
        </p:nvSpPr>
        <p:spPr>
          <a:xfrm>
            <a:off x="3897511" y="14920317"/>
            <a:ext cx="3410857" cy="707886"/>
          </a:xfrm>
          <a:prstGeom prst="rect">
            <a:avLst/>
          </a:prstGeom>
          <a:noFill/>
        </p:spPr>
        <p:txBody>
          <a:bodyPr wrap="square" rtlCol="0">
            <a:spAutoFit/>
          </a:bodyPr>
          <a:lstStyle/>
          <a:p>
            <a:r>
              <a:rPr lang="en-US" altLang="zh-CN" sz="4000" b="1" dirty="0"/>
              <a:t>DNA sequence</a:t>
            </a:r>
            <a:endParaRPr lang="zh-CN" altLang="en-US" sz="4000" b="1" dirty="0"/>
          </a:p>
        </p:txBody>
      </p:sp>
      <p:cxnSp>
        <p:nvCxnSpPr>
          <p:cNvPr id="117" name="直接箭头连接符 116">
            <a:extLst>
              <a:ext uri="{FF2B5EF4-FFF2-40B4-BE49-F238E27FC236}">
                <a16:creationId xmlns:a16="http://schemas.microsoft.com/office/drawing/2014/main" id="{54E2FDCF-3CF2-4323-A201-ADB8A861C980}"/>
              </a:ext>
            </a:extLst>
          </p:cNvPr>
          <p:cNvCxnSpPr>
            <a:cxnSpLocks/>
          </p:cNvCxnSpPr>
          <p:nvPr/>
        </p:nvCxnSpPr>
        <p:spPr>
          <a:xfrm>
            <a:off x="5460987" y="15660108"/>
            <a:ext cx="0" cy="60960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8" name="菱形 117">
            <a:extLst>
              <a:ext uri="{FF2B5EF4-FFF2-40B4-BE49-F238E27FC236}">
                <a16:creationId xmlns:a16="http://schemas.microsoft.com/office/drawing/2014/main" id="{B7BBC287-72EA-4A89-A779-76150D8C05B6}"/>
              </a:ext>
            </a:extLst>
          </p:cNvPr>
          <p:cNvSpPr/>
          <p:nvPr/>
        </p:nvSpPr>
        <p:spPr>
          <a:xfrm>
            <a:off x="2957291" y="16237223"/>
            <a:ext cx="5007428" cy="1427767"/>
          </a:xfrm>
          <a:prstGeom prst="diamond">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文本框 118">
            <a:extLst>
              <a:ext uri="{FF2B5EF4-FFF2-40B4-BE49-F238E27FC236}">
                <a16:creationId xmlns:a16="http://schemas.microsoft.com/office/drawing/2014/main" id="{E9CDDB77-647F-4D7E-BD79-FB3800754A55}"/>
              </a:ext>
            </a:extLst>
          </p:cNvPr>
          <p:cNvSpPr txBox="1"/>
          <p:nvPr/>
        </p:nvSpPr>
        <p:spPr>
          <a:xfrm>
            <a:off x="3566885" y="16608708"/>
            <a:ext cx="4078512" cy="707886"/>
          </a:xfrm>
          <a:prstGeom prst="rect">
            <a:avLst/>
          </a:prstGeom>
          <a:noFill/>
        </p:spPr>
        <p:txBody>
          <a:bodyPr wrap="square" rtlCol="0">
            <a:spAutoFit/>
          </a:bodyPr>
          <a:lstStyle/>
          <a:p>
            <a:r>
              <a:rPr lang="en-US" altLang="zh-CN" sz="4000" b="1" dirty="0"/>
              <a:t>For </a:t>
            </a:r>
            <a:r>
              <a:rPr lang="en-US" altLang="zh-CN" sz="4000" b="1" i="1" dirty="0" err="1"/>
              <a:t>i</a:t>
            </a:r>
            <a:r>
              <a:rPr lang="zh-CN" altLang="en-US" sz="4000" b="1" dirty="0"/>
              <a:t> </a:t>
            </a:r>
            <a:r>
              <a:rPr lang="en-US" altLang="zh-CN" sz="4000" b="1" dirty="0"/>
              <a:t>in sequence</a:t>
            </a:r>
          </a:p>
        </p:txBody>
      </p:sp>
      <p:cxnSp>
        <p:nvCxnSpPr>
          <p:cNvPr id="120" name="直接箭头连接符 119">
            <a:extLst>
              <a:ext uri="{FF2B5EF4-FFF2-40B4-BE49-F238E27FC236}">
                <a16:creationId xmlns:a16="http://schemas.microsoft.com/office/drawing/2014/main" id="{7EED9B26-F792-498B-B89A-6036C9D47B24}"/>
              </a:ext>
            </a:extLst>
          </p:cNvPr>
          <p:cNvCxnSpPr>
            <a:cxnSpLocks/>
          </p:cNvCxnSpPr>
          <p:nvPr/>
        </p:nvCxnSpPr>
        <p:spPr>
          <a:xfrm>
            <a:off x="5460987" y="17677886"/>
            <a:ext cx="0" cy="60960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1" name="菱形 120">
            <a:extLst>
              <a:ext uri="{FF2B5EF4-FFF2-40B4-BE49-F238E27FC236}">
                <a16:creationId xmlns:a16="http://schemas.microsoft.com/office/drawing/2014/main" id="{AFB4A6FF-935F-4C19-B504-195D7CAFB8B7}"/>
              </a:ext>
            </a:extLst>
          </p:cNvPr>
          <p:cNvSpPr/>
          <p:nvPr/>
        </p:nvSpPr>
        <p:spPr>
          <a:xfrm>
            <a:off x="2957273" y="18287487"/>
            <a:ext cx="5007428" cy="1427767"/>
          </a:xfrm>
          <a:prstGeom prst="diamond">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文本框 121">
            <a:extLst>
              <a:ext uri="{FF2B5EF4-FFF2-40B4-BE49-F238E27FC236}">
                <a16:creationId xmlns:a16="http://schemas.microsoft.com/office/drawing/2014/main" id="{70E5B542-A46A-469B-88CE-99F933E8C42E}"/>
              </a:ext>
            </a:extLst>
          </p:cNvPr>
          <p:cNvSpPr txBox="1"/>
          <p:nvPr/>
        </p:nvSpPr>
        <p:spPr>
          <a:xfrm>
            <a:off x="4074873" y="18647427"/>
            <a:ext cx="3091543" cy="707886"/>
          </a:xfrm>
          <a:prstGeom prst="rect">
            <a:avLst/>
          </a:prstGeom>
          <a:noFill/>
        </p:spPr>
        <p:txBody>
          <a:bodyPr wrap="square" rtlCol="0">
            <a:spAutoFit/>
          </a:bodyPr>
          <a:lstStyle/>
          <a:p>
            <a:r>
              <a:rPr lang="en-US" altLang="zh-CN" sz="4000" b="1" dirty="0" err="1"/>
              <a:t>i</a:t>
            </a:r>
            <a:r>
              <a:rPr lang="en-US" altLang="zh-CN" sz="4000" b="1" dirty="0"/>
              <a:t> = A/T/G/C</a:t>
            </a:r>
            <a:endParaRPr lang="zh-CN" altLang="en-US" sz="4000" b="1" dirty="0"/>
          </a:p>
        </p:txBody>
      </p:sp>
      <p:cxnSp>
        <p:nvCxnSpPr>
          <p:cNvPr id="123" name="直接箭头连接符 122">
            <a:extLst>
              <a:ext uri="{FF2B5EF4-FFF2-40B4-BE49-F238E27FC236}">
                <a16:creationId xmlns:a16="http://schemas.microsoft.com/office/drawing/2014/main" id="{F2CEEA94-5BF6-4290-BFC7-299B24318334}"/>
              </a:ext>
            </a:extLst>
          </p:cNvPr>
          <p:cNvCxnSpPr>
            <a:cxnSpLocks/>
          </p:cNvCxnSpPr>
          <p:nvPr/>
        </p:nvCxnSpPr>
        <p:spPr>
          <a:xfrm>
            <a:off x="5466708" y="19715254"/>
            <a:ext cx="0" cy="60960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60AF5914-04A2-4DE6-9918-07BA1BBA1582}"/>
              </a:ext>
            </a:extLst>
          </p:cNvPr>
          <p:cNvSpPr/>
          <p:nvPr/>
        </p:nvSpPr>
        <p:spPr>
          <a:xfrm>
            <a:off x="3384830" y="20324855"/>
            <a:ext cx="4092060" cy="70788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文本框 124">
            <a:extLst>
              <a:ext uri="{FF2B5EF4-FFF2-40B4-BE49-F238E27FC236}">
                <a16:creationId xmlns:a16="http://schemas.microsoft.com/office/drawing/2014/main" id="{7A5E5327-C3BA-44CC-9A3E-6F8E3C559770}"/>
              </a:ext>
            </a:extLst>
          </p:cNvPr>
          <p:cNvSpPr txBox="1"/>
          <p:nvPr/>
        </p:nvSpPr>
        <p:spPr>
          <a:xfrm>
            <a:off x="3384829" y="20318009"/>
            <a:ext cx="4436219" cy="707886"/>
          </a:xfrm>
          <a:prstGeom prst="rect">
            <a:avLst/>
          </a:prstGeom>
          <a:noFill/>
        </p:spPr>
        <p:txBody>
          <a:bodyPr wrap="square" rtlCol="0">
            <a:spAutoFit/>
          </a:bodyPr>
          <a:lstStyle/>
          <a:p>
            <a:r>
              <a:rPr lang="en-US" altLang="zh-CN" sz="4000" b="1" dirty="0"/>
              <a:t>mRNA += U/A/C/G</a:t>
            </a:r>
            <a:endParaRPr lang="zh-CN" altLang="en-US" sz="4000" b="1" dirty="0"/>
          </a:p>
        </p:txBody>
      </p:sp>
      <p:cxnSp>
        <p:nvCxnSpPr>
          <p:cNvPr id="126" name="连接符: 肘形 125">
            <a:extLst>
              <a:ext uri="{FF2B5EF4-FFF2-40B4-BE49-F238E27FC236}">
                <a16:creationId xmlns:a16="http://schemas.microsoft.com/office/drawing/2014/main" id="{8316989E-66BF-4BBB-99AA-6A7EF1FA0860}"/>
              </a:ext>
            </a:extLst>
          </p:cNvPr>
          <p:cNvCxnSpPr>
            <a:cxnSpLocks/>
            <a:endCxn id="118" idx="1"/>
          </p:cNvCxnSpPr>
          <p:nvPr/>
        </p:nvCxnSpPr>
        <p:spPr>
          <a:xfrm rot="16200000" flipV="1">
            <a:off x="2217328" y="17691070"/>
            <a:ext cx="4047348" cy="2567422"/>
          </a:xfrm>
          <a:prstGeom prst="bentConnector4">
            <a:avLst>
              <a:gd name="adj1" fmla="val -12252"/>
              <a:gd name="adj2" fmla="val 128125"/>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连接符: 肘形 129">
            <a:extLst>
              <a:ext uri="{FF2B5EF4-FFF2-40B4-BE49-F238E27FC236}">
                <a16:creationId xmlns:a16="http://schemas.microsoft.com/office/drawing/2014/main" id="{BF6A2DDE-21D8-4BB1-8829-9DB88C64AA90}"/>
              </a:ext>
            </a:extLst>
          </p:cNvPr>
          <p:cNvCxnSpPr/>
          <p:nvPr/>
        </p:nvCxnSpPr>
        <p:spPr>
          <a:xfrm flipH="1">
            <a:off x="5519062" y="16951106"/>
            <a:ext cx="2452915" cy="5751445"/>
          </a:xfrm>
          <a:prstGeom prst="bentConnector4">
            <a:avLst>
              <a:gd name="adj1" fmla="val -20563"/>
              <a:gd name="adj2" fmla="val 8901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1" name="文本框 130">
            <a:extLst>
              <a:ext uri="{FF2B5EF4-FFF2-40B4-BE49-F238E27FC236}">
                <a16:creationId xmlns:a16="http://schemas.microsoft.com/office/drawing/2014/main" id="{0A630DDF-A6FD-45C4-80F4-D0491442012F}"/>
              </a:ext>
            </a:extLst>
          </p:cNvPr>
          <p:cNvSpPr txBox="1"/>
          <p:nvPr/>
        </p:nvSpPr>
        <p:spPr>
          <a:xfrm>
            <a:off x="7326083" y="16273983"/>
            <a:ext cx="2264234" cy="646331"/>
          </a:xfrm>
          <a:prstGeom prst="rect">
            <a:avLst/>
          </a:prstGeom>
          <a:noFill/>
        </p:spPr>
        <p:txBody>
          <a:bodyPr wrap="square" rtlCol="0">
            <a:spAutoFit/>
          </a:bodyPr>
          <a:lstStyle/>
          <a:p>
            <a:r>
              <a:rPr lang="en-US" altLang="zh-CN" sz="3600" b="1" dirty="0"/>
              <a:t>No more </a:t>
            </a:r>
            <a:r>
              <a:rPr lang="en-US" altLang="zh-CN" sz="3600" b="1" i="1" dirty="0" err="1"/>
              <a:t>i</a:t>
            </a:r>
            <a:endParaRPr lang="en-US" altLang="zh-CN" sz="3600" b="1" i="1" dirty="0"/>
          </a:p>
        </p:txBody>
      </p:sp>
      <p:sp>
        <p:nvSpPr>
          <p:cNvPr id="133" name="文本框 132">
            <a:extLst>
              <a:ext uri="{FF2B5EF4-FFF2-40B4-BE49-F238E27FC236}">
                <a16:creationId xmlns:a16="http://schemas.microsoft.com/office/drawing/2014/main" id="{B6A5E7B3-39C4-4EE0-AFE0-598DAF086B32}"/>
              </a:ext>
            </a:extLst>
          </p:cNvPr>
          <p:cNvSpPr txBox="1"/>
          <p:nvPr/>
        </p:nvSpPr>
        <p:spPr>
          <a:xfrm>
            <a:off x="4220961" y="22748901"/>
            <a:ext cx="3034968" cy="707886"/>
          </a:xfrm>
          <a:prstGeom prst="rect">
            <a:avLst/>
          </a:prstGeom>
          <a:noFill/>
        </p:spPr>
        <p:txBody>
          <a:bodyPr wrap="square" rtlCol="0">
            <a:spAutoFit/>
          </a:bodyPr>
          <a:lstStyle/>
          <a:p>
            <a:r>
              <a:rPr lang="en-US" altLang="zh-CN" sz="4000" b="1" dirty="0"/>
              <a:t>Print mRNA</a:t>
            </a:r>
            <a:endParaRPr lang="zh-CN" altLang="en-US" sz="4000" b="1" dirty="0"/>
          </a:p>
        </p:txBody>
      </p:sp>
      <p:sp>
        <p:nvSpPr>
          <p:cNvPr id="134" name="平行四边形 133">
            <a:extLst>
              <a:ext uri="{FF2B5EF4-FFF2-40B4-BE49-F238E27FC236}">
                <a16:creationId xmlns:a16="http://schemas.microsoft.com/office/drawing/2014/main" id="{1D388060-CE38-44A7-85A4-89B1DA8DCEB2}"/>
              </a:ext>
            </a:extLst>
          </p:cNvPr>
          <p:cNvSpPr/>
          <p:nvPr/>
        </p:nvSpPr>
        <p:spPr>
          <a:xfrm>
            <a:off x="5119920" y="1855273"/>
            <a:ext cx="3603157" cy="907254"/>
          </a:xfrm>
          <a:prstGeom prst="parallelogram">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平行四边形 134">
            <a:extLst>
              <a:ext uri="{FF2B5EF4-FFF2-40B4-BE49-F238E27FC236}">
                <a16:creationId xmlns:a16="http://schemas.microsoft.com/office/drawing/2014/main" id="{3B06CA00-C8A3-439B-BC95-5A5ACE6BCEBA}"/>
              </a:ext>
            </a:extLst>
          </p:cNvPr>
          <p:cNvSpPr/>
          <p:nvPr/>
        </p:nvSpPr>
        <p:spPr>
          <a:xfrm>
            <a:off x="4615436" y="11296321"/>
            <a:ext cx="4385026" cy="1227775"/>
          </a:xfrm>
          <a:prstGeom prst="parallelogram">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平行四边形 135">
            <a:extLst>
              <a:ext uri="{FF2B5EF4-FFF2-40B4-BE49-F238E27FC236}">
                <a16:creationId xmlns:a16="http://schemas.microsoft.com/office/drawing/2014/main" id="{6B117E71-F26F-4F99-B2E2-E978A54AC3EB}"/>
              </a:ext>
            </a:extLst>
          </p:cNvPr>
          <p:cNvSpPr/>
          <p:nvPr/>
        </p:nvSpPr>
        <p:spPr>
          <a:xfrm>
            <a:off x="13311873" y="10272726"/>
            <a:ext cx="3603157" cy="729954"/>
          </a:xfrm>
          <a:prstGeom prst="parallelogram">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平行四边形 136">
            <a:extLst>
              <a:ext uri="{FF2B5EF4-FFF2-40B4-BE49-F238E27FC236}">
                <a16:creationId xmlns:a16="http://schemas.microsoft.com/office/drawing/2014/main" id="{B9C5B52A-CEA4-4A21-AEA4-710489A88C4B}"/>
              </a:ext>
            </a:extLst>
          </p:cNvPr>
          <p:cNvSpPr/>
          <p:nvPr/>
        </p:nvSpPr>
        <p:spPr>
          <a:xfrm>
            <a:off x="13408022" y="19389019"/>
            <a:ext cx="3603157" cy="729954"/>
          </a:xfrm>
          <a:prstGeom prst="parallelogram">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平行四边形 137">
            <a:extLst>
              <a:ext uri="{FF2B5EF4-FFF2-40B4-BE49-F238E27FC236}">
                <a16:creationId xmlns:a16="http://schemas.microsoft.com/office/drawing/2014/main" id="{0AC19CCE-CE18-459F-9471-AB4C8A18EEE4}"/>
              </a:ext>
            </a:extLst>
          </p:cNvPr>
          <p:cNvSpPr/>
          <p:nvPr/>
        </p:nvSpPr>
        <p:spPr>
          <a:xfrm>
            <a:off x="3705211" y="14926455"/>
            <a:ext cx="3603157" cy="729954"/>
          </a:xfrm>
          <a:prstGeom prst="parallelogram">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平行四边形 138">
            <a:extLst>
              <a:ext uri="{FF2B5EF4-FFF2-40B4-BE49-F238E27FC236}">
                <a16:creationId xmlns:a16="http://schemas.microsoft.com/office/drawing/2014/main" id="{1C2112FF-49EF-47D6-8881-375FE8A7022C}"/>
              </a:ext>
            </a:extLst>
          </p:cNvPr>
          <p:cNvSpPr/>
          <p:nvPr/>
        </p:nvSpPr>
        <p:spPr>
          <a:xfrm>
            <a:off x="3705211" y="22748901"/>
            <a:ext cx="3603157" cy="729954"/>
          </a:xfrm>
          <a:prstGeom prst="parallelogram">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156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EEE8718-AF57-4DF0-B487-E7808E93AF9C}"/>
              </a:ext>
            </a:extLst>
          </p:cNvPr>
          <p:cNvSpPr txBox="1"/>
          <p:nvPr/>
        </p:nvSpPr>
        <p:spPr>
          <a:xfrm>
            <a:off x="3929056" y="1055267"/>
            <a:ext cx="4342951" cy="707886"/>
          </a:xfrm>
          <a:prstGeom prst="rect">
            <a:avLst/>
          </a:prstGeom>
          <a:noFill/>
        </p:spPr>
        <p:txBody>
          <a:bodyPr wrap="square" rtlCol="0">
            <a:spAutoFit/>
          </a:bodyPr>
          <a:lstStyle/>
          <a:p>
            <a:r>
              <a:rPr lang="en-US" altLang="zh-CN" sz="4000" b="1" dirty="0"/>
              <a:t>mRNA sequence</a:t>
            </a:r>
            <a:endParaRPr lang="zh-CN" altLang="en-US" sz="4000" b="1" dirty="0"/>
          </a:p>
        </p:txBody>
      </p:sp>
      <p:cxnSp>
        <p:nvCxnSpPr>
          <p:cNvPr id="7" name="直接箭头连接符 6">
            <a:extLst>
              <a:ext uri="{FF2B5EF4-FFF2-40B4-BE49-F238E27FC236}">
                <a16:creationId xmlns:a16="http://schemas.microsoft.com/office/drawing/2014/main" id="{12914707-034B-467D-8F28-B4CC174806D5}"/>
              </a:ext>
            </a:extLst>
          </p:cNvPr>
          <p:cNvCxnSpPr>
            <a:cxnSpLocks/>
          </p:cNvCxnSpPr>
          <p:nvPr/>
        </p:nvCxnSpPr>
        <p:spPr>
          <a:xfrm>
            <a:off x="5760130" y="1787359"/>
            <a:ext cx="0" cy="60960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平行四边形 7">
            <a:extLst>
              <a:ext uri="{FF2B5EF4-FFF2-40B4-BE49-F238E27FC236}">
                <a16:creationId xmlns:a16="http://schemas.microsoft.com/office/drawing/2014/main" id="{39BF85FC-F6A5-41BC-A09A-8192086DB06C}"/>
              </a:ext>
            </a:extLst>
          </p:cNvPr>
          <p:cNvSpPr/>
          <p:nvPr/>
        </p:nvSpPr>
        <p:spPr>
          <a:xfrm>
            <a:off x="3805017" y="1057405"/>
            <a:ext cx="3989148" cy="729954"/>
          </a:xfrm>
          <a:prstGeom prst="parallelogram">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a:extLst>
              <a:ext uri="{FF2B5EF4-FFF2-40B4-BE49-F238E27FC236}">
                <a16:creationId xmlns:a16="http://schemas.microsoft.com/office/drawing/2014/main" id="{8EC6EE59-6AFA-4467-BC03-C9B5B4BD9676}"/>
              </a:ext>
            </a:extLst>
          </p:cNvPr>
          <p:cNvSpPr/>
          <p:nvPr/>
        </p:nvSpPr>
        <p:spPr>
          <a:xfrm>
            <a:off x="3256298" y="3976915"/>
            <a:ext cx="5007428" cy="1427767"/>
          </a:xfrm>
          <a:prstGeom prst="diamond">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43CD7D1-0729-4169-BF4E-6DE547199A64}"/>
              </a:ext>
            </a:extLst>
          </p:cNvPr>
          <p:cNvSpPr txBox="1"/>
          <p:nvPr/>
        </p:nvSpPr>
        <p:spPr>
          <a:xfrm>
            <a:off x="4061275" y="2489371"/>
            <a:ext cx="3413579" cy="707886"/>
          </a:xfrm>
          <a:prstGeom prst="rect">
            <a:avLst/>
          </a:prstGeom>
          <a:noFill/>
        </p:spPr>
        <p:txBody>
          <a:bodyPr wrap="square" rtlCol="0">
            <a:spAutoFit/>
          </a:bodyPr>
          <a:lstStyle/>
          <a:p>
            <a:r>
              <a:rPr lang="en-US" altLang="zh-CN" sz="4000" b="1" dirty="0"/>
              <a:t>Start from AUG</a:t>
            </a:r>
          </a:p>
        </p:txBody>
      </p:sp>
      <p:cxnSp>
        <p:nvCxnSpPr>
          <p:cNvPr id="11" name="直接箭头连接符 10">
            <a:extLst>
              <a:ext uri="{FF2B5EF4-FFF2-40B4-BE49-F238E27FC236}">
                <a16:creationId xmlns:a16="http://schemas.microsoft.com/office/drawing/2014/main" id="{54C6FA64-40AA-43AD-B2D7-127FEEC2DEAA}"/>
              </a:ext>
            </a:extLst>
          </p:cNvPr>
          <p:cNvCxnSpPr/>
          <p:nvPr/>
        </p:nvCxnSpPr>
        <p:spPr>
          <a:xfrm flipH="1">
            <a:off x="5760012" y="3367315"/>
            <a:ext cx="1" cy="60960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D8CD1770-3B10-4B4F-B86B-FA6F6587434A}"/>
              </a:ext>
            </a:extLst>
          </p:cNvPr>
          <p:cNvSpPr/>
          <p:nvPr/>
        </p:nvSpPr>
        <p:spPr>
          <a:xfrm>
            <a:off x="3929056" y="2386937"/>
            <a:ext cx="3661915" cy="98037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13564B7-6ACC-4D72-9831-6B1372E3FC1E}"/>
              </a:ext>
            </a:extLst>
          </p:cNvPr>
          <p:cNvSpPr/>
          <p:nvPr/>
        </p:nvSpPr>
        <p:spPr>
          <a:xfrm>
            <a:off x="3968633" y="6014282"/>
            <a:ext cx="3661915" cy="1459685"/>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6933875-A3E0-4D26-94D9-7A50EE5A6488}"/>
              </a:ext>
            </a:extLst>
          </p:cNvPr>
          <p:cNvSpPr txBox="1"/>
          <p:nvPr/>
        </p:nvSpPr>
        <p:spPr>
          <a:xfrm>
            <a:off x="4364483" y="4336855"/>
            <a:ext cx="3110374" cy="707886"/>
          </a:xfrm>
          <a:prstGeom prst="rect">
            <a:avLst/>
          </a:prstGeom>
          <a:noFill/>
        </p:spPr>
        <p:txBody>
          <a:bodyPr wrap="square" rtlCol="0">
            <a:spAutoFit/>
          </a:bodyPr>
          <a:lstStyle/>
          <a:p>
            <a:r>
              <a:rPr lang="en-US" altLang="zh-CN" sz="4000" b="1" dirty="0"/>
              <a:t>Stop codon?</a:t>
            </a:r>
          </a:p>
        </p:txBody>
      </p:sp>
      <p:cxnSp>
        <p:nvCxnSpPr>
          <p:cNvPr id="16" name="直接箭头连接符 15">
            <a:extLst>
              <a:ext uri="{FF2B5EF4-FFF2-40B4-BE49-F238E27FC236}">
                <a16:creationId xmlns:a16="http://schemas.microsoft.com/office/drawing/2014/main" id="{112351E1-D27E-46F3-A2DE-CFA274CCE4F3}"/>
              </a:ext>
            </a:extLst>
          </p:cNvPr>
          <p:cNvCxnSpPr/>
          <p:nvPr/>
        </p:nvCxnSpPr>
        <p:spPr>
          <a:xfrm flipH="1">
            <a:off x="5760011" y="5386813"/>
            <a:ext cx="1" cy="60960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DBCF4C1-4668-41D6-917A-2BEA099F2CD8}"/>
              </a:ext>
            </a:extLst>
          </p:cNvPr>
          <p:cNvSpPr txBox="1"/>
          <p:nvPr/>
        </p:nvSpPr>
        <p:spPr>
          <a:xfrm>
            <a:off x="5929085" y="5306396"/>
            <a:ext cx="3091543" cy="646331"/>
          </a:xfrm>
          <a:prstGeom prst="rect">
            <a:avLst/>
          </a:prstGeom>
          <a:noFill/>
        </p:spPr>
        <p:txBody>
          <a:bodyPr wrap="square" rtlCol="0">
            <a:spAutoFit/>
          </a:bodyPr>
          <a:lstStyle/>
          <a:p>
            <a:r>
              <a:rPr lang="en-US" altLang="zh-CN" sz="3600" b="1" dirty="0"/>
              <a:t>No</a:t>
            </a:r>
          </a:p>
        </p:txBody>
      </p:sp>
      <p:sp>
        <p:nvSpPr>
          <p:cNvPr id="18" name="文本框 17">
            <a:extLst>
              <a:ext uri="{FF2B5EF4-FFF2-40B4-BE49-F238E27FC236}">
                <a16:creationId xmlns:a16="http://schemas.microsoft.com/office/drawing/2014/main" id="{E144ED76-828B-41D9-894B-963763A452E2}"/>
              </a:ext>
            </a:extLst>
          </p:cNvPr>
          <p:cNvSpPr txBox="1"/>
          <p:nvPr/>
        </p:nvSpPr>
        <p:spPr>
          <a:xfrm>
            <a:off x="4327292" y="6082405"/>
            <a:ext cx="2665531" cy="1323439"/>
          </a:xfrm>
          <a:prstGeom prst="rect">
            <a:avLst/>
          </a:prstGeom>
          <a:noFill/>
        </p:spPr>
        <p:txBody>
          <a:bodyPr wrap="square" rtlCol="0">
            <a:spAutoFit/>
          </a:bodyPr>
          <a:lstStyle/>
          <a:p>
            <a:r>
              <a:rPr lang="en-US" altLang="zh-CN" sz="4000" b="1" dirty="0"/>
              <a:t>S += amino acid</a:t>
            </a:r>
          </a:p>
        </p:txBody>
      </p:sp>
      <p:cxnSp>
        <p:nvCxnSpPr>
          <p:cNvPr id="20" name="连接符: 肘形 19">
            <a:extLst>
              <a:ext uri="{FF2B5EF4-FFF2-40B4-BE49-F238E27FC236}">
                <a16:creationId xmlns:a16="http://schemas.microsoft.com/office/drawing/2014/main" id="{12DAADD5-78F3-41FF-AAF1-D47815C16E24}"/>
              </a:ext>
            </a:extLst>
          </p:cNvPr>
          <p:cNvCxnSpPr>
            <a:cxnSpLocks/>
            <a:stCxn id="9" idx="3"/>
          </p:cNvCxnSpPr>
          <p:nvPr/>
        </p:nvCxnSpPr>
        <p:spPr>
          <a:xfrm flipH="1">
            <a:off x="5760011" y="4690799"/>
            <a:ext cx="2503715" cy="4119372"/>
          </a:xfrm>
          <a:prstGeom prst="bentConnector4">
            <a:avLst>
              <a:gd name="adj1" fmla="val -15507"/>
              <a:gd name="adj2" fmla="val 86148"/>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897E4A2D-C102-41C4-BAC4-C2AC5F4D30D9}"/>
              </a:ext>
            </a:extLst>
          </p:cNvPr>
          <p:cNvCxnSpPr>
            <a:endCxn id="9" idx="1"/>
          </p:cNvCxnSpPr>
          <p:nvPr/>
        </p:nvCxnSpPr>
        <p:spPr>
          <a:xfrm rot="16200000" flipV="1">
            <a:off x="3116571" y="4830526"/>
            <a:ext cx="2783168" cy="2503713"/>
          </a:xfrm>
          <a:prstGeom prst="bentConnector4">
            <a:avLst>
              <a:gd name="adj1" fmla="val -16018"/>
              <a:gd name="adj2" fmla="val 12304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479E5C0C-28CB-41A5-AF3D-E3CC6D3BAD4D}"/>
              </a:ext>
            </a:extLst>
          </p:cNvPr>
          <p:cNvSpPr txBox="1"/>
          <p:nvPr/>
        </p:nvSpPr>
        <p:spPr>
          <a:xfrm>
            <a:off x="8028548" y="4048725"/>
            <a:ext cx="1748410" cy="646331"/>
          </a:xfrm>
          <a:prstGeom prst="rect">
            <a:avLst/>
          </a:prstGeom>
          <a:noFill/>
        </p:spPr>
        <p:txBody>
          <a:bodyPr wrap="square" rtlCol="0">
            <a:spAutoFit/>
          </a:bodyPr>
          <a:lstStyle/>
          <a:p>
            <a:r>
              <a:rPr lang="en-US" altLang="zh-CN" sz="3600" b="1" dirty="0"/>
              <a:t>Yes</a:t>
            </a:r>
          </a:p>
        </p:txBody>
      </p:sp>
      <p:sp>
        <p:nvSpPr>
          <p:cNvPr id="32" name="平行四边形 31">
            <a:extLst>
              <a:ext uri="{FF2B5EF4-FFF2-40B4-BE49-F238E27FC236}">
                <a16:creationId xmlns:a16="http://schemas.microsoft.com/office/drawing/2014/main" id="{0E843DCF-F423-4182-8865-647E41687E02}"/>
              </a:ext>
            </a:extLst>
          </p:cNvPr>
          <p:cNvSpPr/>
          <p:nvPr/>
        </p:nvSpPr>
        <p:spPr>
          <a:xfrm>
            <a:off x="3765436" y="8810171"/>
            <a:ext cx="3989148" cy="729954"/>
          </a:xfrm>
          <a:prstGeom prst="parallelogram">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9B9BD6DA-7EFA-4568-B8DD-9EC1FC1E497A}"/>
              </a:ext>
            </a:extLst>
          </p:cNvPr>
          <p:cNvSpPr txBox="1"/>
          <p:nvPr/>
        </p:nvSpPr>
        <p:spPr>
          <a:xfrm>
            <a:off x="4928320" y="8788696"/>
            <a:ext cx="1663380" cy="707886"/>
          </a:xfrm>
          <a:prstGeom prst="rect">
            <a:avLst/>
          </a:prstGeom>
          <a:noFill/>
        </p:spPr>
        <p:txBody>
          <a:bodyPr wrap="square" rtlCol="0">
            <a:spAutoFit/>
          </a:bodyPr>
          <a:lstStyle/>
          <a:p>
            <a:r>
              <a:rPr lang="en-US" altLang="zh-CN" sz="4000" b="1" dirty="0"/>
              <a:t>Print S</a:t>
            </a:r>
            <a:endParaRPr lang="zh-CN" altLang="en-US" sz="4000" b="1" dirty="0"/>
          </a:p>
        </p:txBody>
      </p:sp>
      <p:sp>
        <p:nvSpPr>
          <p:cNvPr id="35" name="文本框 34">
            <a:extLst>
              <a:ext uri="{FF2B5EF4-FFF2-40B4-BE49-F238E27FC236}">
                <a16:creationId xmlns:a16="http://schemas.microsoft.com/office/drawing/2014/main" id="{2921EF9C-668C-4362-A94B-014820CF3EF3}"/>
              </a:ext>
            </a:extLst>
          </p:cNvPr>
          <p:cNvSpPr txBox="1"/>
          <p:nvPr/>
        </p:nvSpPr>
        <p:spPr>
          <a:xfrm>
            <a:off x="13588313" y="1044233"/>
            <a:ext cx="2518095" cy="707886"/>
          </a:xfrm>
          <a:prstGeom prst="rect">
            <a:avLst/>
          </a:prstGeom>
          <a:noFill/>
        </p:spPr>
        <p:txBody>
          <a:bodyPr wrap="square" rtlCol="0">
            <a:spAutoFit/>
          </a:bodyPr>
          <a:lstStyle/>
          <a:p>
            <a:r>
              <a:rPr lang="en-US" altLang="zh-CN" sz="4000" b="1" dirty="0"/>
              <a:t>PCR result</a:t>
            </a:r>
            <a:endParaRPr lang="zh-CN" altLang="en-US" sz="4000" b="1" dirty="0"/>
          </a:p>
        </p:txBody>
      </p:sp>
      <p:sp>
        <p:nvSpPr>
          <p:cNvPr id="36" name="平行四边形 35">
            <a:extLst>
              <a:ext uri="{FF2B5EF4-FFF2-40B4-BE49-F238E27FC236}">
                <a16:creationId xmlns:a16="http://schemas.microsoft.com/office/drawing/2014/main" id="{E6981BB5-D797-496B-8EF1-4CD22751BCEC}"/>
              </a:ext>
            </a:extLst>
          </p:cNvPr>
          <p:cNvSpPr/>
          <p:nvPr/>
        </p:nvSpPr>
        <p:spPr>
          <a:xfrm>
            <a:off x="12854674" y="1044233"/>
            <a:ext cx="3989148" cy="729954"/>
          </a:xfrm>
          <a:prstGeom prst="parallelogram">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a:extLst>
              <a:ext uri="{FF2B5EF4-FFF2-40B4-BE49-F238E27FC236}">
                <a16:creationId xmlns:a16="http://schemas.microsoft.com/office/drawing/2014/main" id="{966564A8-2F28-4FA7-AF9F-20248FF80B4C}"/>
              </a:ext>
            </a:extLst>
          </p:cNvPr>
          <p:cNvCxnSpPr>
            <a:cxnSpLocks/>
          </p:cNvCxnSpPr>
          <p:nvPr/>
        </p:nvCxnSpPr>
        <p:spPr>
          <a:xfrm>
            <a:off x="14810921" y="1787359"/>
            <a:ext cx="0" cy="60960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8" name="菱形 37">
            <a:extLst>
              <a:ext uri="{FF2B5EF4-FFF2-40B4-BE49-F238E27FC236}">
                <a16:creationId xmlns:a16="http://schemas.microsoft.com/office/drawing/2014/main" id="{87B3E500-2C9A-4982-940F-06AD2261E294}"/>
              </a:ext>
            </a:extLst>
          </p:cNvPr>
          <p:cNvSpPr/>
          <p:nvPr/>
        </p:nvSpPr>
        <p:spPr>
          <a:xfrm>
            <a:off x="12307207" y="2413480"/>
            <a:ext cx="5007428" cy="1427767"/>
          </a:xfrm>
          <a:prstGeom prst="diamond">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F54520B9-5A66-4F0E-91F7-8C4D44AF66B2}"/>
              </a:ext>
            </a:extLst>
          </p:cNvPr>
          <p:cNvSpPr txBox="1"/>
          <p:nvPr/>
        </p:nvSpPr>
        <p:spPr>
          <a:xfrm>
            <a:off x="12400872" y="2695436"/>
            <a:ext cx="4820097" cy="1077218"/>
          </a:xfrm>
          <a:prstGeom prst="rect">
            <a:avLst/>
          </a:prstGeom>
          <a:noFill/>
        </p:spPr>
        <p:txBody>
          <a:bodyPr wrap="square" rtlCol="0">
            <a:spAutoFit/>
          </a:bodyPr>
          <a:lstStyle/>
          <a:p>
            <a:pPr algn="ctr"/>
            <a:r>
              <a:rPr lang="en-US" altLang="zh-CN" sz="3200" b="1" dirty="0"/>
              <a:t>For sequence </a:t>
            </a:r>
            <a:r>
              <a:rPr lang="en-US" altLang="zh-CN" sz="3200" b="1" i="1" dirty="0"/>
              <a:t>i</a:t>
            </a:r>
            <a:r>
              <a:rPr lang="en-US" altLang="zh-CN" sz="3200" b="1" dirty="0"/>
              <a:t> in </a:t>
            </a:r>
          </a:p>
          <a:p>
            <a:pPr algn="ctr"/>
            <a:r>
              <a:rPr lang="en-US" altLang="zh-CN" sz="3200" b="1" dirty="0"/>
              <a:t>PCR result</a:t>
            </a:r>
          </a:p>
        </p:txBody>
      </p:sp>
      <p:cxnSp>
        <p:nvCxnSpPr>
          <p:cNvPr id="40" name="直接箭头连接符 39">
            <a:extLst>
              <a:ext uri="{FF2B5EF4-FFF2-40B4-BE49-F238E27FC236}">
                <a16:creationId xmlns:a16="http://schemas.microsoft.com/office/drawing/2014/main" id="{5990C4F8-B4F2-4BD4-A5CB-4339D8AFCE72}"/>
              </a:ext>
            </a:extLst>
          </p:cNvPr>
          <p:cNvCxnSpPr/>
          <p:nvPr/>
        </p:nvCxnSpPr>
        <p:spPr>
          <a:xfrm flipH="1">
            <a:off x="14810919" y="3841854"/>
            <a:ext cx="1" cy="60960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6D88A1A-094A-46ED-9A39-ECA0E86E6ED9}"/>
              </a:ext>
            </a:extLst>
          </p:cNvPr>
          <p:cNvSpPr txBox="1"/>
          <p:nvPr/>
        </p:nvSpPr>
        <p:spPr>
          <a:xfrm>
            <a:off x="15035785" y="5727579"/>
            <a:ext cx="1017016" cy="646331"/>
          </a:xfrm>
          <a:prstGeom prst="rect">
            <a:avLst/>
          </a:prstGeom>
          <a:noFill/>
        </p:spPr>
        <p:txBody>
          <a:bodyPr wrap="square" rtlCol="0">
            <a:spAutoFit/>
          </a:bodyPr>
          <a:lstStyle/>
          <a:p>
            <a:r>
              <a:rPr lang="en-US" altLang="zh-CN" sz="3600" b="1" dirty="0"/>
              <a:t>No</a:t>
            </a:r>
          </a:p>
        </p:txBody>
      </p:sp>
      <p:sp>
        <p:nvSpPr>
          <p:cNvPr id="42" name="矩形 41">
            <a:extLst>
              <a:ext uri="{FF2B5EF4-FFF2-40B4-BE49-F238E27FC236}">
                <a16:creationId xmlns:a16="http://schemas.microsoft.com/office/drawing/2014/main" id="{73F935D3-A1D8-4800-8EC9-0174437D408E}"/>
              </a:ext>
            </a:extLst>
          </p:cNvPr>
          <p:cNvSpPr/>
          <p:nvPr/>
        </p:nvSpPr>
        <p:spPr>
          <a:xfrm>
            <a:off x="13028892" y="6460516"/>
            <a:ext cx="3661915" cy="99421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E7FAA7E7-3030-42B3-B233-FCF743382148}"/>
              </a:ext>
            </a:extLst>
          </p:cNvPr>
          <p:cNvSpPr txBox="1"/>
          <p:nvPr/>
        </p:nvSpPr>
        <p:spPr>
          <a:xfrm>
            <a:off x="13105553" y="6603682"/>
            <a:ext cx="3661915" cy="707886"/>
          </a:xfrm>
          <a:prstGeom prst="rect">
            <a:avLst/>
          </a:prstGeom>
          <a:noFill/>
        </p:spPr>
        <p:txBody>
          <a:bodyPr wrap="square" rtlCol="0">
            <a:spAutoFit/>
          </a:bodyPr>
          <a:lstStyle/>
          <a:p>
            <a:r>
              <a:rPr lang="en-US" altLang="zh-CN" sz="4000" b="1" dirty="0"/>
              <a:t>Add </a:t>
            </a:r>
            <a:r>
              <a:rPr lang="en-US" altLang="zh-CN" sz="4000" b="1" i="1" dirty="0" err="1"/>
              <a:t>i</a:t>
            </a:r>
            <a:r>
              <a:rPr lang="en-US" altLang="zh-CN" sz="4000" b="1" dirty="0"/>
              <a:t> to </a:t>
            </a:r>
            <a:r>
              <a:rPr lang="en-US" altLang="zh-CN" sz="4000" b="1" dirty="0" err="1"/>
              <a:t>newlist</a:t>
            </a:r>
            <a:endParaRPr lang="en-US" altLang="zh-CN" sz="4000" b="1" dirty="0"/>
          </a:p>
        </p:txBody>
      </p:sp>
      <p:cxnSp>
        <p:nvCxnSpPr>
          <p:cNvPr id="45" name="连接符: 肘形 44">
            <a:extLst>
              <a:ext uri="{FF2B5EF4-FFF2-40B4-BE49-F238E27FC236}">
                <a16:creationId xmlns:a16="http://schemas.microsoft.com/office/drawing/2014/main" id="{CBCF7A04-2995-49B0-A34A-419471BFFE29}"/>
              </a:ext>
            </a:extLst>
          </p:cNvPr>
          <p:cNvCxnSpPr>
            <a:cxnSpLocks/>
            <a:endCxn id="38" idx="1"/>
          </p:cNvCxnSpPr>
          <p:nvPr/>
        </p:nvCxnSpPr>
        <p:spPr>
          <a:xfrm rot="16200000" flipV="1">
            <a:off x="11419085" y="4015486"/>
            <a:ext cx="4367218" cy="2590973"/>
          </a:xfrm>
          <a:prstGeom prst="bentConnector4">
            <a:avLst>
              <a:gd name="adj1" fmla="val -9022"/>
              <a:gd name="adj2" fmla="val 120587"/>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9" name="菱形 48">
            <a:extLst>
              <a:ext uri="{FF2B5EF4-FFF2-40B4-BE49-F238E27FC236}">
                <a16:creationId xmlns:a16="http://schemas.microsoft.com/office/drawing/2014/main" id="{DE8FC77C-B1BE-4A87-BF3A-E4D93B6FE266}"/>
              </a:ext>
            </a:extLst>
          </p:cNvPr>
          <p:cNvSpPr/>
          <p:nvPr/>
        </p:nvSpPr>
        <p:spPr>
          <a:xfrm>
            <a:off x="12356137" y="4436998"/>
            <a:ext cx="5007428" cy="1427767"/>
          </a:xfrm>
          <a:prstGeom prst="diamond">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3626982E-99BE-42C9-9B8F-7FC6F615485C}"/>
              </a:ext>
            </a:extLst>
          </p:cNvPr>
          <p:cNvSpPr txBox="1"/>
          <p:nvPr/>
        </p:nvSpPr>
        <p:spPr>
          <a:xfrm>
            <a:off x="13701651" y="4777885"/>
            <a:ext cx="2649036" cy="707886"/>
          </a:xfrm>
          <a:prstGeom prst="rect">
            <a:avLst/>
          </a:prstGeom>
          <a:noFill/>
        </p:spPr>
        <p:txBody>
          <a:bodyPr wrap="square" rtlCol="0">
            <a:spAutoFit/>
          </a:bodyPr>
          <a:lstStyle/>
          <a:p>
            <a:r>
              <a:rPr lang="en-US" altLang="zh-CN" sz="4000" b="1" i="1" dirty="0"/>
              <a:t>i </a:t>
            </a:r>
            <a:r>
              <a:rPr lang="en-US" altLang="zh-CN" sz="4000" b="1" dirty="0"/>
              <a:t>in </a:t>
            </a:r>
            <a:r>
              <a:rPr lang="en-US" altLang="zh-CN" sz="4000" b="1" dirty="0" err="1"/>
              <a:t>newlist</a:t>
            </a:r>
            <a:endParaRPr lang="en-US" altLang="zh-CN" sz="4000" b="1" dirty="0"/>
          </a:p>
        </p:txBody>
      </p:sp>
      <p:cxnSp>
        <p:nvCxnSpPr>
          <p:cNvPr id="51" name="直接箭头连接符 50">
            <a:extLst>
              <a:ext uri="{FF2B5EF4-FFF2-40B4-BE49-F238E27FC236}">
                <a16:creationId xmlns:a16="http://schemas.microsoft.com/office/drawing/2014/main" id="{0A71E218-F837-4F2A-86AE-F130F6BD5BF2}"/>
              </a:ext>
            </a:extLst>
          </p:cNvPr>
          <p:cNvCxnSpPr/>
          <p:nvPr/>
        </p:nvCxnSpPr>
        <p:spPr>
          <a:xfrm flipH="1">
            <a:off x="14859850" y="5850916"/>
            <a:ext cx="1" cy="60960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038C6A94-A61B-497C-BA41-C54AAFB48248}"/>
              </a:ext>
            </a:extLst>
          </p:cNvPr>
          <p:cNvCxnSpPr>
            <a:stCxn id="49" idx="1"/>
          </p:cNvCxnSpPr>
          <p:nvPr/>
        </p:nvCxnSpPr>
        <p:spPr>
          <a:xfrm flipH="1" flipV="1">
            <a:off x="11785600" y="5150881"/>
            <a:ext cx="570537" cy="1"/>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1F866261-AA4C-4B54-99FD-5108826EBBB6}"/>
              </a:ext>
            </a:extLst>
          </p:cNvPr>
          <p:cNvSpPr txBox="1"/>
          <p:nvPr/>
        </p:nvSpPr>
        <p:spPr>
          <a:xfrm>
            <a:off x="11798698" y="4423942"/>
            <a:ext cx="1017016" cy="646331"/>
          </a:xfrm>
          <a:prstGeom prst="rect">
            <a:avLst/>
          </a:prstGeom>
          <a:noFill/>
        </p:spPr>
        <p:txBody>
          <a:bodyPr wrap="square" rtlCol="0">
            <a:spAutoFit/>
          </a:bodyPr>
          <a:lstStyle/>
          <a:p>
            <a:r>
              <a:rPr lang="en-US" altLang="zh-CN" sz="3600" b="1" dirty="0"/>
              <a:t>Yes</a:t>
            </a:r>
          </a:p>
        </p:txBody>
      </p:sp>
      <p:cxnSp>
        <p:nvCxnSpPr>
          <p:cNvPr id="65" name="连接符: 肘形 64">
            <a:extLst>
              <a:ext uri="{FF2B5EF4-FFF2-40B4-BE49-F238E27FC236}">
                <a16:creationId xmlns:a16="http://schemas.microsoft.com/office/drawing/2014/main" id="{D8CB2A56-8145-431E-9F47-BEEB1E4A86C7}"/>
              </a:ext>
            </a:extLst>
          </p:cNvPr>
          <p:cNvCxnSpPr>
            <a:stCxn id="38" idx="3"/>
          </p:cNvCxnSpPr>
          <p:nvPr/>
        </p:nvCxnSpPr>
        <p:spPr>
          <a:xfrm flipH="1">
            <a:off x="14898181" y="3127364"/>
            <a:ext cx="2416454" cy="6015275"/>
          </a:xfrm>
          <a:prstGeom prst="bentConnector4">
            <a:avLst>
              <a:gd name="adj1" fmla="val -18470"/>
              <a:gd name="adj2" fmla="val 87302"/>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27DC6AD7-3901-4F40-8C31-270E218EB2FA}"/>
              </a:ext>
            </a:extLst>
          </p:cNvPr>
          <p:cNvSpPr txBox="1"/>
          <p:nvPr/>
        </p:nvSpPr>
        <p:spPr>
          <a:xfrm>
            <a:off x="16106408" y="2265069"/>
            <a:ext cx="3091543" cy="646331"/>
          </a:xfrm>
          <a:prstGeom prst="rect">
            <a:avLst/>
          </a:prstGeom>
          <a:noFill/>
        </p:spPr>
        <p:txBody>
          <a:bodyPr wrap="square" rtlCol="0">
            <a:spAutoFit/>
          </a:bodyPr>
          <a:lstStyle/>
          <a:p>
            <a:r>
              <a:rPr lang="en-US" altLang="zh-CN" sz="3600" b="1" dirty="0"/>
              <a:t>No more </a:t>
            </a:r>
            <a:r>
              <a:rPr lang="en-US" altLang="zh-CN" sz="3600" b="1" i="1" dirty="0" err="1"/>
              <a:t>i</a:t>
            </a:r>
            <a:endParaRPr lang="en-US" altLang="zh-CN" sz="3600" b="1" i="1" dirty="0"/>
          </a:p>
        </p:txBody>
      </p:sp>
      <p:sp>
        <p:nvSpPr>
          <p:cNvPr id="69" name="矩形 68">
            <a:extLst>
              <a:ext uri="{FF2B5EF4-FFF2-40B4-BE49-F238E27FC236}">
                <a16:creationId xmlns:a16="http://schemas.microsoft.com/office/drawing/2014/main" id="{F8D3396E-DE05-4A31-B8DE-DAA79D19E64D}"/>
              </a:ext>
            </a:extLst>
          </p:cNvPr>
          <p:cNvSpPr/>
          <p:nvPr/>
        </p:nvSpPr>
        <p:spPr>
          <a:xfrm>
            <a:off x="1161753" y="12914539"/>
            <a:ext cx="4039061" cy="177326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96F1AD3A-C598-4532-BBD4-35C80AD12F83}"/>
              </a:ext>
            </a:extLst>
          </p:cNvPr>
          <p:cNvSpPr txBox="1"/>
          <p:nvPr/>
        </p:nvSpPr>
        <p:spPr>
          <a:xfrm>
            <a:off x="1236767" y="12933480"/>
            <a:ext cx="4039062" cy="1754326"/>
          </a:xfrm>
          <a:prstGeom prst="rect">
            <a:avLst/>
          </a:prstGeom>
          <a:noFill/>
        </p:spPr>
        <p:txBody>
          <a:bodyPr wrap="square" rtlCol="0">
            <a:spAutoFit/>
          </a:bodyPr>
          <a:lstStyle/>
          <a:p>
            <a:r>
              <a:rPr lang="en-US" altLang="zh-CN" sz="3600" b="1" dirty="0"/>
              <a:t>Remove primers and tags of the sequence in </a:t>
            </a:r>
            <a:r>
              <a:rPr lang="en-US" altLang="zh-CN" sz="3600" b="1" dirty="0" err="1"/>
              <a:t>newlist</a:t>
            </a:r>
            <a:endParaRPr lang="en-US" altLang="zh-CN" sz="3600" b="1" dirty="0"/>
          </a:p>
        </p:txBody>
      </p:sp>
      <p:cxnSp>
        <p:nvCxnSpPr>
          <p:cNvPr id="71" name="直接箭头连接符 70">
            <a:extLst>
              <a:ext uri="{FF2B5EF4-FFF2-40B4-BE49-F238E27FC236}">
                <a16:creationId xmlns:a16="http://schemas.microsoft.com/office/drawing/2014/main" id="{E4E87C71-4446-4319-959F-AAFD03F32E3E}"/>
              </a:ext>
            </a:extLst>
          </p:cNvPr>
          <p:cNvCxnSpPr/>
          <p:nvPr/>
        </p:nvCxnSpPr>
        <p:spPr>
          <a:xfrm flipH="1">
            <a:off x="3244219" y="14675006"/>
            <a:ext cx="1" cy="60960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a:extLst>
              <a:ext uri="{FF2B5EF4-FFF2-40B4-BE49-F238E27FC236}">
                <a16:creationId xmlns:a16="http://schemas.microsoft.com/office/drawing/2014/main" id="{CB98DE9C-1486-4B11-961B-F3A1C9D1BCCB}"/>
              </a:ext>
            </a:extLst>
          </p:cNvPr>
          <p:cNvSpPr/>
          <p:nvPr/>
        </p:nvSpPr>
        <p:spPr>
          <a:xfrm>
            <a:off x="1150800" y="15284606"/>
            <a:ext cx="4039061" cy="177326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id="{87BFA493-A6E0-4610-9621-5D6A5183A3A9}"/>
              </a:ext>
            </a:extLst>
          </p:cNvPr>
          <p:cNvSpPr txBox="1"/>
          <p:nvPr/>
        </p:nvSpPr>
        <p:spPr>
          <a:xfrm>
            <a:off x="1236767" y="15289198"/>
            <a:ext cx="3953094" cy="1754326"/>
          </a:xfrm>
          <a:prstGeom prst="rect">
            <a:avLst/>
          </a:prstGeom>
          <a:noFill/>
        </p:spPr>
        <p:txBody>
          <a:bodyPr wrap="square" rtlCol="0">
            <a:spAutoFit/>
          </a:bodyPr>
          <a:lstStyle/>
          <a:p>
            <a:r>
              <a:rPr lang="en-US" altLang="zh-CN" sz="3600" b="1" dirty="0"/>
              <a:t>Calculate percentage of each sequence</a:t>
            </a:r>
          </a:p>
        </p:txBody>
      </p:sp>
      <p:cxnSp>
        <p:nvCxnSpPr>
          <p:cNvPr id="74" name="直接箭头连接符 73">
            <a:extLst>
              <a:ext uri="{FF2B5EF4-FFF2-40B4-BE49-F238E27FC236}">
                <a16:creationId xmlns:a16="http://schemas.microsoft.com/office/drawing/2014/main" id="{8BE97DC3-64F1-4FCD-B7EB-E14EF16818AF}"/>
              </a:ext>
            </a:extLst>
          </p:cNvPr>
          <p:cNvCxnSpPr/>
          <p:nvPr/>
        </p:nvCxnSpPr>
        <p:spPr>
          <a:xfrm flipH="1">
            <a:off x="3256298" y="17057873"/>
            <a:ext cx="1" cy="60960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5" name="平行四边形 74">
            <a:extLst>
              <a:ext uri="{FF2B5EF4-FFF2-40B4-BE49-F238E27FC236}">
                <a16:creationId xmlns:a16="http://schemas.microsoft.com/office/drawing/2014/main" id="{CE4A8DE8-2737-482D-945A-9B122DE23CDF}"/>
              </a:ext>
            </a:extLst>
          </p:cNvPr>
          <p:cNvSpPr/>
          <p:nvPr/>
        </p:nvSpPr>
        <p:spPr>
          <a:xfrm>
            <a:off x="1150800" y="17681822"/>
            <a:ext cx="3989148" cy="729954"/>
          </a:xfrm>
          <a:prstGeom prst="parallelogram">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id="{3197F3A5-96B1-4FE6-9507-B8AA3FCB2624}"/>
              </a:ext>
            </a:extLst>
          </p:cNvPr>
          <p:cNvSpPr txBox="1"/>
          <p:nvPr/>
        </p:nvSpPr>
        <p:spPr>
          <a:xfrm>
            <a:off x="1358301" y="17681822"/>
            <a:ext cx="4062035" cy="707886"/>
          </a:xfrm>
          <a:prstGeom prst="rect">
            <a:avLst/>
          </a:prstGeom>
          <a:noFill/>
        </p:spPr>
        <p:txBody>
          <a:bodyPr wrap="square" rtlCol="0">
            <a:spAutoFit/>
          </a:bodyPr>
          <a:lstStyle/>
          <a:p>
            <a:r>
              <a:rPr lang="en-US" altLang="zh-CN" sz="4000" b="1" dirty="0"/>
              <a:t>Print percentage</a:t>
            </a:r>
            <a:endParaRPr lang="zh-CN" altLang="en-US" sz="4000" b="1" dirty="0"/>
          </a:p>
        </p:txBody>
      </p:sp>
      <p:sp>
        <p:nvSpPr>
          <p:cNvPr id="44" name="文本框 43">
            <a:extLst>
              <a:ext uri="{FF2B5EF4-FFF2-40B4-BE49-F238E27FC236}">
                <a16:creationId xmlns:a16="http://schemas.microsoft.com/office/drawing/2014/main" id="{20CD2FBB-8369-4334-9760-2FAE85DBA3E1}"/>
              </a:ext>
            </a:extLst>
          </p:cNvPr>
          <p:cNvSpPr txBox="1"/>
          <p:nvPr/>
        </p:nvSpPr>
        <p:spPr>
          <a:xfrm>
            <a:off x="5050287" y="13022875"/>
            <a:ext cx="5956521" cy="3785652"/>
          </a:xfrm>
          <a:prstGeom prst="rect">
            <a:avLst/>
          </a:prstGeom>
          <a:noFill/>
        </p:spPr>
        <p:txBody>
          <a:bodyPr wrap="square" rtlCol="0">
            <a:spAutoFit/>
          </a:bodyPr>
          <a:lstStyle/>
          <a:p>
            <a:r>
              <a:rPr lang="en-US" altLang="zh-CN" sz="2400" dirty="0"/>
              <a:t>   GC content is the percentage of Guanine and Cytosine nucleotides in part of a DNA. Between Guanine and Cytosine, there are three hydrogen bonds while Adenine-Thymine base pairs have only two. This means that Guanine-Cytosine base pairs contribute more to DNA stability than Adenine-Thymine base pairs. Therefore, the stability and melting temperature of DNA depend on the GC content. In polymerase chain reaction (PCR)</a:t>
            </a:r>
          </a:p>
        </p:txBody>
      </p:sp>
      <p:sp>
        <p:nvSpPr>
          <p:cNvPr id="46" name="矩形 45">
            <a:extLst>
              <a:ext uri="{FF2B5EF4-FFF2-40B4-BE49-F238E27FC236}">
                <a16:creationId xmlns:a16="http://schemas.microsoft.com/office/drawing/2014/main" id="{8EAB7219-A01F-419D-99F3-091A3AABCC56}"/>
              </a:ext>
            </a:extLst>
          </p:cNvPr>
          <p:cNvSpPr/>
          <p:nvPr/>
        </p:nvSpPr>
        <p:spPr>
          <a:xfrm>
            <a:off x="8369132" y="12265466"/>
            <a:ext cx="2257122" cy="3046988"/>
          </a:xfrm>
          <a:prstGeom prst="rect">
            <a:avLst/>
          </a:prstGeom>
        </p:spPr>
        <p:txBody>
          <a:bodyPr wrap="square">
            <a:spAutoFit/>
          </a:bodyPr>
          <a:lstStyle/>
          <a:p>
            <a:r>
              <a:rPr lang="en-US" altLang="zh-CN" sz="2400" dirty="0"/>
              <a:t> experiments, GC content can also be used to predict annealing temperature of primers to the template DNA. </a:t>
            </a:r>
            <a:endParaRPr lang="zh-CN" altLang="en-US" sz="2400" dirty="0"/>
          </a:p>
        </p:txBody>
      </p:sp>
      <p:sp>
        <p:nvSpPr>
          <p:cNvPr id="47" name="平行四边形 46">
            <a:extLst>
              <a:ext uri="{FF2B5EF4-FFF2-40B4-BE49-F238E27FC236}">
                <a16:creationId xmlns:a16="http://schemas.microsoft.com/office/drawing/2014/main" id="{E8AFC495-4CA2-4DF5-B009-38B7B072AF70}"/>
              </a:ext>
            </a:extLst>
          </p:cNvPr>
          <p:cNvSpPr/>
          <p:nvPr/>
        </p:nvSpPr>
        <p:spPr>
          <a:xfrm>
            <a:off x="12903607" y="9209590"/>
            <a:ext cx="3989148" cy="729954"/>
          </a:xfrm>
          <a:prstGeom prst="parallelogram">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AF5D602-C5B6-4141-8510-E16C68E8B499}"/>
              </a:ext>
            </a:extLst>
          </p:cNvPr>
          <p:cNvSpPr txBox="1"/>
          <p:nvPr/>
        </p:nvSpPr>
        <p:spPr>
          <a:xfrm>
            <a:off x="13406775" y="9243823"/>
            <a:ext cx="3485980" cy="707886"/>
          </a:xfrm>
          <a:prstGeom prst="rect">
            <a:avLst/>
          </a:prstGeom>
          <a:noFill/>
        </p:spPr>
        <p:txBody>
          <a:bodyPr wrap="square" rtlCol="0">
            <a:spAutoFit/>
          </a:bodyPr>
          <a:lstStyle/>
          <a:p>
            <a:r>
              <a:rPr lang="en-US" altLang="zh-CN" sz="4000" b="1" dirty="0"/>
              <a:t>Print </a:t>
            </a:r>
            <a:r>
              <a:rPr lang="en-US" altLang="zh-CN" sz="4000" b="1" dirty="0" err="1"/>
              <a:t>newlist</a:t>
            </a:r>
            <a:endParaRPr lang="zh-CN" altLang="en-US" sz="4000" b="1" dirty="0"/>
          </a:p>
        </p:txBody>
      </p:sp>
    </p:spTree>
    <p:extLst>
      <p:ext uri="{BB962C8B-B14F-4D97-AF65-F5344CB8AC3E}">
        <p14:creationId xmlns:p14="http://schemas.microsoft.com/office/powerpoint/2010/main" val="99436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图片包含 文字, 地图&#10;&#10;已生成极高可信度的说明">
            <a:extLst>
              <a:ext uri="{FF2B5EF4-FFF2-40B4-BE49-F238E27FC236}">
                <a16:creationId xmlns:a16="http://schemas.microsoft.com/office/drawing/2014/main" id="{CFA3C89E-3208-4CBA-9265-4DABFC360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71" y="15927313"/>
            <a:ext cx="9162358" cy="3822833"/>
          </a:xfrm>
          <a:prstGeom prst="rect">
            <a:avLst/>
          </a:prstGeom>
        </p:spPr>
      </p:pic>
      <p:sp>
        <p:nvSpPr>
          <p:cNvPr id="21" name="文本框 20">
            <a:extLst>
              <a:ext uri="{FF2B5EF4-FFF2-40B4-BE49-F238E27FC236}">
                <a16:creationId xmlns:a16="http://schemas.microsoft.com/office/drawing/2014/main" id="{D2A6BAB8-E0DF-4F8A-9036-646257392F10}"/>
              </a:ext>
            </a:extLst>
          </p:cNvPr>
          <p:cNvSpPr txBox="1"/>
          <p:nvPr/>
        </p:nvSpPr>
        <p:spPr>
          <a:xfrm>
            <a:off x="4566221" y="8516767"/>
            <a:ext cx="6011249" cy="3785652"/>
          </a:xfrm>
          <a:prstGeom prst="rect">
            <a:avLst/>
          </a:prstGeom>
          <a:noFill/>
        </p:spPr>
        <p:txBody>
          <a:bodyPr wrap="square" rtlCol="0">
            <a:spAutoFit/>
          </a:bodyPr>
          <a:lstStyle/>
          <a:p>
            <a:pPr algn="just"/>
            <a:r>
              <a:rPr lang="en-US" altLang="zh-CN" sz="2400" dirty="0"/>
              <a:t>GC content is the percentage of Guanine and Cytosine nucleotides in a DNA sequence. In comparison with Adenine-Thymine (A-T) base pairs which contain only two hydrogen bonds, Guanine and Cytosine (G-C) form three bonds (Fig.2). Therefore, G-C pairs contribute greater DNA stability than A-T, making the stability and melting temperature of DNA depend on the GC content. In polymerase chain reaction (PCR), GC content can also be used to predict </a:t>
            </a:r>
          </a:p>
        </p:txBody>
      </p:sp>
      <p:sp>
        <p:nvSpPr>
          <p:cNvPr id="24" name="文本框 23">
            <a:extLst>
              <a:ext uri="{FF2B5EF4-FFF2-40B4-BE49-F238E27FC236}">
                <a16:creationId xmlns:a16="http://schemas.microsoft.com/office/drawing/2014/main" id="{2DC79975-6D1C-49E4-9573-729636D335D7}"/>
              </a:ext>
            </a:extLst>
          </p:cNvPr>
          <p:cNvSpPr txBox="1"/>
          <p:nvPr/>
        </p:nvSpPr>
        <p:spPr>
          <a:xfrm>
            <a:off x="347966" y="16476908"/>
            <a:ext cx="5553933" cy="4154984"/>
          </a:xfrm>
          <a:prstGeom prst="rect">
            <a:avLst/>
          </a:prstGeom>
          <a:noFill/>
        </p:spPr>
        <p:txBody>
          <a:bodyPr wrap="square" rtlCol="0">
            <a:spAutoFit/>
          </a:bodyPr>
          <a:lstStyle/>
          <a:p>
            <a:pPr algn="just"/>
            <a:r>
              <a:rPr lang="en-US" altLang="zh-CN" sz="2400" dirty="0"/>
              <a:t>DNA is a double helix made of two antiparallel strands and linked by complementary base pairing between A-T and C-G. In DNA replication, each strand serves as a template to produce an identical replica of the original DNA (Fig.3). If the sequence of bases in one strand of DNA is known, the principle of complementary base pairing can be used to determine the sequence of bases in the corresponding strand. </a:t>
            </a:r>
          </a:p>
        </p:txBody>
      </p:sp>
      <p:sp>
        <p:nvSpPr>
          <p:cNvPr id="27" name="文本框 26">
            <a:extLst>
              <a:ext uri="{FF2B5EF4-FFF2-40B4-BE49-F238E27FC236}">
                <a16:creationId xmlns:a16="http://schemas.microsoft.com/office/drawing/2014/main" id="{EE1DADD1-11A6-497C-B22A-379BADF95077}"/>
              </a:ext>
            </a:extLst>
          </p:cNvPr>
          <p:cNvSpPr txBox="1"/>
          <p:nvPr/>
        </p:nvSpPr>
        <p:spPr>
          <a:xfrm>
            <a:off x="4450434" y="24498765"/>
            <a:ext cx="6127036" cy="3785652"/>
          </a:xfrm>
          <a:prstGeom prst="rect">
            <a:avLst/>
          </a:prstGeom>
          <a:noFill/>
        </p:spPr>
        <p:txBody>
          <a:bodyPr wrap="square" rtlCol="0">
            <a:spAutoFit/>
          </a:bodyPr>
          <a:lstStyle/>
          <a:p>
            <a:pPr algn="just"/>
            <a:r>
              <a:rPr lang="en-US" altLang="zh-CN" sz="2400" dirty="0"/>
              <a:t>The genetic information stored in DNA cannot be directly converted into proteins as the cellular protein factory (ribosomes) only read the instruction in the form of RNA. Although RNA is chemically similar to DNA, it contains Uracil instead of Thymine. A Central Dogma process known as transcription is important for converting the sequence of bases in DNA into RNA message.(Fig.4). </a:t>
            </a:r>
            <a:endParaRPr lang="zh-CN" altLang="zh-CN" sz="2400" dirty="0"/>
          </a:p>
          <a:p>
            <a:endParaRPr lang="zh-CN" altLang="zh-CN" sz="2400" dirty="0"/>
          </a:p>
        </p:txBody>
      </p:sp>
      <p:sp>
        <p:nvSpPr>
          <p:cNvPr id="31" name="文本框 30">
            <a:extLst>
              <a:ext uri="{FF2B5EF4-FFF2-40B4-BE49-F238E27FC236}">
                <a16:creationId xmlns:a16="http://schemas.microsoft.com/office/drawing/2014/main" id="{3B694BA0-9D26-4A66-B945-3EEAFA0AECEE}"/>
              </a:ext>
            </a:extLst>
          </p:cNvPr>
          <p:cNvSpPr txBox="1"/>
          <p:nvPr/>
        </p:nvSpPr>
        <p:spPr>
          <a:xfrm>
            <a:off x="14510423" y="2253644"/>
            <a:ext cx="6730450" cy="7478970"/>
          </a:xfrm>
          <a:prstGeom prst="rect">
            <a:avLst/>
          </a:prstGeom>
          <a:noFill/>
        </p:spPr>
        <p:txBody>
          <a:bodyPr wrap="square" rtlCol="0">
            <a:spAutoFit/>
          </a:bodyPr>
          <a:lstStyle/>
          <a:p>
            <a:pPr algn="just"/>
            <a:r>
              <a:rPr lang="en-US" altLang="zh-CN" sz="2400" dirty="0"/>
              <a:t>Translation, one of the steps in Central Dogma converts a sequence of mRNA bases into a chain of amino acids. A group of 3 mRNA bases called codon encodes for a specific amino acid. Codon can also signal the beginning (start codon) and end (stop codon) of the translation.</a:t>
            </a:r>
          </a:p>
          <a:p>
            <a:r>
              <a:rPr lang="en-US" altLang="zh-CN" sz="2400" dirty="0"/>
              <a:t> </a:t>
            </a:r>
            <a:endParaRPr lang="zh-CN" altLang="zh-CN" sz="2400" dirty="0"/>
          </a:p>
          <a:p>
            <a:r>
              <a:rPr lang="en-US" altLang="zh-CN" sz="2400" dirty="0"/>
              <a:t>Coding:</a:t>
            </a:r>
            <a:endParaRPr lang="zh-CN" altLang="zh-CN" sz="2400" dirty="0"/>
          </a:p>
          <a:p>
            <a:r>
              <a:rPr lang="en-US" altLang="zh-CN" sz="2400" dirty="0"/>
              <a:t>Step 1: Return the index position to the first occurrence of AUG. </a:t>
            </a:r>
          </a:p>
          <a:p>
            <a:r>
              <a:rPr lang="en-US" altLang="zh-CN" sz="2400" dirty="0"/>
              <a:t>Step 2: Use a for-in-range loop with a step size of 3 to loop through the mRNA sequence and access 3 elements at the same time. </a:t>
            </a:r>
          </a:p>
          <a:p>
            <a:r>
              <a:rPr lang="en-US" altLang="zh-CN" sz="2400" dirty="0"/>
              <a:t>Step 3: If the codon encodes an amino acid, its 1-letter-code will be retrieved from the dictionary and used to form a new sequence of amino acids. </a:t>
            </a:r>
          </a:p>
          <a:p>
            <a:r>
              <a:rPr lang="en-US" altLang="zh-CN" sz="2400" dirty="0"/>
              <a:t>Step 5: If the codon signals stop, the loop will terminate and print out the sequence of amino acids.</a:t>
            </a:r>
          </a:p>
          <a:p>
            <a:r>
              <a:rPr lang="en-US" altLang="zh-CN" sz="2400" dirty="0"/>
              <a:t>Step 6: If there is no start and or stop codon, an error message will appear.</a:t>
            </a:r>
            <a:endParaRPr lang="zh-CN" altLang="zh-CN" sz="2400" dirty="0"/>
          </a:p>
        </p:txBody>
      </p:sp>
      <p:sp>
        <p:nvSpPr>
          <p:cNvPr id="38" name="文本框 37">
            <a:extLst>
              <a:ext uri="{FF2B5EF4-FFF2-40B4-BE49-F238E27FC236}">
                <a16:creationId xmlns:a16="http://schemas.microsoft.com/office/drawing/2014/main" id="{773ED435-1078-4EA9-B673-DFBB8A828B65}"/>
              </a:ext>
            </a:extLst>
          </p:cNvPr>
          <p:cNvSpPr txBox="1"/>
          <p:nvPr/>
        </p:nvSpPr>
        <p:spPr>
          <a:xfrm>
            <a:off x="3487546" y="1691464"/>
            <a:ext cx="4881586" cy="707886"/>
          </a:xfrm>
          <a:prstGeom prst="rect">
            <a:avLst/>
          </a:prstGeom>
          <a:noFill/>
        </p:spPr>
        <p:txBody>
          <a:bodyPr wrap="square" rtlCol="0">
            <a:spAutoFit/>
          </a:bodyPr>
          <a:lstStyle/>
          <a:p>
            <a:r>
              <a:rPr lang="en-US" altLang="zh-CN" sz="4000" dirty="0">
                <a:solidFill>
                  <a:schemeClr val="bg1"/>
                </a:solidFill>
                <a:latin typeface="Arial Black" panose="020B0A04020102020204" pitchFamily="34" charset="0"/>
              </a:rPr>
              <a:t>Introduction </a:t>
            </a:r>
            <a:endParaRPr lang="zh-CN" altLang="en-US" sz="3200" dirty="0">
              <a:solidFill>
                <a:schemeClr val="bg1"/>
              </a:solidFill>
              <a:latin typeface="Arial Black" panose="020B0A04020102020204" pitchFamily="34" charset="0"/>
            </a:endParaRPr>
          </a:p>
        </p:txBody>
      </p:sp>
      <p:sp>
        <p:nvSpPr>
          <p:cNvPr id="39" name="矩形 38">
            <a:extLst>
              <a:ext uri="{FF2B5EF4-FFF2-40B4-BE49-F238E27FC236}">
                <a16:creationId xmlns:a16="http://schemas.microsoft.com/office/drawing/2014/main" id="{344BCBE5-10C0-4361-AC1A-772D42E5B7AD}"/>
              </a:ext>
            </a:extLst>
          </p:cNvPr>
          <p:cNvSpPr/>
          <p:nvPr/>
        </p:nvSpPr>
        <p:spPr>
          <a:xfrm>
            <a:off x="10812636" y="1501936"/>
            <a:ext cx="10406062" cy="76326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5A519018-DC4C-4A0B-894E-490301BAD405}"/>
              </a:ext>
            </a:extLst>
          </p:cNvPr>
          <p:cNvSpPr txBox="1"/>
          <p:nvPr/>
        </p:nvSpPr>
        <p:spPr>
          <a:xfrm>
            <a:off x="15016997" y="1545758"/>
            <a:ext cx="2405589" cy="707886"/>
          </a:xfrm>
          <a:prstGeom prst="rect">
            <a:avLst/>
          </a:prstGeom>
          <a:noFill/>
        </p:spPr>
        <p:txBody>
          <a:bodyPr wrap="square" rtlCol="0">
            <a:spAutoFit/>
          </a:bodyPr>
          <a:lstStyle/>
          <a:p>
            <a:r>
              <a:rPr lang="en-US" altLang="zh-CN" sz="4000" dirty="0">
                <a:solidFill>
                  <a:schemeClr val="bg1"/>
                </a:solidFill>
                <a:latin typeface="Arial Black" panose="020B0A04020102020204" pitchFamily="34" charset="0"/>
              </a:rPr>
              <a:t>Task 4 </a:t>
            </a:r>
            <a:endParaRPr lang="zh-CN" altLang="en-US" sz="3200" dirty="0">
              <a:solidFill>
                <a:schemeClr val="bg1"/>
              </a:solidFill>
              <a:latin typeface="Arial Black" panose="020B0A04020102020204" pitchFamily="34" charset="0"/>
            </a:endParaRPr>
          </a:p>
        </p:txBody>
      </p:sp>
      <p:sp>
        <p:nvSpPr>
          <p:cNvPr id="41" name="矩形 40">
            <a:extLst>
              <a:ext uri="{FF2B5EF4-FFF2-40B4-BE49-F238E27FC236}">
                <a16:creationId xmlns:a16="http://schemas.microsoft.com/office/drawing/2014/main" id="{49C5891A-358F-4E2B-8530-D759AF016956}"/>
              </a:ext>
            </a:extLst>
          </p:cNvPr>
          <p:cNvSpPr/>
          <p:nvPr/>
        </p:nvSpPr>
        <p:spPr>
          <a:xfrm>
            <a:off x="171408" y="7600443"/>
            <a:ext cx="10406062" cy="76326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271AC7FD-58A8-4F01-84EE-3B487C887207}"/>
              </a:ext>
            </a:extLst>
          </p:cNvPr>
          <p:cNvSpPr txBox="1"/>
          <p:nvPr/>
        </p:nvSpPr>
        <p:spPr>
          <a:xfrm>
            <a:off x="4423997" y="7673424"/>
            <a:ext cx="2162140" cy="707886"/>
          </a:xfrm>
          <a:prstGeom prst="rect">
            <a:avLst/>
          </a:prstGeom>
          <a:noFill/>
        </p:spPr>
        <p:txBody>
          <a:bodyPr wrap="square" rtlCol="0">
            <a:spAutoFit/>
          </a:bodyPr>
          <a:lstStyle/>
          <a:p>
            <a:r>
              <a:rPr lang="en-US" altLang="zh-CN" sz="4000" dirty="0">
                <a:solidFill>
                  <a:schemeClr val="bg1"/>
                </a:solidFill>
                <a:latin typeface="Arial Black" panose="020B0A04020102020204" pitchFamily="34" charset="0"/>
              </a:rPr>
              <a:t>Task 1 </a:t>
            </a:r>
            <a:endParaRPr lang="zh-CN" altLang="en-US" sz="3200" dirty="0">
              <a:solidFill>
                <a:schemeClr val="bg1"/>
              </a:solidFill>
              <a:latin typeface="Arial Black" panose="020B0A04020102020204" pitchFamily="34" charset="0"/>
            </a:endParaRPr>
          </a:p>
        </p:txBody>
      </p:sp>
      <p:sp>
        <p:nvSpPr>
          <p:cNvPr id="43" name="矩形 42">
            <a:extLst>
              <a:ext uri="{FF2B5EF4-FFF2-40B4-BE49-F238E27FC236}">
                <a16:creationId xmlns:a16="http://schemas.microsoft.com/office/drawing/2014/main" id="{57C3BA03-1BAC-4830-8289-C003907A65A0}"/>
              </a:ext>
            </a:extLst>
          </p:cNvPr>
          <p:cNvSpPr/>
          <p:nvPr/>
        </p:nvSpPr>
        <p:spPr>
          <a:xfrm>
            <a:off x="187360" y="15635535"/>
            <a:ext cx="10406062" cy="76326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AD92BA79-BC5D-43AD-B619-3C0EDBCC1DD2}"/>
              </a:ext>
            </a:extLst>
          </p:cNvPr>
          <p:cNvSpPr txBox="1"/>
          <p:nvPr/>
        </p:nvSpPr>
        <p:spPr>
          <a:xfrm>
            <a:off x="4309321" y="15696687"/>
            <a:ext cx="2162140" cy="707886"/>
          </a:xfrm>
          <a:prstGeom prst="rect">
            <a:avLst/>
          </a:prstGeom>
          <a:noFill/>
        </p:spPr>
        <p:txBody>
          <a:bodyPr wrap="square" rtlCol="0">
            <a:spAutoFit/>
          </a:bodyPr>
          <a:lstStyle/>
          <a:p>
            <a:r>
              <a:rPr lang="en-US" altLang="zh-CN" sz="4000" dirty="0">
                <a:solidFill>
                  <a:schemeClr val="bg1"/>
                </a:solidFill>
                <a:latin typeface="Arial Black" panose="020B0A04020102020204" pitchFamily="34" charset="0"/>
              </a:rPr>
              <a:t>Task 2 </a:t>
            </a:r>
            <a:endParaRPr lang="zh-CN" altLang="en-US" sz="3200" dirty="0">
              <a:solidFill>
                <a:schemeClr val="bg1"/>
              </a:solidFill>
              <a:latin typeface="Arial Black" panose="020B0A04020102020204" pitchFamily="34" charset="0"/>
            </a:endParaRPr>
          </a:p>
        </p:txBody>
      </p:sp>
      <p:sp>
        <p:nvSpPr>
          <p:cNvPr id="45" name="矩形 44">
            <a:extLst>
              <a:ext uri="{FF2B5EF4-FFF2-40B4-BE49-F238E27FC236}">
                <a16:creationId xmlns:a16="http://schemas.microsoft.com/office/drawing/2014/main" id="{7B6D58C2-6197-4FBD-8F7C-11CDFD957B58}"/>
              </a:ext>
            </a:extLst>
          </p:cNvPr>
          <p:cNvSpPr/>
          <p:nvPr/>
        </p:nvSpPr>
        <p:spPr>
          <a:xfrm>
            <a:off x="197845" y="23654560"/>
            <a:ext cx="10406062" cy="76326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1574FFFE-86B0-4599-92D5-8E4E50BFC159}"/>
              </a:ext>
            </a:extLst>
          </p:cNvPr>
          <p:cNvSpPr txBox="1"/>
          <p:nvPr/>
        </p:nvSpPr>
        <p:spPr>
          <a:xfrm>
            <a:off x="4319806" y="23741910"/>
            <a:ext cx="2292768" cy="707886"/>
          </a:xfrm>
          <a:prstGeom prst="rect">
            <a:avLst/>
          </a:prstGeom>
          <a:noFill/>
        </p:spPr>
        <p:txBody>
          <a:bodyPr wrap="square" rtlCol="0">
            <a:spAutoFit/>
          </a:bodyPr>
          <a:lstStyle/>
          <a:p>
            <a:r>
              <a:rPr lang="en-US" altLang="zh-CN" sz="4000" dirty="0">
                <a:solidFill>
                  <a:schemeClr val="bg1"/>
                </a:solidFill>
                <a:latin typeface="Arial Black" panose="020B0A04020102020204" pitchFamily="34" charset="0"/>
              </a:rPr>
              <a:t>Task 3 </a:t>
            </a:r>
            <a:endParaRPr lang="zh-CN" altLang="en-US" sz="3200" dirty="0">
              <a:solidFill>
                <a:schemeClr val="bg1"/>
              </a:solidFill>
              <a:latin typeface="Arial Black" panose="020B0A04020102020204" pitchFamily="34" charset="0"/>
            </a:endParaRPr>
          </a:p>
        </p:txBody>
      </p:sp>
      <p:sp>
        <p:nvSpPr>
          <p:cNvPr id="47" name="矩形 46">
            <a:extLst>
              <a:ext uri="{FF2B5EF4-FFF2-40B4-BE49-F238E27FC236}">
                <a16:creationId xmlns:a16="http://schemas.microsoft.com/office/drawing/2014/main" id="{F16533DD-CFF6-477D-8F22-FAABA19A093A}"/>
              </a:ext>
            </a:extLst>
          </p:cNvPr>
          <p:cNvSpPr/>
          <p:nvPr/>
        </p:nvSpPr>
        <p:spPr>
          <a:xfrm>
            <a:off x="10812636" y="9612291"/>
            <a:ext cx="10406062" cy="76326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FE750AFF-C423-4D62-B0D4-1124812DE7D8}"/>
              </a:ext>
            </a:extLst>
          </p:cNvPr>
          <p:cNvSpPr txBox="1"/>
          <p:nvPr/>
        </p:nvSpPr>
        <p:spPr>
          <a:xfrm>
            <a:off x="15147625" y="9694450"/>
            <a:ext cx="2144332" cy="707886"/>
          </a:xfrm>
          <a:prstGeom prst="rect">
            <a:avLst/>
          </a:prstGeom>
          <a:noFill/>
        </p:spPr>
        <p:txBody>
          <a:bodyPr wrap="square" rtlCol="0">
            <a:spAutoFit/>
          </a:bodyPr>
          <a:lstStyle/>
          <a:p>
            <a:r>
              <a:rPr lang="en-US" altLang="zh-CN" sz="4000" dirty="0">
                <a:solidFill>
                  <a:schemeClr val="bg1"/>
                </a:solidFill>
                <a:latin typeface="Arial Black" panose="020B0A04020102020204" pitchFamily="34" charset="0"/>
              </a:rPr>
              <a:t>Task 5</a:t>
            </a:r>
            <a:endParaRPr lang="zh-CN" altLang="en-US" sz="3200" dirty="0">
              <a:solidFill>
                <a:schemeClr val="bg1"/>
              </a:solidFill>
              <a:latin typeface="Arial Black" panose="020B0A04020102020204" pitchFamily="34" charset="0"/>
            </a:endParaRPr>
          </a:p>
        </p:txBody>
      </p:sp>
      <p:pic>
        <p:nvPicPr>
          <p:cNvPr id="54" name="图片 53" descr="图片包含 文字, 地图&#10;&#10;已生成极高可信度的说明">
            <a:extLst>
              <a:ext uri="{FF2B5EF4-FFF2-40B4-BE49-F238E27FC236}">
                <a16:creationId xmlns:a16="http://schemas.microsoft.com/office/drawing/2014/main" id="{F2ADEC77-141D-454A-AD94-74A66F3EF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421" y="12269043"/>
            <a:ext cx="4211224" cy="3066577"/>
          </a:xfrm>
          <a:prstGeom prst="rect">
            <a:avLst/>
          </a:prstGeom>
        </p:spPr>
      </p:pic>
      <p:sp>
        <p:nvSpPr>
          <p:cNvPr id="55" name="矩形 54">
            <a:extLst>
              <a:ext uri="{FF2B5EF4-FFF2-40B4-BE49-F238E27FC236}">
                <a16:creationId xmlns:a16="http://schemas.microsoft.com/office/drawing/2014/main" id="{1FB64C48-D002-4E61-BDBE-9E0130F164B9}"/>
              </a:ext>
            </a:extLst>
          </p:cNvPr>
          <p:cNvSpPr/>
          <p:nvPr/>
        </p:nvSpPr>
        <p:spPr>
          <a:xfrm>
            <a:off x="8066573" y="12116210"/>
            <a:ext cx="2569941" cy="3416320"/>
          </a:xfrm>
          <a:prstGeom prst="rect">
            <a:avLst/>
          </a:prstGeom>
        </p:spPr>
        <p:txBody>
          <a:bodyPr wrap="square">
            <a:spAutoFit/>
          </a:bodyPr>
          <a:lstStyle/>
          <a:p>
            <a:pPr algn="just"/>
            <a:r>
              <a:rPr lang="en-US" altLang="zh-CN" sz="2400" dirty="0"/>
              <a:t> annealing temperature of primers to the template DNA which is important to the efficiency and specificity of the experiments (</a:t>
            </a:r>
            <a:r>
              <a:rPr lang="en-US" altLang="zh-CN" sz="2400" dirty="0" err="1"/>
              <a:t>Strien</a:t>
            </a:r>
            <a:r>
              <a:rPr lang="en-US" altLang="zh-CN" sz="2400" dirty="0"/>
              <a:t> et al., 2013).</a:t>
            </a:r>
            <a:endParaRPr lang="zh-CN" altLang="en-US" sz="2400" dirty="0"/>
          </a:p>
        </p:txBody>
      </p:sp>
      <p:sp>
        <p:nvSpPr>
          <p:cNvPr id="57" name="文本框 56">
            <a:extLst>
              <a:ext uri="{FF2B5EF4-FFF2-40B4-BE49-F238E27FC236}">
                <a16:creationId xmlns:a16="http://schemas.microsoft.com/office/drawing/2014/main" id="{524AAD93-ABFD-4366-AFFB-ACC904BE591B}"/>
              </a:ext>
            </a:extLst>
          </p:cNvPr>
          <p:cNvSpPr txBox="1"/>
          <p:nvPr/>
        </p:nvSpPr>
        <p:spPr>
          <a:xfrm>
            <a:off x="3767452" y="15022199"/>
            <a:ext cx="4211224" cy="584775"/>
          </a:xfrm>
          <a:prstGeom prst="rect">
            <a:avLst/>
          </a:prstGeom>
          <a:noFill/>
        </p:spPr>
        <p:txBody>
          <a:bodyPr wrap="square" rtlCol="0">
            <a:spAutoFit/>
          </a:bodyPr>
          <a:lstStyle/>
          <a:p>
            <a:r>
              <a:rPr lang="en-US" altLang="zh-CN" sz="1600" dirty="0"/>
              <a:t>Figure 2. Hydrogen Bonds between Base Pair.  </a:t>
            </a:r>
          </a:p>
          <a:p>
            <a:r>
              <a:rPr lang="en-US" altLang="zh-CN" sz="1600" dirty="0"/>
              <a:t>http://knowgenetics.org/nucleotides-and-bases/</a:t>
            </a:r>
            <a:endParaRPr lang="zh-CN" altLang="en-US" sz="1600" dirty="0"/>
          </a:p>
        </p:txBody>
      </p:sp>
      <p:sp>
        <p:nvSpPr>
          <p:cNvPr id="58" name="文本框 57">
            <a:extLst>
              <a:ext uri="{FF2B5EF4-FFF2-40B4-BE49-F238E27FC236}">
                <a16:creationId xmlns:a16="http://schemas.microsoft.com/office/drawing/2014/main" id="{6112BFFA-C2E2-4ACD-B692-DF344F34F199}"/>
              </a:ext>
            </a:extLst>
          </p:cNvPr>
          <p:cNvSpPr txBox="1"/>
          <p:nvPr/>
        </p:nvSpPr>
        <p:spPr>
          <a:xfrm>
            <a:off x="174667" y="14809331"/>
            <a:ext cx="3974905" cy="830997"/>
          </a:xfrm>
          <a:prstGeom prst="rect">
            <a:avLst/>
          </a:prstGeom>
          <a:noFill/>
        </p:spPr>
        <p:txBody>
          <a:bodyPr wrap="square" rtlCol="0">
            <a:spAutoFit/>
          </a:bodyPr>
          <a:lstStyle/>
          <a:p>
            <a:r>
              <a:rPr lang="en-US" altLang="zh-CN" sz="1600" dirty="0"/>
              <a:t>Chart 1. Flow Chart of Task 1. ‘count’ represents the number of Guanine and Cytosine. </a:t>
            </a:r>
            <a:endParaRPr lang="zh-CN" altLang="en-US" sz="1600" dirty="0"/>
          </a:p>
        </p:txBody>
      </p:sp>
      <p:pic>
        <p:nvPicPr>
          <p:cNvPr id="60" name="图片 59">
            <a:extLst>
              <a:ext uri="{FF2B5EF4-FFF2-40B4-BE49-F238E27FC236}">
                <a16:creationId xmlns:a16="http://schemas.microsoft.com/office/drawing/2014/main" id="{4FACB124-98B8-4E13-A4E8-04388CAC0B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721700" y="19383405"/>
            <a:ext cx="2269285" cy="4766259"/>
          </a:xfrm>
          <a:prstGeom prst="rect">
            <a:avLst/>
          </a:prstGeom>
        </p:spPr>
      </p:pic>
      <p:sp>
        <p:nvSpPr>
          <p:cNvPr id="61" name="文本框 60">
            <a:extLst>
              <a:ext uri="{FF2B5EF4-FFF2-40B4-BE49-F238E27FC236}">
                <a16:creationId xmlns:a16="http://schemas.microsoft.com/office/drawing/2014/main" id="{01367984-C09F-47B8-9DAB-50B1FBA3D958}"/>
              </a:ext>
            </a:extLst>
          </p:cNvPr>
          <p:cNvSpPr txBox="1"/>
          <p:nvPr/>
        </p:nvSpPr>
        <p:spPr>
          <a:xfrm>
            <a:off x="506492" y="22757017"/>
            <a:ext cx="4992823" cy="584775"/>
          </a:xfrm>
          <a:prstGeom prst="rect">
            <a:avLst/>
          </a:prstGeom>
          <a:noFill/>
        </p:spPr>
        <p:txBody>
          <a:bodyPr wrap="square" rtlCol="0">
            <a:spAutoFit/>
          </a:bodyPr>
          <a:lstStyle/>
          <a:p>
            <a:r>
              <a:rPr lang="en-US" altLang="zh-CN" sz="1600" dirty="0"/>
              <a:t>Figure 3. Diagram of DNA Replication</a:t>
            </a:r>
          </a:p>
          <a:p>
            <a:r>
              <a:rPr lang="en-US" altLang="zh-CN" sz="1600" dirty="0"/>
              <a:t>https://www.thinglink.com/scene/878491570184126464</a:t>
            </a:r>
            <a:endParaRPr lang="zh-CN" altLang="en-US" sz="1600" dirty="0"/>
          </a:p>
        </p:txBody>
      </p:sp>
      <p:sp>
        <p:nvSpPr>
          <p:cNvPr id="62" name="文本框 61">
            <a:extLst>
              <a:ext uri="{FF2B5EF4-FFF2-40B4-BE49-F238E27FC236}">
                <a16:creationId xmlns:a16="http://schemas.microsoft.com/office/drawing/2014/main" id="{91DAE972-1DD5-48CB-8B18-640942114D06}"/>
              </a:ext>
            </a:extLst>
          </p:cNvPr>
          <p:cNvSpPr txBox="1"/>
          <p:nvPr/>
        </p:nvSpPr>
        <p:spPr>
          <a:xfrm>
            <a:off x="6078699" y="22972803"/>
            <a:ext cx="3864755" cy="584775"/>
          </a:xfrm>
          <a:prstGeom prst="rect">
            <a:avLst/>
          </a:prstGeom>
          <a:noFill/>
        </p:spPr>
        <p:txBody>
          <a:bodyPr wrap="square" rtlCol="0">
            <a:spAutoFit/>
          </a:bodyPr>
          <a:lstStyle/>
          <a:p>
            <a:r>
              <a:rPr lang="en-US" altLang="zh-CN" sz="1600" dirty="0"/>
              <a:t>Chart 2. Flow Chart of Task 2.</a:t>
            </a:r>
            <a:r>
              <a:rPr lang="zh-CN" altLang="en-US" sz="1600" dirty="0"/>
              <a:t> </a:t>
            </a:r>
            <a:r>
              <a:rPr lang="en-US" altLang="zh-CN" sz="1600" dirty="0"/>
              <a:t>‘c’</a:t>
            </a:r>
            <a:r>
              <a:rPr lang="zh-CN" altLang="en-US" sz="1600" dirty="0"/>
              <a:t> </a:t>
            </a:r>
            <a:r>
              <a:rPr lang="en-US" altLang="zh-CN" sz="1600" dirty="0"/>
              <a:t>refers</a:t>
            </a:r>
            <a:r>
              <a:rPr lang="zh-CN" altLang="en-US" sz="1600" dirty="0"/>
              <a:t> </a:t>
            </a:r>
            <a:r>
              <a:rPr lang="en-US" altLang="zh-CN" sz="1600" dirty="0"/>
              <a:t>to</a:t>
            </a:r>
            <a:r>
              <a:rPr lang="zh-CN" altLang="en-US" sz="1600" dirty="0"/>
              <a:t> </a:t>
            </a:r>
            <a:r>
              <a:rPr lang="en-US" altLang="zh-CN" sz="1600" dirty="0"/>
              <a:t>the</a:t>
            </a:r>
            <a:r>
              <a:rPr lang="zh-CN" altLang="en-US" sz="1600" dirty="0"/>
              <a:t> </a:t>
            </a:r>
            <a:r>
              <a:rPr lang="en-US" altLang="zh-CN" sz="1600" dirty="0"/>
              <a:t>complementary</a:t>
            </a:r>
            <a:r>
              <a:rPr lang="zh-CN" altLang="en-US" sz="1600" dirty="0"/>
              <a:t> </a:t>
            </a:r>
            <a:r>
              <a:rPr lang="en-US" altLang="zh-CN" sz="1600" dirty="0"/>
              <a:t>DNA</a:t>
            </a:r>
            <a:r>
              <a:rPr lang="zh-CN" altLang="en-US" sz="1600" dirty="0"/>
              <a:t> </a:t>
            </a:r>
            <a:r>
              <a:rPr lang="en-US" altLang="zh-CN" sz="1600" dirty="0"/>
              <a:t>sequence (5’ to 3’).</a:t>
            </a:r>
            <a:endParaRPr lang="zh-CN" altLang="en-US" sz="1600" dirty="0"/>
          </a:p>
        </p:txBody>
      </p:sp>
      <p:pic>
        <p:nvPicPr>
          <p:cNvPr id="64" name="图片 63">
            <a:extLst>
              <a:ext uri="{FF2B5EF4-FFF2-40B4-BE49-F238E27FC236}">
                <a16:creationId xmlns:a16="http://schemas.microsoft.com/office/drawing/2014/main" id="{B2B7033B-C24A-47A3-B651-850247A168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834" y="1490778"/>
            <a:ext cx="10007285" cy="2504049"/>
          </a:xfrm>
          <a:prstGeom prst="rect">
            <a:avLst/>
          </a:prstGeom>
        </p:spPr>
      </p:pic>
      <p:sp>
        <p:nvSpPr>
          <p:cNvPr id="65" name="文本框 64">
            <a:extLst>
              <a:ext uri="{FF2B5EF4-FFF2-40B4-BE49-F238E27FC236}">
                <a16:creationId xmlns:a16="http://schemas.microsoft.com/office/drawing/2014/main" id="{E1514E9E-4F2C-4B50-9D75-A11C9E5EFBB3}"/>
              </a:ext>
            </a:extLst>
          </p:cNvPr>
          <p:cNvSpPr txBox="1"/>
          <p:nvPr/>
        </p:nvSpPr>
        <p:spPr>
          <a:xfrm>
            <a:off x="506492" y="4038559"/>
            <a:ext cx="9127067" cy="369332"/>
          </a:xfrm>
          <a:prstGeom prst="rect">
            <a:avLst/>
          </a:prstGeom>
          <a:noFill/>
        </p:spPr>
        <p:txBody>
          <a:bodyPr wrap="square" rtlCol="0">
            <a:spAutoFit/>
          </a:bodyPr>
          <a:lstStyle/>
          <a:p>
            <a:r>
              <a:rPr lang="en-US" altLang="zh-CN" dirty="0"/>
              <a:t>Figure 1. Relationship between Task 1, 2, 3 &amp; 4</a:t>
            </a:r>
            <a:endParaRPr lang="zh-CN" altLang="en-US" dirty="0"/>
          </a:p>
        </p:txBody>
      </p:sp>
      <p:sp>
        <p:nvSpPr>
          <p:cNvPr id="66" name="文本框 65">
            <a:extLst>
              <a:ext uri="{FF2B5EF4-FFF2-40B4-BE49-F238E27FC236}">
                <a16:creationId xmlns:a16="http://schemas.microsoft.com/office/drawing/2014/main" id="{CE476A1D-FED7-4AA8-8107-E28D9AC7D322}"/>
              </a:ext>
            </a:extLst>
          </p:cNvPr>
          <p:cNvSpPr txBox="1"/>
          <p:nvPr/>
        </p:nvSpPr>
        <p:spPr>
          <a:xfrm>
            <a:off x="333977" y="29468033"/>
            <a:ext cx="3729073" cy="338554"/>
          </a:xfrm>
          <a:prstGeom prst="rect">
            <a:avLst/>
          </a:prstGeom>
          <a:noFill/>
        </p:spPr>
        <p:txBody>
          <a:bodyPr wrap="square" rtlCol="0">
            <a:spAutoFit/>
          </a:bodyPr>
          <a:lstStyle/>
          <a:p>
            <a:r>
              <a:rPr lang="en-US" altLang="zh-CN" sz="1600" dirty="0"/>
              <a:t>Chart 3. Flow Chart of Task 3. </a:t>
            </a:r>
            <a:endParaRPr lang="zh-CN" altLang="en-US" sz="1600" dirty="0"/>
          </a:p>
        </p:txBody>
      </p:sp>
      <p:sp>
        <p:nvSpPr>
          <p:cNvPr id="67" name="文本框 66">
            <a:extLst>
              <a:ext uri="{FF2B5EF4-FFF2-40B4-BE49-F238E27FC236}">
                <a16:creationId xmlns:a16="http://schemas.microsoft.com/office/drawing/2014/main" id="{AA4B2CF5-4C72-4B32-A4D7-3285F788776E}"/>
              </a:ext>
            </a:extLst>
          </p:cNvPr>
          <p:cNvSpPr txBox="1"/>
          <p:nvPr/>
        </p:nvSpPr>
        <p:spPr>
          <a:xfrm>
            <a:off x="11185799" y="8716665"/>
            <a:ext cx="3447666" cy="646331"/>
          </a:xfrm>
          <a:prstGeom prst="rect">
            <a:avLst/>
          </a:prstGeom>
          <a:noFill/>
        </p:spPr>
        <p:txBody>
          <a:bodyPr wrap="square" rtlCol="0">
            <a:spAutoFit/>
          </a:bodyPr>
          <a:lstStyle/>
          <a:p>
            <a:r>
              <a:rPr lang="en-US" altLang="zh-CN" dirty="0"/>
              <a:t>Chart 4. Flow Chart of Task 4. ‘S’ refers to amino acid sequence.</a:t>
            </a:r>
            <a:endParaRPr lang="zh-CN" altLang="en-US" dirty="0"/>
          </a:p>
        </p:txBody>
      </p:sp>
      <p:sp>
        <p:nvSpPr>
          <p:cNvPr id="72" name="文本框 71">
            <a:extLst>
              <a:ext uri="{FF2B5EF4-FFF2-40B4-BE49-F238E27FC236}">
                <a16:creationId xmlns:a16="http://schemas.microsoft.com/office/drawing/2014/main" id="{F8C49674-F6D8-4752-8AEB-2AF006372CCA}"/>
              </a:ext>
            </a:extLst>
          </p:cNvPr>
          <p:cNvSpPr txBox="1"/>
          <p:nvPr/>
        </p:nvSpPr>
        <p:spPr>
          <a:xfrm>
            <a:off x="10706211" y="28653040"/>
            <a:ext cx="10669381" cy="1323439"/>
          </a:xfrm>
          <a:prstGeom prst="rect">
            <a:avLst/>
          </a:prstGeom>
          <a:noFill/>
        </p:spPr>
        <p:txBody>
          <a:bodyPr wrap="square" rtlCol="0">
            <a:spAutoFit/>
          </a:bodyPr>
          <a:lstStyle/>
          <a:p>
            <a:r>
              <a:rPr lang="en-US" altLang="zh-CN" sz="1600" cap="all" dirty="0"/>
              <a:t>DAVIDSSON, M., WANG, G.,  ALDRIN-KIRK, P.,  CARDOSO, T, </a:t>
            </a:r>
            <a:r>
              <a:rPr lang="en-US" altLang="zh-CN" sz="1600" cap="all" dirty="0" err="1"/>
              <a:t>NOLBRANt</a:t>
            </a:r>
            <a:r>
              <a:rPr lang="en-US" altLang="zh-CN" sz="1600" cap="all" dirty="0"/>
              <a:t>, S., </a:t>
            </a:r>
            <a:r>
              <a:rPr lang="en-US" altLang="zh-CN" sz="1600" cap="all" dirty="0" err="1"/>
              <a:t>Hartnor</a:t>
            </a:r>
            <a:r>
              <a:rPr lang="en-US" altLang="zh-CN" sz="1600" cap="all" dirty="0"/>
              <a:t>, M, Parmar, M &amp; Björklund, T. </a:t>
            </a:r>
            <a:r>
              <a:rPr lang="en-US" altLang="zh-CN" sz="1600" dirty="0"/>
              <a:t>(2018) Barcoded Rational AAV Vector Evolution enables systematic in vivo mapping of peptide binding motifs. </a:t>
            </a:r>
            <a:r>
              <a:rPr lang="en-US" altLang="zh-CN" sz="1600" dirty="0" err="1"/>
              <a:t>BioRxiv</a:t>
            </a:r>
            <a:endParaRPr lang="en-US" altLang="zh-CN" sz="1600" dirty="0"/>
          </a:p>
          <a:p>
            <a:r>
              <a:rPr lang="en-US" altLang="zh-CN" sz="1600" cap="all" dirty="0" err="1"/>
              <a:t>Grun</a:t>
            </a:r>
            <a:r>
              <a:rPr lang="en-US" altLang="zh-CN" sz="1600" cap="all" dirty="0"/>
              <a:t>, D. &amp; </a:t>
            </a:r>
            <a:r>
              <a:rPr lang="en-US" altLang="zh-CN" sz="1600" cap="all" dirty="0" err="1"/>
              <a:t>Oudenaarden</a:t>
            </a:r>
            <a:r>
              <a:rPr lang="en-US" altLang="zh-CN" sz="1600" cap="all" dirty="0"/>
              <a:t>, V.</a:t>
            </a:r>
            <a:r>
              <a:rPr lang="en-US" altLang="zh-CN" sz="1600" dirty="0"/>
              <a:t> (2015) Design and Analysis of Single-Cell Sequencing Experiments. Cell, 163, 799-810</a:t>
            </a:r>
          </a:p>
          <a:p>
            <a:r>
              <a:rPr lang="de-DE" altLang="zh-CN" sz="1600" cap="all" dirty="0"/>
              <a:t>Strien J., Sanft J. &amp; Mall G</a:t>
            </a:r>
            <a:r>
              <a:rPr lang="de-DE" altLang="zh-CN" sz="1600" dirty="0"/>
              <a:t>. (2013) </a:t>
            </a:r>
            <a:r>
              <a:rPr lang="en-US" altLang="zh-CN" sz="1600" dirty="0"/>
              <a:t>Enhancement of PCR amplification of moderate GC-containing and highly GC-rich DNA sequences.</a:t>
            </a:r>
            <a:r>
              <a:rPr lang="nl-NL" altLang="zh-CN" sz="1600" dirty="0"/>
              <a:t> Mol Biotechnol, 54(3), 1048-1054</a:t>
            </a:r>
            <a:endParaRPr lang="zh-CN" altLang="en-US" sz="1600" dirty="0"/>
          </a:p>
        </p:txBody>
      </p:sp>
      <p:sp>
        <p:nvSpPr>
          <p:cNvPr id="73" name="矩形 72">
            <a:extLst>
              <a:ext uri="{FF2B5EF4-FFF2-40B4-BE49-F238E27FC236}">
                <a16:creationId xmlns:a16="http://schemas.microsoft.com/office/drawing/2014/main" id="{5A6D3A21-97D0-46A3-8686-D686DBA21842}"/>
              </a:ext>
            </a:extLst>
          </p:cNvPr>
          <p:cNvSpPr/>
          <p:nvPr/>
        </p:nvSpPr>
        <p:spPr>
          <a:xfrm>
            <a:off x="164928" y="4534022"/>
            <a:ext cx="10406062" cy="76326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id="{1542DA1B-6BC1-43E6-A991-9D380B03FCFF}"/>
              </a:ext>
            </a:extLst>
          </p:cNvPr>
          <p:cNvSpPr txBox="1"/>
          <p:nvPr/>
        </p:nvSpPr>
        <p:spPr>
          <a:xfrm>
            <a:off x="2791191" y="4557069"/>
            <a:ext cx="6274295" cy="707886"/>
          </a:xfrm>
          <a:prstGeom prst="rect">
            <a:avLst/>
          </a:prstGeom>
          <a:noFill/>
        </p:spPr>
        <p:txBody>
          <a:bodyPr wrap="square" rtlCol="0">
            <a:spAutoFit/>
          </a:bodyPr>
          <a:lstStyle/>
          <a:p>
            <a:r>
              <a:rPr lang="en-US" altLang="zh-CN" sz="4000" dirty="0">
                <a:solidFill>
                  <a:schemeClr val="bg1"/>
                </a:solidFill>
                <a:latin typeface="Arial Black" panose="020B0A04020102020204" pitchFamily="34" charset="0"/>
              </a:rPr>
              <a:t>Detect the validity  </a:t>
            </a:r>
            <a:endParaRPr lang="zh-CN" altLang="en-US" sz="3200" dirty="0">
              <a:solidFill>
                <a:schemeClr val="bg1"/>
              </a:solidFill>
              <a:latin typeface="Arial Black" panose="020B0A04020102020204" pitchFamily="34" charset="0"/>
            </a:endParaRPr>
          </a:p>
        </p:txBody>
      </p:sp>
      <p:cxnSp>
        <p:nvCxnSpPr>
          <p:cNvPr id="76" name="直接连接符 75">
            <a:extLst>
              <a:ext uri="{FF2B5EF4-FFF2-40B4-BE49-F238E27FC236}">
                <a16:creationId xmlns:a16="http://schemas.microsoft.com/office/drawing/2014/main" id="{FA2828D3-2587-4541-8CA2-64B22E916AD3}"/>
              </a:ext>
            </a:extLst>
          </p:cNvPr>
          <p:cNvCxnSpPr/>
          <p:nvPr/>
        </p:nvCxnSpPr>
        <p:spPr>
          <a:xfrm>
            <a:off x="164928" y="1384127"/>
            <a:ext cx="21053770" cy="0"/>
          </a:xfrm>
          <a:prstGeom prst="line">
            <a:avLst/>
          </a:prstGeom>
          <a:ln w="57150" cmpd="thickThi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DC7C5377-6BFC-40BE-8EC2-F444BFD7FC6D}"/>
              </a:ext>
            </a:extLst>
          </p:cNvPr>
          <p:cNvPicPr>
            <a:picLocks noChangeAspect="1"/>
          </p:cNvPicPr>
          <p:nvPr/>
        </p:nvPicPr>
        <p:blipFill>
          <a:blip r:embed="rId6"/>
          <a:stretch>
            <a:fillRect/>
          </a:stretch>
        </p:blipFill>
        <p:spPr>
          <a:xfrm>
            <a:off x="401168" y="8732544"/>
            <a:ext cx="4179977" cy="6094393"/>
          </a:xfrm>
          <a:prstGeom prst="rect">
            <a:avLst/>
          </a:prstGeom>
        </p:spPr>
      </p:pic>
      <p:sp>
        <p:nvSpPr>
          <p:cNvPr id="78" name="矩形 77">
            <a:extLst>
              <a:ext uri="{FF2B5EF4-FFF2-40B4-BE49-F238E27FC236}">
                <a16:creationId xmlns:a16="http://schemas.microsoft.com/office/drawing/2014/main" id="{676474AA-BBBC-42BA-AEE1-9F343664057B}"/>
              </a:ext>
            </a:extLst>
          </p:cNvPr>
          <p:cNvSpPr/>
          <p:nvPr/>
        </p:nvSpPr>
        <p:spPr>
          <a:xfrm>
            <a:off x="10776152" y="25778826"/>
            <a:ext cx="10406062" cy="76326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C69BB198-D83F-4CD3-856C-B9AF0E88D9FA}"/>
              </a:ext>
            </a:extLst>
          </p:cNvPr>
          <p:cNvSpPr txBox="1"/>
          <p:nvPr/>
        </p:nvSpPr>
        <p:spPr>
          <a:xfrm>
            <a:off x="13072048" y="25849017"/>
            <a:ext cx="7198427" cy="707886"/>
          </a:xfrm>
          <a:prstGeom prst="rect">
            <a:avLst/>
          </a:prstGeom>
          <a:noFill/>
        </p:spPr>
        <p:txBody>
          <a:bodyPr wrap="square" rtlCol="0">
            <a:spAutoFit/>
          </a:bodyPr>
          <a:lstStyle/>
          <a:p>
            <a:r>
              <a:rPr lang="en-US" altLang="zh-CN" sz="4000" dirty="0">
                <a:solidFill>
                  <a:schemeClr val="bg1"/>
                </a:solidFill>
                <a:latin typeface="Arial Black" panose="020B0A04020102020204" pitchFamily="34" charset="0"/>
              </a:rPr>
              <a:t>Further Improvement </a:t>
            </a:r>
            <a:endParaRPr lang="zh-CN" altLang="en-US" sz="3200" dirty="0">
              <a:solidFill>
                <a:schemeClr val="bg1"/>
              </a:solidFill>
              <a:latin typeface="Arial Black" panose="020B0A04020102020204" pitchFamily="34" charset="0"/>
            </a:endParaRPr>
          </a:p>
        </p:txBody>
      </p:sp>
      <p:pic>
        <p:nvPicPr>
          <p:cNvPr id="83" name="图片 82">
            <a:extLst>
              <a:ext uri="{FF2B5EF4-FFF2-40B4-BE49-F238E27FC236}">
                <a16:creationId xmlns:a16="http://schemas.microsoft.com/office/drawing/2014/main" id="{416FFC5B-99BB-47BB-A0C2-18290B12EE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707" y="5434188"/>
            <a:ext cx="9468631" cy="2030799"/>
          </a:xfrm>
          <a:prstGeom prst="rect">
            <a:avLst/>
          </a:prstGeom>
        </p:spPr>
      </p:pic>
      <p:pic>
        <p:nvPicPr>
          <p:cNvPr id="85" name="图片 84">
            <a:extLst>
              <a:ext uri="{FF2B5EF4-FFF2-40B4-BE49-F238E27FC236}">
                <a16:creationId xmlns:a16="http://schemas.microsoft.com/office/drawing/2014/main" id="{F9D68772-5A42-4D61-8505-54947AC292C4}"/>
              </a:ext>
            </a:extLst>
          </p:cNvPr>
          <p:cNvPicPr>
            <a:picLocks noChangeAspect="1"/>
          </p:cNvPicPr>
          <p:nvPr/>
        </p:nvPicPr>
        <p:blipFill rotWithShape="1">
          <a:blip r:embed="rId8">
            <a:extLst>
              <a:ext uri="{28A0092B-C50C-407E-A947-70E740481C1C}">
                <a14:useLocalDpi xmlns:a14="http://schemas.microsoft.com/office/drawing/2010/main" val="0"/>
              </a:ext>
            </a:extLst>
          </a:blip>
          <a:srcRect l="25314"/>
          <a:stretch/>
        </p:blipFill>
        <p:spPr>
          <a:xfrm>
            <a:off x="4404078" y="27876676"/>
            <a:ext cx="5894884" cy="1414146"/>
          </a:xfrm>
          <a:prstGeom prst="rect">
            <a:avLst/>
          </a:prstGeom>
        </p:spPr>
      </p:pic>
      <p:sp>
        <p:nvSpPr>
          <p:cNvPr id="86" name="文本框 85">
            <a:extLst>
              <a:ext uri="{FF2B5EF4-FFF2-40B4-BE49-F238E27FC236}">
                <a16:creationId xmlns:a16="http://schemas.microsoft.com/office/drawing/2014/main" id="{8594886A-A40F-42C7-BFD2-4985BE96802B}"/>
              </a:ext>
            </a:extLst>
          </p:cNvPr>
          <p:cNvSpPr txBox="1"/>
          <p:nvPr/>
        </p:nvSpPr>
        <p:spPr>
          <a:xfrm>
            <a:off x="4099176" y="29197995"/>
            <a:ext cx="6041120" cy="830997"/>
          </a:xfrm>
          <a:prstGeom prst="rect">
            <a:avLst/>
          </a:prstGeom>
          <a:noFill/>
        </p:spPr>
        <p:txBody>
          <a:bodyPr wrap="square" rtlCol="0">
            <a:spAutoFit/>
          </a:bodyPr>
          <a:lstStyle/>
          <a:p>
            <a:r>
              <a:rPr lang="en-US" altLang="zh-CN" sz="1600" dirty="0"/>
              <a:t>Figure 4. Diagram of Transcription Elongation. RNAP, RNA polymerase. https://en.wikipedia.org/wiki/Transcription_(biology)#/media/File:Simple_transcription_elongation1.svg</a:t>
            </a:r>
            <a:endParaRPr lang="zh-CN" altLang="en-US" dirty="0"/>
          </a:p>
        </p:txBody>
      </p:sp>
      <p:sp>
        <p:nvSpPr>
          <p:cNvPr id="94" name="文本框 93">
            <a:extLst>
              <a:ext uri="{FF2B5EF4-FFF2-40B4-BE49-F238E27FC236}">
                <a16:creationId xmlns:a16="http://schemas.microsoft.com/office/drawing/2014/main" id="{E536C9B1-9882-4C31-8F83-1722B6321A98}"/>
              </a:ext>
            </a:extLst>
          </p:cNvPr>
          <p:cNvSpPr txBox="1"/>
          <p:nvPr/>
        </p:nvSpPr>
        <p:spPr>
          <a:xfrm>
            <a:off x="10780707" y="20408437"/>
            <a:ext cx="4042385" cy="4893647"/>
          </a:xfrm>
          <a:prstGeom prst="rect">
            <a:avLst/>
          </a:prstGeom>
          <a:noFill/>
        </p:spPr>
        <p:txBody>
          <a:bodyPr wrap="square" rtlCol="0">
            <a:spAutoFit/>
          </a:bodyPr>
          <a:lstStyle/>
          <a:p>
            <a:r>
              <a:rPr lang="en-US" altLang="zh-CN" sz="2400" dirty="0"/>
              <a:t>Coding:</a:t>
            </a:r>
          </a:p>
          <a:p>
            <a:r>
              <a:rPr lang="en-US" altLang="zh-CN" sz="2400" dirty="0"/>
              <a:t>Step 1: delete the sequence with same UMI (decrease the error caused by PCR preference).</a:t>
            </a:r>
          </a:p>
          <a:p>
            <a:r>
              <a:rPr lang="en-US" altLang="zh-CN" sz="2400" dirty="0"/>
              <a:t>Step 2: Extract and align the DNA fragments by comparing to a reference sequence.</a:t>
            </a:r>
          </a:p>
          <a:p>
            <a:r>
              <a:rPr lang="en-US" altLang="zh-CN" sz="2400" dirty="0"/>
              <a:t>Step 3: Take count of the repeated times of certain sequence and create plots to detect functional motifs of proteins (Fig.6). </a:t>
            </a:r>
          </a:p>
        </p:txBody>
      </p:sp>
      <p:pic>
        <p:nvPicPr>
          <p:cNvPr id="100" name="图片 99" descr="图片包含 屏幕截图&#10;&#10;已生成极高可信度的说明">
            <a:extLst>
              <a:ext uri="{FF2B5EF4-FFF2-40B4-BE49-F238E27FC236}">
                <a16:creationId xmlns:a16="http://schemas.microsoft.com/office/drawing/2014/main" id="{C1CA7A7C-E2E0-42CC-8E3B-055CF9985D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633465" y="19629667"/>
            <a:ext cx="6435158" cy="4519732"/>
          </a:xfrm>
          <a:prstGeom prst="rect">
            <a:avLst/>
          </a:prstGeom>
        </p:spPr>
      </p:pic>
      <p:sp>
        <p:nvSpPr>
          <p:cNvPr id="95" name="文本框 94">
            <a:extLst>
              <a:ext uri="{FF2B5EF4-FFF2-40B4-BE49-F238E27FC236}">
                <a16:creationId xmlns:a16="http://schemas.microsoft.com/office/drawing/2014/main" id="{2C9535EB-438E-4031-967C-0608CD7E93E8}"/>
              </a:ext>
            </a:extLst>
          </p:cNvPr>
          <p:cNvSpPr txBox="1"/>
          <p:nvPr/>
        </p:nvSpPr>
        <p:spPr>
          <a:xfrm>
            <a:off x="14787489" y="23916369"/>
            <a:ext cx="6453384" cy="1938992"/>
          </a:xfrm>
          <a:prstGeom prst="rect">
            <a:avLst/>
          </a:prstGeom>
          <a:noFill/>
        </p:spPr>
        <p:txBody>
          <a:bodyPr wrap="square" rtlCol="0">
            <a:spAutoFit/>
          </a:bodyPr>
          <a:lstStyle/>
          <a:p>
            <a:pPr algn="just"/>
            <a:r>
              <a:rPr lang="en-US" altLang="zh-CN" sz="2000" dirty="0"/>
              <a:t>Figure 6. An Example of the Outcome of Task 5. The larger the amount of a piece of DNA, the better ability of this protein domain to penetrate tissue. In this example, the protein domain encoded by GGGCCC has the best tissue penetration capacity. (The DNA sequence used in the example is not real.)</a:t>
            </a:r>
            <a:endParaRPr lang="zh-CN" altLang="en-US" sz="2000" dirty="0"/>
          </a:p>
        </p:txBody>
      </p:sp>
      <p:sp>
        <p:nvSpPr>
          <p:cNvPr id="69" name="文本框 68">
            <a:extLst>
              <a:ext uri="{FF2B5EF4-FFF2-40B4-BE49-F238E27FC236}">
                <a16:creationId xmlns:a16="http://schemas.microsoft.com/office/drawing/2014/main" id="{D534F050-1A76-45FC-8E08-CD94E760BDA9}"/>
              </a:ext>
            </a:extLst>
          </p:cNvPr>
          <p:cNvSpPr txBox="1"/>
          <p:nvPr/>
        </p:nvSpPr>
        <p:spPr>
          <a:xfrm>
            <a:off x="10997069" y="15999033"/>
            <a:ext cx="3348500" cy="338554"/>
          </a:xfrm>
          <a:prstGeom prst="rect">
            <a:avLst/>
          </a:prstGeom>
          <a:noFill/>
        </p:spPr>
        <p:txBody>
          <a:bodyPr wrap="square" rtlCol="0">
            <a:spAutoFit/>
          </a:bodyPr>
          <a:lstStyle/>
          <a:p>
            <a:r>
              <a:rPr lang="en-US" altLang="zh-CN" sz="1600" dirty="0"/>
              <a:t>Chart 5. Flow Chart of Step 1 in Task 5</a:t>
            </a:r>
            <a:endParaRPr lang="zh-CN" altLang="en-US" sz="1600" dirty="0"/>
          </a:p>
        </p:txBody>
      </p:sp>
      <p:sp>
        <p:nvSpPr>
          <p:cNvPr id="101" name="文本框 100">
            <a:extLst>
              <a:ext uri="{FF2B5EF4-FFF2-40B4-BE49-F238E27FC236}">
                <a16:creationId xmlns:a16="http://schemas.microsoft.com/office/drawing/2014/main" id="{91BF6D97-3568-4C7F-ACFA-1B2AA4619DDD}"/>
              </a:ext>
            </a:extLst>
          </p:cNvPr>
          <p:cNvSpPr txBox="1"/>
          <p:nvPr/>
        </p:nvSpPr>
        <p:spPr>
          <a:xfrm>
            <a:off x="10812636" y="19537161"/>
            <a:ext cx="4334989" cy="646331"/>
          </a:xfrm>
          <a:prstGeom prst="rect">
            <a:avLst/>
          </a:prstGeom>
          <a:noFill/>
        </p:spPr>
        <p:txBody>
          <a:bodyPr wrap="square" rtlCol="0">
            <a:spAutoFit/>
          </a:bodyPr>
          <a:lstStyle/>
          <a:p>
            <a:r>
              <a:rPr lang="en-US" altLang="zh-CN" dirty="0"/>
              <a:t>Figure 5. Quantification of the DNA extracted from Virus.</a:t>
            </a:r>
            <a:endParaRPr lang="zh-CN" altLang="en-US" dirty="0"/>
          </a:p>
        </p:txBody>
      </p:sp>
      <p:pic>
        <p:nvPicPr>
          <p:cNvPr id="91" name="图片 90">
            <a:extLst>
              <a:ext uri="{FF2B5EF4-FFF2-40B4-BE49-F238E27FC236}">
                <a16:creationId xmlns:a16="http://schemas.microsoft.com/office/drawing/2014/main" id="{8C594DF4-B6E0-4050-94F4-454DDA6587E5}"/>
              </a:ext>
            </a:extLst>
          </p:cNvPr>
          <p:cNvPicPr>
            <a:picLocks noChangeAspect="1"/>
          </p:cNvPicPr>
          <p:nvPr/>
        </p:nvPicPr>
        <p:blipFill>
          <a:blip r:embed="rId10"/>
          <a:stretch>
            <a:fillRect/>
          </a:stretch>
        </p:blipFill>
        <p:spPr>
          <a:xfrm>
            <a:off x="10832215" y="10501772"/>
            <a:ext cx="3678208" cy="5527458"/>
          </a:xfrm>
          <a:prstGeom prst="rect">
            <a:avLst/>
          </a:prstGeom>
        </p:spPr>
      </p:pic>
      <p:sp>
        <p:nvSpPr>
          <p:cNvPr id="35" name="文本框 34">
            <a:extLst>
              <a:ext uri="{FF2B5EF4-FFF2-40B4-BE49-F238E27FC236}">
                <a16:creationId xmlns:a16="http://schemas.microsoft.com/office/drawing/2014/main" id="{EC0378CF-9C1A-4EEA-BF50-74E3C4979C8D}"/>
              </a:ext>
            </a:extLst>
          </p:cNvPr>
          <p:cNvSpPr txBox="1"/>
          <p:nvPr/>
        </p:nvSpPr>
        <p:spPr>
          <a:xfrm>
            <a:off x="14647406" y="10429812"/>
            <a:ext cx="6571292" cy="5632311"/>
          </a:xfrm>
          <a:prstGeom prst="rect">
            <a:avLst/>
          </a:prstGeom>
          <a:noFill/>
        </p:spPr>
        <p:txBody>
          <a:bodyPr wrap="square" rtlCol="0">
            <a:spAutoFit/>
          </a:bodyPr>
          <a:lstStyle/>
          <a:p>
            <a:pPr algn="just"/>
            <a:r>
              <a:rPr lang="en-US" altLang="zh-CN" sz="2400" dirty="0"/>
              <a:t>Viral vectors such as AAV are commonly used for tissue-specific therapeutic gene delivery in gene therapy. To screen the tissue-specific AAV variant, a tiling library harboring DNA sequence encoding with amino acid sequence was created and synthesized. The sequence was flanked by PCR primers as well as unique molecular identifiers (UMI) (Fig.5) for preparing next-generation sequencing (NGS). The AAV harboring the library was injected into mice for selection of tissues-specific variants. The aim of our code is to analyze the convergence of the library selection based on result of NGS, thus finding out the functional domains for better tissue penetration (</a:t>
            </a:r>
            <a:r>
              <a:rPr lang="en-US" altLang="zh-CN" sz="2400" dirty="0" err="1"/>
              <a:t>Davidsson</a:t>
            </a:r>
            <a:r>
              <a:rPr lang="en-US" altLang="zh-CN" sz="2400" dirty="0"/>
              <a:t> et al., 2018) (</a:t>
            </a:r>
            <a:r>
              <a:rPr lang="en-US" altLang="zh-CN" sz="2400" dirty="0" err="1"/>
              <a:t>Grun</a:t>
            </a:r>
            <a:r>
              <a:rPr lang="en-US" altLang="zh-CN" sz="2400" dirty="0"/>
              <a:t> and </a:t>
            </a:r>
            <a:r>
              <a:rPr lang="en-US" altLang="zh-CN" sz="2400" dirty="0" err="1"/>
              <a:t>Oudenaarden</a:t>
            </a:r>
            <a:r>
              <a:rPr lang="en-US" altLang="zh-CN" sz="2400" dirty="0"/>
              <a:t>, 2015)</a:t>
            </a:r>
          </a:p>
        </p:txBody>
      </p:sp>
      <p:sp>
        <p:nvSpPr>
          <p:cNvPr id="104" name="文本框 103">
            <a:extLst>
              <a:ext uri="{FF2B5EF4-FFF2-40B4-BE49-F238E27FC236}">
                <a16:creationId xmlns:a16="http://schemas.microsoft.com/office/drawing/2014/main" id="{E5E14E3B-3E27-4A39-AB23-24A7AADD3AAC}"/>
              </a:ext>
            </a:extLst>
          </p:cNvPr>
          <p:cNvSpPr txBox="1"/>
          <p:nvPr/>
        </p:nvSpPr>
        <p:spPr>
          <a:xfrm>
            <a:off x="10776153" y="26616372"/>
            <a:ext cx="10406062" cy="1200329"/>
          </a:xfrm>
          <a:prstGeom prst="rect">
            <a:avLst/>
          </a:prstGeom>
          <a:noFill/>
        </p:spPr>
        <p:txBody>
          <a:bodyPr wrap="square" rtlCol="0">
            <a:spAutoFit/>
          </a:bodyPr>
          <a:lstStyle/>
          <a:p>
            <a:r>
              <a:rPr lang="en-US" altLang="zh-CN" sz="2400" dirty="0"/>
              <a:t>To make our code more user-friendly, we created a user interface. We first give the user some functions to choose and a corresponding number. Then, the user can select the function they want to use by typing in one of these numbers.</a:t>
            </a:r>
            <a:endParaRPr lang="zh-CN" altLang="en-US" sz="2400" dirty="0"/>
          </a:p>
        </p:txBody>
      </p:sp>
      <p:sp>
        <p:nvSpPr>
          <p:cNvPr id="105" name="文本框 104">
            <a:extLst>
              <a:ext uri="{FF2B5EF4-FFF2-40B4-BE49-F238E27FC236}">
                <a16:creationId xmlns:a16="http://schemas.microsoft.com/office/drawing/2014/main" id="{AC88EF8D-6FC8-4183-8256-C2DED7917AD8}"/>
              </a:ext>
            </a:extLst>
          </p:cNvPr>
          <p:cNvSpPr txBox="1"/>
          <p:nvPr/>
        </p:nvSpPr>
        <p:spPr>
          <a:xfrm>
            <a:off x="9351543" y="16232"/>
            <a:ext cx="5581920" cy="1815882"/>
          </a:xfrm>
          <a:prstGeom prst="rect">
            <a:avLst/>
          </a:prstGeom>
          <a:noFill/>
        </p:spPr>
        <p:txBody>
          <a:bodyPr wrap="square" rtlCol="0">
            <a:spAutoFit/>
          </a:bodyPr>
          <a:lstStyle/>
          <a:p>
            <a:r>
              <a:rPr lang="en-US" altLang="zh-CN" sz="2800" b="1" dirty="0">
                <a:ea typeface="Batang" panose="02030600000101010101" pitchFamily="18" charset="-127"/>
              </a:rPr>
              <a:t>Task 1 &amp; 2: </a:t>
            </a:r>
            <a:r>
              <a:rPr lang="en-US" altLang="zh-CN" sz="2800" b="1" dirty="0" err="1">
                <a:ea typeface="Batang" panose="02030600000101010101" pitchFamily="18" charset="-127"/>
              </a:rPr>
              <a:t>Hongbing</a:t>
            </a:r>
            <a:r>
              <a:rPr lang="en-US" altLang="zh-CN" sz="2800" b="1" dirty="0">
                <a:ea typeface="Batang" panose="02030600000101010101" pitchFamily="18" charset="-127"/>
              </a:rPr>
              <a:t> PAN</a:t>
            </a:r>
          </a:p>
          <a:p>
            <a:r>
              <a:rPr lang="en-US" altLang="zh-CN" sz="2800" b="1" dirty="0">
                <a:ea typeface="Batang" panose="02030600000101010101" pitchFamily="18" charset="-127"/>
              </a:rPr>
              <a:t>Task 3 &amp; 4: Adele VALERIA</a:t>
            </a:r>
          </a:p>
          <a:p>
            <a:r>
              <a:rPr lang="en-US" altLang="zh-CN" sz="2800" b="1" dirty="0">
                <a:ea typeface="Batang" panose="02030600000101010101" pitchFamily="18" charset="-127"/>
              </a:rPr>
              <a:t>Task 5: </a:t>
            </a:r>
            <a:r>
              <a:rPr lang="en-US" altLang="zh-CN" sz="2800" b="1" dirty="0" err="1">
                <a:ea typeface="Batang" panose="02030600000101010101" pitchFamily="18" charset="-127"/>
              </a:rPr>
              <a:t>Yuchen</a:t>
            </a:r>
            <a:r>
              <a:rPr lang="en-US" altLang="zh-CN" sz="2800" b="1" dirty="0">
                <a:ea typeface="Batang" panose="02030600000101010101" pitchFamily="18" charset="-127"/>
              </a:rPr>
              <a:t> CHENG &amp; Jiayi SHEN</a:t>
            </a:r>
          </a:p>
          <a:p>
            <a:endParaRPr lang="en-US" altLang="zh-CN" sz="2800" b="1" dirty="0">
              <a:ea typeface="Batang" panose="02030600000101010101" pitchFamily="18" charset="-127"/>
            </a:endParaRPr>
          </a:p>
        </p:txBody>
      </p:sp>
      <p:sp>
        <p:nvSpPr>
          <p:cNvPr id="106" name="文本框 105">
            <a:extLst>
              <a:ext uri="{FF2B5EF4-FFF2-40B4-BE49-F238E27FC236}">
                <a16:creationId xmlns:a16="http://schemas.microsoft.com/office/drawing/2014/main" id="{6081526D-5301-4820-8034-877CB0C1473B}"/>
              </a:ext>
            </a:extLst>
          </p:cNvPr>
          <p:cNvSpPr txBox="1"/>
          <p:nvPr/>
        </p:nvSpPr>
        <p:spPr>
          <a:xfrm>
            <a:off x="14991795" y="-47359"/>
            <a:ext cx="6168571" cy="1384995"/>
          </a:xfrm>
          <a:prstGeom prst="rect">
            <a:avLst/>
          </a:prstGeom>
          <a:noFill/>
        </p:spPr>
        <p:txBody>
          <a:bodyPr wrap="square" rtlCol="0">
            <a:spAutoFit/>
          </a:bodyPr>
          <a:lstStyle/>
          <a:p>
            <a:r>
              <a:rPr lang="en-US" altLang="zh-CN" sz="2800" b="1" dirty="0">
                <a:ea typeface="Batang" panose="02030600000101010101" pitchFamily="18" charset="-127"/>
              </a:rPr>
              <a:t>Poster: Hanqi XIE</a:t>
            </a:r>
          </a:p>
          <a:p>
            <a:r>
              <a:rPr lang="en-US" altLang="zh-CN" sz="2800" b="1" dirty="0">
                <a:ea typeface="Batang" panose="02030600000101010101" pitchFamily="18" charset="-127"/>
              </a:rPr>
              <a:t>All work has been</a:t>
            </a:r>
          </a:p>
          <a:p>
            <a:r>
              <a:rPr lang="en-US" altLang="zh-CN" sz="2800" b="1" dirty="0">
                <a:ea typeface="Batang" panose="02030600000101010101" pitchFamily="18" charset="-127"/>
              </a:rPr>
              <a:t>peer reviewed.</a:t>
            </a:r>
            <a:endParaRPr lang="zh-CN" altLang="en-US" sz="2800" b="1" dirty="0">
              <a:ea typeface="Batang" panose="02030600000101010101" pitchFamily="18" charset="-127"/>
            </a:endParaRPr>
          </a:p>
        </p:txBody>
      </p:sp>
      <p:sp>
        <p:nvSpPr>
          <p:cNvPr id="109" name="矩形 108">
            <a:extLst>
              <a:ext uri="{FF2B5EF4-FFF2-40B4-BE49-F238E27FC236}">
                <a16:creationId xmlns:a16="http://schemas.microsoft.com/office/drawing/2014/main" id="{05BEFB26-BCD5-4AE3-8A6F-316DC7FA278E}"/>
              </a:ext>
            </a:extLst>
          </p:cNvPr>
          <p:cNvSpPr/>
          <p:nvPr/>
        </p:nvSpPr>
        <p:spPr>
          <a:xfrm>
            <a:off x="10776152" y="27890987"/>
            <a:ext cx="10406062" cy="76326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a:extLst>
              <a:ext uri="{FF2B5EF4-FFF2-40B4-BE49-F238E27FC236}">
                <a16:creationId xmlns:a16="http://schemas.microsoft.com/office/drawing/2014/main" id="{80D1474F-23C1-45D0-BB6B-ADC342C97F34}"/>
              </a:ext>
            </a:extLst>
          </p:cNvPr>
          <p:cNvSpPr txBox="1"/>
          <p:nvPr/>
        </p:nvSpPr>
        <p:spPr>
          <a:xfrm>
            <a:off x="14221336" y="27919685"/>
            <a:ext cx="3086901" cy="707886"/>
          </a:xfrm>
          <a:prstGeom prst="rect">
            <a:avLst/>
          </a:prstGeom>
          <a:noFill/>
        </p:spPr>
        <p:txBody>
          <a:bodyPr wrap="square" rtlCol="0">
            <a:spAutoFit/>
          </a:bodyPr>
          <a:lstStyle/>
          <a:p>
            <a:r>
              <a:rPr lang="en-US" altLang="zh-CN" sz="4000" dirty="0">
                <a:solidFill>
                  <a:schemeClr val="bg1"/>
                </a:solidFill>
                <a:latin typeface="Arial Black" panose="020B0A04020102020204" pitchFamily="34" charset="0"/>
              </a:rPr>
              <a:t>Reference </a:t>
            </a:r>
            <a:endParaRPr lang="zh-CN" altLang="en-US" sz="3200" dirty="0">
              <a:solidFill>
                <a:schemeClr val="bg1"/>
              </a:solidFill>
              <a:latin typeface="Arial Black" panose="020B0A04020102020204" pitchFamily="34" charset="0"/>
            </a:endParaRPr>
          </a:p>
        </p:txBody>
      </p:sp>
      <p:pic>
        <p:nvPicPr>
          <p:cNvPr id="3" name="图片 2">
            <a:extLst>
              <a:ext uri="{FF2B5EF4-FFF2-40B4-BE49-F238E27FC236}">
                <a16:creationId xmlns:a16="http://schemas.microsoft.com/office/drawing/2014/main" id="{33757D90-CAD9-48FA-98A9-AEEFFCA2EBD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523845" y="-3857"/>
            <a:ext cx="1307382" cy="1313698"/>
          </a:xfrm>
          <a:prstGeom prst="rect">
            <a:avLst/>
          </a:prstGeom>
        </p:spPr>
      </p:pic>
      <p:sp>
        <p:nvSpPr>
          <p:cNvPr id="4" name="文本框 3">
            <a:extLst>
              <a:ext uri="{FF2B5EF4-FFF2-40B4-BE49-F238E27FC236}">
                <a16:creationId xmlns:a16="http://schemas.microsoft.com/office/drawing/2014/main" id="{6D16434C-787F-4715-BEFC-EA0B6B66237E}"/>
              </a:ext>
            </a:extLst>
          </p:cNvPr>
          <p:cNvSpPr txBox="1"/>
          <p:nvPr/>
        </p:nvSpPr>
        <p:spPr>
          <a:xfrm>
            <a:off x="131269" y="168243"/>
            <a:ext cx="9390101" cy="1107996"/>
          </a:xfrm>
          <a:prstGeom prst="rect">
            <a:avLst/>
          </a:prstGeom>
          <a:noFill/>
        </p:spPr>
        <p:txBody>
          <a:bodyPr wrap="square" rtlCol="0">
            <a:spAutoFit/>
          </a:bodyPr>
          <a:lstStyle/>
          <a:p>
            <a:r>
              <a:rPr lang="en-US" altLang="zh-CN" sz="6600" b="1" dirty="0">
                <a:latin typeface="Elephant" panose="02020904090505020303" pitchFamily="18" charset="0"/>
                <a:cs typeface="Aharoni" panose="02010803020104030203" pitchFamily="2" charset="-79"/>
              </a:rPr>
              <a:t>Nucleic Acid Analysis</a:t>
            </a:r>
            <a:endParaRPr lang="zh-CN" altLang="en-US" sz="6600" b="1" dirty="0">
              <a:latin typeface="Elephant" panose="02020904090505020303" pitchFamily="18" charset="0"/>
              <a:cs typeface="Aharoni" panose="02010803020104030203" pitchFamily="2" charset="-79"/>
            </a:endParaRPr>
          </a:p>
        </p:txBody>
      </p:sp>
      <p:pic>
        <p:nvPicPr>
          <p:cNvPr id="6" name="图片 5">
            <a:extLst>
              <a:ext uri="{FF2B5EF4-FFF2-40B4-BE49-F238E27FC236}">
                <a16:creationId xmlns:a16="http://schemas.microsoft.com/office/drawing/2014/main" id="{1610E7BC-5033-4A93-BA34-883295C0CC1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831227" y="16232"/>
            <a:ext cx="1552398" cy="1341111"/>
          </a:xfrm>
          <a:prstGeom prst="rect">
            <a:avLst/>
          </a:prstGeom>
        </p:spPr>
      </p:pic>
      <p:pic>
        <p:nvPicPr>
          <p:cNvPr id="2" name="图片 1">
            <a:extLst>
              <a:ext uri="{FF2B5EF4-FFF2-40B4-BE49-F238E27FC236}">
                <a16:creationId xmlns:a16="http://schemas.microsoft.com/office/drawing/2014/main" id="{92A37FEE-C957-422A-B434-72487A5B6075}"/>
              </a:ext>
            </a:extLst>
          </p:cNvPr>
          <p:cNvPicPr>
            <a:picLocks noChangeAspect="1"/>
          </p:cNvPicPr>
          <p:nvPr/>
        </p:nvPicPr>
        <p:blipFill>
          <a:blip r:embed="rId13"/>
          <a:stretch>
            <a:fillRect/>
          </a:stretch>
        </p:blipFill>
        <p:spPr>
          <a:xfrm>
            <a:off x="361762" y="24600747"/>
            <a:ext cx="4073296" cy="4910827"/>
          </a:xfrm>
          <a:prstGeom prst="rect">
            <a:avLst/>
          </a:prstGeom>
        </p:spPr>
      </p:pic>
      <p:pic>
        <p:nvPicPr>
          <p:cNvPr id="7" name="图片 6">
            <a:extLst>
              <a:ext uri="{FF2B5EF4-FFF2-40B4-BE49-F238E27FC236}">
                <a16:creationId xmlns:a16="http://schemas.microsoft.com/office/drawing/2014/main" id="{A262AF0A-A7FD-4F85-AE7A-A323F9DEE616}"/>
              </a:ext>
            </a:extLst>
          </p:cNvPr>
          <p:cNvPicPr>
            <a:picLocks noChangeAspect="1"/>
          </p:cNvPicPr>
          <p:nvPr/>
        </p:nvPicPr>
        <p:blipFill>
          <a:blip r:embed="rId14"/>
          <a:stretch>
            <a:fillRect/>
          </a:stretch>
        </p:blipFill>
        <p:spPr>
          <a:xfrm>
            <a:off x="10757413" y="2698203"/>
            <a:ext cx="4401539" cy="5653110"/>
          </a:xfrm>
          <a:prstGeom prst="rect">
            <a:avLst/>
          </a:prstGeom>
        </p:spPr>
      </p:pic>
      <p:pic>
        <p:nvPicPr>
          <p:cNvPr id="5" name="图片 4">
            <a:extLst>
              <a:ext uri="{FF2B5EF4-FFF2-40B4-BE49-F238E27FC236}">
                <a16:creationId xmlns:a16="http://schemas.microsoft.com/office/drawing/2014/main" id="{78AE3102-2B18-4A5C-AB75-6328C0639FCF}"/>
              </a:ext>
            </a:extLst>
          </p:cNvPr>
          <p:cNvPicPr>
            <a:picLocks noChangeAspect="1"/>
          </p:cNvPicPr>
          <p:nvPr/>
        </p:nvPicPr>
        <p:blipFill>
          <a:blip r:embed="rId15"/>
          <a:stretch>
            <a:fillRect/>
          </a:stretch>
        </p:blipFill>
        <p:spPr>
          <a:xfrm>
            <a:off x="6076725" y="16474369"/>
            <a:ext cx="4472981" cy="6308148"/>
          </a:xfrm>
          <a:prstGeom prst="rect">
            <a:avLst/>
          </a:prstGeom>
        </p:spPr>
      </p:pic>
    </p:spTree>
    <p:extLst>
      <p:ext uri="{BB962C8B-B14F-4D97-AF65-F5344CB8AC3E}">
        <p14:creationId xmlns:p14="http://schemas.microsoft.com/office/powerpoint/2010/main" val="227899329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1384</TotalTime>
  <Words>1189</Words>
  <Application>Microsoft Office PowerPoint</Application>
  <PresentationFormat>自定义</PresentationFormat>
  <Paragraphs>94</Paragraphs>
  <Slides>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Batang</vt:lpstr>
      <vt:lpstr>等线</vt:lpstr>
      <vt:lpstr>等线 Light</vt:lpstr>
      <vt:lpstr>Aharoni</vt:lpstr>
      <vt:lpstr>Arial</vt:lpstr>
      <vt:lpstr>Arial Black</vt:lpstr>
      <vt:lpstr>Calibri</vt:lpstr>
      <vt:lpstr>Calibri Light</vt:lpstr>
      <vt:lpstr>Elephant</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Xie, Hanqi</dc:creator>
  <cp:lastModifiedBy>Xie, Hanqi</cp:lastModifiedBy>
  <cp:revision>123</cp:revision>
  <dcterms:created xsi:type="dcterms:W3CDTF">2019-04-23T12:21:57Z</dcterms:created>
  <dcterms:modified xsi:type="dcterms:W3CDTF">2019-05-06T03:03:39Z</dcterms:modified>
</cp:coreProperties>
</file>