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Helvetica Neue"/>
      <p:regular r:id="rId24"/>
      <p:bold r:id="rId25"/>
      <p:italic r:id="rId26"/>
      <p:boldItalic r:id="rId27"/>
    </p:embeddedFont>
    <p:embeddedFont>
      <p:font typeface="Source Sans Pr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HelveticaNeue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8" Type="http://schemas.openxmlformats.org/officeDocument/2006/relationships/font" Target="fonts/SourceSansPro-regular.fntdata"/><Relationship Id="rId27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SansPro-boldItalic.fntdata"/><Relationship Id="rId30" Type="http://schemas.openxmlformats.org/officeDocument/2006/relationships/font" Target="fonts/SourceSans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title itself can be problematic. What is the job?</a:t>
            </a:r>
            <a:endParaRPr/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All of these are data science because all of them are operationalized and impacting decision-making</a:t>
            </a:r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 work with statisticians, evolutionary biologists, physicists of all stripes, economists, computer scientists, civil engineers, software engineers, quantitative psychologists, MBAs, business domain experts, etc.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page">
  <p:cSld name="Cover page">
    <p:bg>
      <p:bgPr>
        <a:solidFill>
          <a:srgbClr val="FFFFFF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994B2"/>
              </a:gs>
              <a:gs pos="29000">
                <a:srgbClr val="2994B2"/>
              </a:gs>
              <a:gs pos="66000">
                <a:srgbClr val="7FC36D"/>
              </a:gs>
              <a:gs pos="92000">
                <a:srgbClr val="FFC527"/>
              </a:gs>
              <a:gs pos="100000">
                <a:srgbClr val="FFC527"/>
              </a:gs>
            </a:gsLst>
            <a:lin ang="360000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454025" y="1082209"/>
            <a:ext cx="75531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4400" u="none" cap="none" strike="noStrike">
                <a:solidFill>
                  <a:schemeClr val="lt1"/>
                </a:solidFill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309" lvl="5" marL="414709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20" lvl="6" marL="82942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31" lvl="7" marL="124413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842" lvl="8" marL="165884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454025" y="2570491"/>
            <a:ext cx="73212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i="1" sz="2000" u="none" cap="none" strike="noStrike">
                <a:solidFill>
                  <a:schemeClr val="lt1"/>
                </a:solidFill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7979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7979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79797"/>
              </a:buClr>
              <a:buSzPts val="1600"/>
              <a:buFont typeface="Courier New"/>
              <a:buNone/>
              <a:defRPr b="0" i="0" sz="1600" u="none" cap="none" strike="noStrike">
                <a:solidFill>
                  <a:srgbClr val="97979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rgbClr val="979797"/>
              </a:buClr>
              <a:buSzPts val="1524"/>
              <a:buFont typeface="Courier New"/>
              <a:buNone/>
              <a:defRPr b="0" i="0" sz="1524" u="none" cap="none" strike="noStrike">
                <a:solidFill>
                  <a:srgbClr val="97979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ctr">
              <a:spcBef>
                <a:spcPts val="290"/>
              </a:spcBef>
              <a:spcAft>
                <a:spcPts val="0"/>
              </a:spcAft>
              <a:buClr>
                <a:srgbClr val="979797"/>
              </a:buClr>
              <a:buSzPts val="1451"/>
              <a:buFont typeface="Courier New"/>
              <a:buNone/>
              <a:defRPr b="0" i="0" sz="1451" u="none" cap="none" strike="noStrike">
                <a:solidFill>
                  <a:srgbClr val="97979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ctr">
              <a:spcBef>
                <a:spcPts val="363"/>
              </a:spcBef>
              <a:spcAft>
                <a:spcPts val="0"/>
              </a:spcAft>
              <a:buClr>
                <a:srgbClr val="979797"/>
              </a:buClr>
              <a:buSzPts val="1814"/>
              <a:buFont typeface="Arial"/>
              <a:buNone/>
              <a:defRPr b="0" i="0" sz="1814" u="none" cap="none" strike="noStrike">
                <a:solidFill>
                  <a:srgbClr val="97979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743200" marR="0" rtl="0" algn="ctr">
              <a:spcBef>
                <a:spcPts val="363"/>
              </a:spcBef>
              <a:spcAft>
                <a:spcPts val="0"/>
              </a:spcAft>
              <a:buClr>
                <a:srgbClr val="979797"/>
              </a:buClr>
              <a:buSzPts val="1814"/>
              <a:buFont typeface="Arial"/>
              <a:buNone/>
              <a:defRPr b="0" i="0" sz="1814" u="none" cap="none" strike="noStrike">
                <a:solidFill>
                  <a:srgbClr val="97979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3200400" marR="0" rtl="0" algn="ctr">
              <a:spcBef>
                <a:spcPts val="363"/>
              </a:spcBef>
              <a:spcAft>
                <a:spcPts val="0"/>
              </a:spcAft>
              <a:buClr>
                <a:srgbClr val="979797"/>
              </a:buClr>
              <a:buSzPts val="1814"/>
              <a:buFont typeface="Arial"/>
              <a:buNone/>
              <a:defRPr b="0" i="0" sz="1814" u="none" cap="none" strike="noStrike">
                <a:solidFill>
                  <a:srgbClr val="97979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3657600" marR="0" rtl="0" algn="ctr">
              <a:spcBef>
                <a:spcPts val="363"/>
              </a:spcBef>
              <a:spcAft>
                <a:spcPts val="0"/>
              </a:spcAft>
              <a:buClr>
                <a:srgbClr val="979797"/>
              </a:buClr>
              <a:buSzPts val="1814"/>
              <a:buFont typeface="Arial"/>
              <a:buNone/>
              <a:defRPr b="0" i="0" sz="1814" u="none" cap="none" strike="noStrike">
                <a:solidFill>
                  <a:srgbClr val="97979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cxnSp>
        <p:nvCxnSpPr>
          <p:cNvPr id="12" name="Shape 12"/>
          <p:cNvCxnSpPr/>
          <p:nvPr/>
        </p:nvCxnSpPr>
        <p:spPr>
          <a:xfrm>
            <a:off x="454025" y="2331357"/>
            <a:ext cx="25119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" name="Shape 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2353564"/>
            <a:ext cx="5143503" cy="416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75" y="4254775"/>
            <a:ext cx="962971" cy="26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2 col, emphasis">
  <p:cSld name="1_2 col, emphasi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hape 78"/>
          <p:cNvCxnSpPr/>
          <p:nvPr/>
        </p:nvCxnSpPr>
        <p:spPr>
          <a:xfrm>
            <a:off x="455613" y="746149"/>
            <a:ext cx="8216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Shape 79"/>
          <p:cNvCxnSpPr/>
          <p:nvPr/>
        </p:nvCxnSpPr>
        <p:spPr>
          <a:xfrm>
            <a:off x="445389" y="1200134"/>
            <a:ext cx="58281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Shape 80"/>
          <p:cNvSpPr txBox="1"/>
          <p:nvPr>
            <p:ph idx="1" type="body"/>
          </p:nvPr>
        </p:nvSpPr>
        <p:spPr>
          <a:xfrm>
            <a:off x="455613" y="938624"/>
            <a:ext cx="5828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i="0" sz="1600" u="none" cap="none" strike="noStrike">
                <a:solidFill>
                  <a:srgbClr val="555555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i="0" sz="1600" u="none" cap="none" strike="noStrike">
                <a:solidFill>
                  <a:schemeClr val="dk2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o"/>
              <a:defRPr i="0" sz="16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81" name="Shape 81"/>
          <p:cNvCxnSpPr/>
          <p:nvPr/>
        </p:nvCxnSpPr>
        <p:spPr>
          <a:xfrm rot="10800000">
            <a:off x="6553824" y="939395"/>
            <a:ext cx="0" cy="37935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" name="Shape 82"/>
          <p:cNvCxnSpPr/>
          <p:nvPr/>
        </p:nvCxnSpPr>
        <p:spPr>
          <a:xfrm>
            <a:off x="6549495" y="1200134"/>
            <a:ext cx="21225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Shape 83"/>
          <p:cNvSpPr/>
          <p:nvPr/>
        </p:nvSpPr>
        <p:spPr>
          <a:xfrm rot="-8587806">
            <a:off x="6691047" y="998636"/>
            <a:ext cx="84000" cy="87000"/>
          </a:xfrm>
          <a:prstGeom prst="corner">
            <a:avLst>
              <a:gd fmla="val 36091" name="adj1"/>
              <a:gd fmla="val 36091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55613" y="1387154"/>
            <a:ext cx="5828100" cy="3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b="0" i="0" sz="1600" u="none" cap="none" strike="noStrike">
                <a:solidFill>
                  <a:srgbClr val="555555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Char char="•"/>
              <a:defRPr i="0" sz="1600" u="none" cap="none" strike="noStrike">
                <a:solidFill>
                  <a:srgbClr val="555555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Char char="•"/>
              <a:defRPr i="0" sz="1600" u="none" cap="none" strike="noStrike">
                <a:solidFill>
                  <a:srgbClr val="555555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3" type="body"/>
          </p:nvPr>
        </p:nvSpPr>
        <p:spPr>
          <a:xfrm>
            <a:off x="6910917" y="955646"/>
            <a:ext cx="17559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i="0" sz="1400" u="none" cap="none" strike="noStrike">
                <a:solidFill>
                  <a:srgbClr val="555555"/>
                </a:solidFill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o"/>
              <a:defRPr i="0" sz="14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4" type="body"/>
          </p:nvPr>
        </p:nvSpPr>
        <p:spPr>
          <a:xfrm>
            <a:off x="6762132" y="1387154"/>
            <a:ext cx="1904700" cy="3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b="0" i="0" sz="1400" u="none" cap="none" strike="noStrike">
                <a:solidFill>
                  <a:srgbClr val="555555"/>
                </a:solidFill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Char char="•"/>
              <a:defRPr i="0" sz="1400" u="none" cap="none" strike="noStrike">
                <a:solidFill>
                  <a:srgbClr val="555555"/>
                </a:solidFill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o"/>
              <a:defRPr i="0" sz="14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94B2"/>
              </a:buClr>
              <a:buSzPts val="1400"/>
              <a:buNone/>
              <a:defRPr b="1" i="0" sz="2400" u="none" cap="none" strike="noStrike">
                <a:solidFill>
                  <a:srgbClr val="2994B2"/>
                </a:solidFill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09" lvl="5" marL="414709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920" lvl="6" marL="82942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231" lvl="7" marL="1244131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842" lvl="8" marL="1658842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/>
          <p:nvPr/>
        </p:nvSpPr>
        <p:spPr>
          <a:xfrm>
            <a:off x="342067" y="4732254"/>
            <a:ext cx="286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Civis Analytics  </a:t>
            </a:r>
            <a:r>
              <a:rPr i="0" lang="en" sz="800" u="none" cap="none" strike="noStrike">
                <a:solidFill>
                  <a:srgbClr val="A9A9A9"/>
                </a:solidFill>
                <a:latin typeface="Trebuchet MS"/>
                <a:ea typeface="Trebuchet MS"/>
                <a:cs typeface="Trebuchet MS"/>
                <a:sym typeface="Trebuchet MS"/>
              </a:rPr>
              <a:t>| </a:t>
            </a: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 Proprietary and Confidential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2">
            <a:alphaModFix/>
          </a:blip>
          <a:srcRect b="1129" l="0" r="0" t="-1130"/>
          <a:stretch/>
        </p:blipFill>
        <p:spPr>
          <a:xfrm>
            <a:off x="8355900" y="4633287"/>
            <a:ext cx="197733" cy="202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l, emphasis 2 lines">
  <p:cSld name="2 col, emphasis 2 line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455613" y="746149"/>
            <a:ext cx="8216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Shape 92"/>
          <p:cNvCxnSpPr/>
          <p:nvPr/>
        </p:nvCxnSpPr>
        <p:spPr>
          <a:xfrm>
            <a:off x="6553824" y="1411816"/>
            <a:ext cx="21129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" name="Shape 93"/>
          <p:cNvCxnSpPr/>
          <p:nvPr/>
        </p:nvCxnSpPr>
        <p:spPr>
          <a:xfrm>
            <a:off x="445389" y="1200134"/>
            <a:ext cx="58281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Shape 94"/>
          <p:cNvSpPr txBox="1"/>
          <p:nvPr>
            <p:ph idx="1" type="body"/>
          </p:nvPr>
        </p:nvSpPr>
        <p:spPr>
          <a:xfrm>
            <a:off x="455613" y="938624"/>
            <a:ext cx="5828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i="0" sz="1600" u="none" cap="none" strike="noStrike">
                <a:solidFill>
                  <a:srgbClr val="555555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i="0" sz="1600" u="none" cap="none" strike="noStrike">
                <a:solidFill>
                  <a:schemeClr val="dk2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o"/>
              <a:defRPr i="0" sz="16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95" name="Shape 95"/>
          <p:cNvCxnSpPr/>
          <p:nvPr/>
        </p:nvCxnSpPr>
        <p:spPr>
          <a:xfrm rot="10800000">
            <a:off x="6553824" y="939395"/>
            <a:ext cx="0" cy="37935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Shape 96"/>
          <p:cNvSpPr/>
          <p:nvPr/>
        </p:nvSpPr>
        <p:spPr>
          <a:xfrm rot="-8587806">
            <a:off x="6691047" y="998636"/>
            <a:ext cx="84000" cy="87000"/>
          </a:xfrm>
          <a:prstGeom prst="corner">
            <a:avLst>
              <a:gd fmla="val 36091" name="adj1"/>
              <a:gd fmla="val 36091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55613" y="1387154"/>
            <a:ext cx="5828100" cy="3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b="0" i="0" sz="1600" u="none" cap="none" strike="noStrike">
                <a:solidFill>
                  <a:srgbClr val="555555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Char char="•"/>
              <a:defRPr i="0" sz="1600" u="none" cap="none" strike="noStrike">
                <a:solidFill>
                  <a:srgbClr val="555555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Char char="•"/>
              <a:defRPr i="0" sz="1600" u="none" cap="none" strike="noStrike">
                <a:solidFill>
                  <a:srgbClr val="555555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3" type="body"/>
          </p:nvPr>
        </p:nvSpPr>
        <p:spPr>
          <a:xfrm>
            <a:off x="6910917" y="955646"/>
            <a:ext cx="17559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i="0" sz="1400" u="none" cap="none" strike="noStrike">
                <a:solidFill>
                  <a:srgbClr val="555555"/>
                </a:solidFill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o"/>
              <a:defRPr i="0" sz="14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4" type="body"/>
          </p:nvPr>
        </p:nvSpPr>
        <p:spPr>
          <a:xfrm>
            <a:off x="6762132" y="1595437"/>
            <a:ext cx="1904700" cy="31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b="0" i="0" sz="1400" u="none" cap="none" strike="noStrike">
                <a:solidFill>
                  <a:srgbClr val="555555"/>
                </a:solidFill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Char char="•"/>
              <a:defRPr i="0" sz="1400" u="none" cap="none" strike="noStrike">
                <a:solidFill>
                  <a:srgbClr val="555555"/>
                </a:solidFill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o"/>
              <a:defRPr i="0" sz="14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94B2"/>
              </a:buClr>
              <a:buSzPts val="1400"/>
              <a:buNone/>
              <a:defRPr b="1" i="0" sz="2400" u="none" cap="none" strike="noStrike">
                <a:solidFill>
                  <a:srgbClr val="2994B2"/>
                </a:solidFill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09" lvl="5" marL="414709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920" lvl="6" marL="82942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231" lvl="7" marL="1244131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842" lvl="8" marL="1658842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/>
          <p:nvPr/>
        </p:nvSpPr>
        <p:spPr>
          <a:xfrm>
            <a:off x="342067" y="4732254"/>
            <a:ext cx="286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Civis Analytics  </a:t>
            </a:r>
            <a:r>
              <a:rPr i="0" lang="en" sz="800" u="none" cap="none" strike="noStrike">
                <a:solidFill>
                  <a:srgbClr val="A9A9A9"/>
                </a:solidFill>
                <a:latin typeface="Trebuchet MS"/>
                <a:ea typeface="Trebuchet MS"/>
                <a:cs typeface="Trebuchet MS"/>
                <a:sym typeface="Trebuchet MS"/>
              </a:rPr>
              <a:t>| </a:t>
            </a: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 Proprietary and Confidential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 b="1129" l="0" r="0" t="-1130"/>
          <a:stretch/>
        </p:blipFill>
        <p:spPr>
          <a:xfrm>
            <a:off x="8355900" y="4633287"/>
            <a:ext cx="197733" cy="202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l, emphasis 2 lines no headline">
  <p:cSld name="2 col, emphasis 2 lines no headlin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Shape 104"/>
          <p:cNvCxnSpPr/>
          <p:nvPr/>
        </p:nvCxnSpPr>
        <p:spPr>
          <a:xfrm>
            <a:off x="455613" y="746149"/>
            <a:ext cx="8216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" name="Shape 105"/>
          <p:cNvCxnSpPr/>
          <p:nvPr/>
        </p:nvCxnSpPr>
        <p:spPr>
          <a:xfrm>
            <a:off x="6553824" y="1411816"/>
            <a:ext cx="21129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Shape 106"/>
          <p:cNvCxnSpPr/>
          <p:nvPr/>
        </p:nvCxnSpPr>
        <p:spPr>
          <a:xfrm rot="10800000">
            <a:off x="6553824" y="939395"/>
            <a:ext cx="0" cy="37935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Shape 107"/>
          <p:cNvSpPr/>
          <p:nvPr/>
        </p:nvSpPr>
        <p:spPr>
          <a:xfrm rot="-8587806">
            <a:off x="6691047" y="998636"/>
            <a:ext cx="84000" cy="87000"/>
          </a:xfrm>
          <a:prstGeom prst="corner">
            <a:avLst>
              <a:gd fmla="val 36091" name="adj1"/>
              <a:gd fmla="val 36091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5613" y="955646"/>
            <a:ext cx="5828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b="0" i="0" sz="1600" u="none" cap="none" strike="noStrike">
                <a:solidFill>
                  <a:srgbClr val="555555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Char char="•"/>
              <a:defRPr i="0" sz="1600" u="none" cap="none" strike="noStrike">
                <a:solidFill>
                  <a:srgbClr val="555555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Char char="•"/>
              <a:defRPr i="0" sz="1600" u="none" cap="none" strike="noStrike">
                <a:solidFill>
                  <a:srgbClr val="555555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6910917" y="955646"/>
            <a:ext cx="17559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i="0" sz="1400" u="none" cap="none" strike="noStrike">
                <a:solidFill>
                  <a:srgbClr val="555555"/>
                </a:solidFill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o"/>
              <a:defRPr i="0" sz="14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3" type="body"/>
          </p:nvPr>
        </p:nvSpPr>
        <p:spPr>
          <a:xfrm>
            <a:off x="6762132" y="1595437"/>
            <a:ext cx="1904700" cy="31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b="0" i="0" sz="1400" u="none" cap="none" strike="noStrike">
                <a:solidFill>
                  <a:srgbClr val="555555"/>
                </a:solidFill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Char char="•"/>
              <a:defRPr i="0" sz="1400" u="none" cap="none" strike="noStrike">
                <a:solidFill>
                  <a:srgbClr val="555555"/>
                </a:solidFill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o"/>
              <a:defRPr i="0" sz="14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94B2"/>
              </a:buClr>
              <a:buSzPts val="1400"/>
              <a:buNone/>
              <a:defRPr b="1" i="0" sz="2400" u="none" cap="none" strike="noStrike">
                <a:solidFill>
                  <a:srgbClr val="2994B2"/>
                </a:solidFill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09" lvl="5" marL="414709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920" lvl="6" marL="82942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231" lvl="7" marL="1244131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842" lvl="8" marL="1658842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2" name="Shape 112"/>
          <p:cNvSpPr/>
          <p:nvPr/>
        </p:nvSpPr>
        <p:spPr>
          <a:xfrm>
            <a:off x="342067" y="4732254"/>
            <a:ext cx="286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Civis Analytics  </a:t>
            </a:r>
            <a:r>
              <a:rPr i="0" lang="en" sz="800" u="none" cap="none" strike="noStrike">
                <a:solidFill>
                  <a:srgbClr val="A9A9A9"/>
                </a:solidFill>
                <a:latin typeface="Trebuchet MS"/>
                <a:ea typeface="Trebuchet MS"/>
                <a:cs typeface="Trebuchet MS"/>
                <a:sym typeface="Trebuchet MS"/>
              </a:rPr>
              <a:t>| </a:t>
            </a: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 Proprietary and Confidential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2">
            <a:alphaModFix/>
          </a:blip>
          <a:srcRect b="1129" l="0" r="0" t="-1130"/>
          <a:stretch/>
        </p:blipFill>
        <p:spPr>
          <a:xfrm>
            <a:off x="8355900" y="4633287"/>
            <a:ext cx="197733" cy="202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l, emphasis 3 lines no headline">
  <p:cSld name="2 col, emphasis 3 lines no headline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hape 115"/>
          <p:cNvCxnSpPr/>
          <p:nvPr/>
        </p:nvCxnSpPr>
        <p:spPr>
          <a:xfrm>
            <a:off x="455613" y="746149"/>
            <a:ext cx="8216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Shape 116"/>
          <p:cNvCxnSpPr/>
          <p:nvPr/>
        </p:nvCxnSpPr>
        <p:spPr>
          <a:xfrm>
            <a:off x="6553824" y="1530879"/>
            <a:ext cx="21129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Shape 117"/>
          <p:cNvCxnSpPr/>
          <p:nvPr/>
        </p:nvCxnSpPr>
        <p:spPr>
          <a:xfrm rot="10800000">
            <a:off x="6553824" y="939395"/>
            <a:ext cx="0" cy="37935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Shape 118"/>
          <p:cNvSpPr/>
          <p:nvPr/>
        </p:nvSpPr>
        <p:spPr>
          <a:xfrm rot="-8587806">
            <a:off x="6691047" y="998636"/>
            <a:ext cx="84000" cy="87000"/>
          </a:xfrm>
          <a:prstGeom prst="corner">
            <a:avLst>
              <a:gd fmla="val 36091" name="adj1"/>
              <a:gd fmla="val 36091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5613" y="955646"/>
            <a:ext cx="5828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b="0" i="0" sz="1600" u="none" cap="none" strike="noStrike">
                <a:solidFill>
                  <a:srgbClr val="555555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Char char="•"/>
              <a:defRPr i="0" sz="1600" u="none" cap="none" strike="noStrike">
                <a:solidFill>
                  <a:srgbClr val="555555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Char char="•"/>
              <a:defRPr i="0" sz="1600" u="none" cap="none" strike="noStrike">
                <a:solidFill>
                  <a:srgbClr val="555555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2" type="body"/>
          </p:nvPr>
        </p:nvSpPr>
        <p:spPr>
          <a:xfrm>
            <a:off x="6910917" y="955646"/>
            <a:ext cx="17559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i="0" sz="1400" u="none" cap="none" strike="noStrike">
                <a:solidFill>
                  <a:srgbClr val="555555"/>
                </a:solidFill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o"/>
              <a:defRPr i="0" sz="14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3" type="body"/>
          </p:nvPr>
        </p:nvSpPr>
        <p:spPr>
          <a:xfrm>
            <a:off x="6762132" y="1658938"/>
            <a:ext cx="1904700" cy="30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b="0" i="0" sz="1400" u="none" cap="none" strike="noStrike">
                <a:solidFill>
                  <a:srgbClr val="555555"/>
                </a:solidFill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Char char="•"/>
              <a:defRPr i="0" sz="1400" u="none" cap="none" strike="noStrike">
                <a:solidFill>
                  <a:srgbClr val="555555"/>
                </a:solidFill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o"/>
              <a:defRPr i="0" sz="14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94B2"/>
              </a:buClr>
              <a:buSzPts val="1400"/>
              <a:buNone/>
              <a:defRPr b="1" i="0" sz="2400" u="none" cap="none" strike="noStrike">
                <a:solidFill>
                  <a:srgbClr val="2994B2"/>
                </a:solidFill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09" lvl="5" marL="414709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920" lvl="6" marL="82942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231" lvl="7" marL="1244131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842" lvl="8" marL="1658842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Shape 123"/>
          <p:cNvSpPr/>
          <p:nvPr/>
        </p:nvSpPr>
        <p:spPr>
          <a:xfrm>
            <a:off x="342067" y="4732254"/>
            <a:ext cx="286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Civis Analytics  </a:t>
            </a:r>
            <a:r>
              <a:rPr i="0" lang="en" sz="800" u="none" cap="none" strike="noStrike">
                <a:solidFill>
                  <a:srgbClr val="A9A9A9"/>
                </a:solidFill>
                <a:latin typeface="Trebuchet MS"/>
                <a:ea typeface="Trebuchet MS"/>
                <a:cs typeface="Trebuchet MS"/>
                <a:sym typeface="Trebuchet MS"/>
              </a:rPr>
              <a:t>| </a:t>
            </a: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 Proprietary and Confidential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2">
            <a:alphaModFix/>
          </a:blip>
          <a:srcRect b="1129" l="0" r="0" t="-1130"/>
          <a:stretch/>
        </p:blipFill>
        <p:spPr>
          <a:xfrm>
            <a:off x="8355900" y="4633287"/>
            <a:ext cx="197733" cy="202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l, emphasis 3 lines ">
  <p:cSld name="2 col, emphasis 3 lines 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Shape 126"/>
          <p:cNvCxnSpPr/>
          <p:nvPr/>
        </p:nvCxnSpPr>
        <p:spPr>
          <a:xfrm>
            <a:off x="455613" y="746149"/>
            <a:ext cx="8216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Shape 127"/>
          <p:cNvCxnSpPr/>
          <p:nvPr/>
        </p:nvCxnSpPr>
        <p:spPr>
          <a:xfrm>
            <a:off x="6553824" y="1530879"/>
            <a:ext cx="21129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Shape 128"/>
          <p:cNvCxnSpPr/>
          <p:nvPr/>
        </p:nvCxnSpPr>
        <p:spPr>
          <a:xfrm rot="10800000">
            <a:off x="6553824" y="939395"/>
            <a:ext cx="0" cy="37935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Shape 129"/>
          <p:cNvSpPr/>
          <p:nvPr/>
        </p:nvSpPr>
        <p:spPr>
          <a:xfrm rot="-8587806">
            <a:off x="6691047" y="998636"/>
            <a:ext cx="84000" cy="87000"/>
          </a:xfrm>
          <a:prstGeom prst="corner">
            <a:avLst>
              <a:gd fmla="val 36091" name="adj1"/>
              <a:gd fmla="val 36091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0" name="Shape 130"/>
          <p:cNvCxnSpPr/>
          <p:nvPr/>
        </p:nvCxnSpPr>
        <p:spPr>
          <a:xfrm>
            <a:off x="445389" y="1200134"/>
            <a:ext cx="58281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Shape 131"/>
          <p:cNvSpPr txBox="1"/>
          <p:nvPr>
            <p:ph idx="1" type="body"/>
          </p:nvPr>
        </p:nvSpPr>
        <p:spPr>
          <a:xfrm>
            <a:off x="455613" y="938624"/>
            <a:ext cx="5828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i="0" sz="1600" u="none" cap="none" strike="noStrike">
                <a:solidFill>
                  <a:srgbClr val="555555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i="0" sz="1600" u="none" cap="none" strike="noStrike">
                <a:solidFill>
                  <a:schemeClr val="dk2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o"/>
              <a:defRPr i="0" sz="16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2" type="body"/>
          </p:nvPr>
        </p:nvSpPr>
        <p:spPr>
          <a:xfrm>
            <a:off x="455613" y="1387154"/>
            <a:ext cx="5828100" cy="3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b="0" i="0" sz="1600" u="none" cap="none" strike="noStrike">
                <a:solidFill>
                  <a:srgbClr val="555555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Char char="•"/>
              <a:defRPr i="0" sz="1600" u="none" cap="none" strike="noStrike">
                <a:solidFill>
                  <a:srgbClr val="555555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Char char="•"/>
              <a:defRPr i="0" sz="1600" u="none" cap="none" strike="noStrike">
                <a:solidFill>
                  <a:srgbClr val="555555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3" type="body"/>
          </p:nvPr>
        </p:nvSpPr>
        <p:spPr>
          <a:xfrm>
            <a:off x="6910917" y="955646"/>
            <a:ext cx="17559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i="0" sz="1400" u="none" cap="none" strike="noStrike">
                <a:solidFill>
                  <a:schemeClr val="dk1"/>
                </a:solidFill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o"/>
              <a:defRPr i="0" sz="14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4" type="body"/>
          </p:nvPr>
        </p:nvSpPr>
        <p:spPr>
          <a:xfrm>
            <a:off x="6762132" y="1658938"/>
            <a:ext cx="1904700" cy="30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b="0" i="0" sz="1400" u="none" cap="none" strike="noStrike">
                <a:solidFill>
                  <a:srgbClr val="555555"/>
                </a:solidFill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Char char="•"/>
              <a:defRPr i="0" sz="1400" u="none" cap="none" strike="noStrike">
                <a:solidFill>
                  <a:srgbClr val="555555"/>
                </a:solidFill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o"/>
              <a:defRPr i="0" sz="14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94B2"/>
              </a:buClr>
              <a:buSzPts val="1400"/>
              <a:buNone/>
              <a:defRPr b="1" i="0" sz="2400" u="none" cap="none" strike="noStrike">
                <a:solidFill>
                  <a:srgbClr val="2994B2"/>
                </a:solidFill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09" lvl="5" marL="414709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920" lvl="6" marL="82942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231" lvl="7" marL="1244131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842" lvl="8" marL="1658842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/>
          <p:nvPr/>
        </p:nvSpPr>
        <p:spPr>
          <a:xfrm>
            <a:off x="342067" y="4732254"/>
            <a:ext cx="286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Civis Analytics  </a:t>
            </a:r>
            <a:r>
              <a:rPr i="0" lang="en" sz="800" u="none" cap="none" strike="noStrike">
                <a:solidFill>
                  <a:srgbClr val="A9A9A9"/>
                </a:solidFill>
                <a:latin typeface="Trebuchet MS"/>
                <a:ea typeface="Trebuchet MS"/>
                <a:cs typeface="Trebuchet MS"/>
                <a:sym typeface="Trebuchet MS"/>
              </a:rPr>
              <a:t>| </a:t>
            </a: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 Proprietary and Confidential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2">
            <a:alphaModFix/>
          </a:blip>
          <a:srcRect b="1129" l="0" r="0" t="-1130"/>
          <a:stretch/>
        </p:blipFill>
        <p:spPr>
          <a:xfrm>
            <a:off x="8355900" y="4633287"/>
            <a:ext cx="197733" cy="202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l">
  <p:cSld name="2 col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455613" y="939362"/>
            <a:ext cx="39729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600" u="none" cap="none" strike="noStrike">
                <a:solidFill>
                  <a:schemeClr val="dk2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i="0" sz="1600" u="none" cap="none" strike="noStrike">
                <a:solidFill>
                  <a:schemeClr val="dk2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o"/>
              <a:defRPr i="0" sz="16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40" name="Shape 140"/>
          <p:cNvCxnSpPr/>
          <p:nvPr/>
        </p:nvCxnSpPr>
        <p:spPr>
          <a:xfrm>
            <a:off x="455613" y="746149"/>
            <a:ext cx="8216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Shape 141"/>
          <p:cNvSpPr txBox="1"/>
          <p:nvPr>
            <p:ph idx="2" type="body"/>
          </p:nvPr>
        </p:nvSpPr>
        <p:spPr>
          <a:xfrm>
            <a:off x="4714042" y="939362"/>
            <a:ext cx="39579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600" u="none" cap="none" strike="noStrike">
                <a:solidFill>
                  <a:schemeClr val="dk2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i="0" sz="1600" u="none" cap="none" strike="noStrike">
                <a:solidFill>
                  <a:schemeClr val="dk2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o"/>
              <a:defRPr i="0" sz="16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42" name="Shape 142"/>
          <p:cNvCxnSpPr/>
          <p:nvPr/>
        </p:nvCxnSpPr>
        <p:spPr>
          <a:xfrm>
            <a:off x="455613" y="1222010"/>
            <a:ext cx="39729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Shape 143"/>
          <p:cNvCxnSpPr/>
          <p:nvPr/>
        </p:nvCxnSpPr>
        <p:spPr>
          <a:xfrm>
            <a:off x="4714042" y="1222010"/>
            <a:ext cx="39729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Shape 144"/>
          <p:cNvSpPr txBox="1"/>
          <p:nvPr>
            <p:ph idx="3" type="body"/>
          </p:nvPr>
        </p:nvSpPr>
        <p:spPr>
          <a:xfrm>
            <a:off x="4703777" y="1313876"/>
            <a:ext cx="3968400" cy="3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i="0" sz="14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4" type="body"/>
          </p:nvPr>
        </p:nvSpPr>
        <p:spPr>
          <a:xfrm>
            <a:off x="455613" y="1313876"/>
            <a:ext cx="3968400" cy="3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i="0" sz="14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Shape 146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94B2"/>
              </a:buClr>
              <a:buSzPts val="1400"/>
              <a:buNone/>
              <a:defRPr b="1" i="0" sz="2400" u="none" cap="none" strike="noStrike">
                <a:solidFill>
                  <a:srgbClr val="2994B2"/>
                </a:solidFill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09" lvl="5" marL="414709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920" lvl="6" marL="82942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231" lvl="7" marL="1244131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842" lvl="8" marL="1658842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7" name="Shape 147"/>
          <p:cNvSpPr/>
          <p:nvPr/>
        </p:nvSpPr>
        <p:spPr>
          <a:xfrm>
            <a:off x="342067" y="4732254"/>
            <a:ext cx="286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Civis Analytics  </a:t>
            </a:r>
            <a:r>
              <a:rPr i="0" lang="en" sz="800" u="none" cap="none" strike="noStrike">
                <a:solidFill>
                  <a:srgbClr val="A9A9A9"/>
                </a:solidFill>
                <a:latin typeface="Trebuchet MS"/>
                <a:ea typeface="Trebuchet MS"/>
                <a:cs typeface="Trebuchet MS"/>
                <a:sym typeface="Trebuchet MS"/>
              </a:rPr>
              <a:t>| </a:t>
            </a: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 Proprietary and Confidential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2">
            <a:alphaModFix/>
          </a:blip>
          <a:srcRect b="1129" l="0" r="0" t="-1130"/>
          <a:stretch/>
        </p:blipFill>
        <p:spPr>
          <a:xfrm>
            <a:off x="8355900" y="4633287"/>
            <a:ext cx="197733" cy="202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Blank Slide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8423666" y="4856411"/>
            <a:ext cx="4470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900" u="none" cap="none" strike="noStrike">
              <a:solidFill>
                <a:srgbClr val="A5A5A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342067" y="4732254"/>
            <a:ext cx="286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Civis Analytics  </a:t>
            </a:r>
            <a:r>
              <a:rPr i="0" lang="en" sz="800" u="none" cap="none" strike="noStrike">
                <a:solidFill>
                  <a:srgbClr val="A9A9A9"/>
                </a:solidFill>
                <a:latin typeface="Trebuchet MS"/>
                <a:ea typeface="Trebuchet MS"/>
                <a:cs typeface="Trebuchet MS"/>
                <a:sym typeface="Trebuchet MS"/>
              </a:rPr>
              <a:t>| </a:t>
            </a: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 Proprietary and Confidential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 b="1129" l="0" r="0" t="-1130"/>
          <a:stretch/>
        </p:blipFill>
        <p:spPr>
          <a:xfrm>
            <a:off x="8355900" y="4633287"/>
            <a:ext cx="197733" cy="202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">
  <p:cSld name="Section Title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4501"/>
            <a:ext cx="9144000" cy="5152500"/>
          </a:xfrm>
          <a:prstGeom prst="rect">
            <a:avLst/>
          </a:prstGeom>
          <a:gradFill>
            <a:gsLst>
              <a:gs pos="0">
                <a:srgbClr val="2994B2"/>
              </a:gs>
              <a:gs pos="29000">
                <a:srgbClr val="2994B2"/>
              </a:gs>
              <a:gs pos="66000">
                <a:srgbClr val="7FC36D"/>
              </a:gs>
              <a:gs pos="92000">
                <a:srgbClr val="FFC527"/>
              </a:gs>
              <a:gs pos="100000">
                <a:srgbClr val="FFC527"/>
              </a:gs>
            </a:gsLst>
            <a:lin ang="3600008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5" name="Shape 155"/>
          <p:cNvSpPr txBox="1"/>
          <p:nvPr>
            <p:ph idx="1" type="subTitle"/>
          </p:nvPr>
        </p:nvSpPr>
        <p:spPr>
          <a:xfrm>
            <a:off x="471668" y="2144467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id="156" name="Shape 1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44374" y="4629150"/>
            <a:ext cx="191188" cy="19118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>
            <p:ph type="ctrTitle"/>
          </p:nvPr>
        </p:nvSpPr>
        <p:spPr>
          <a:xfrm>
            <a:off x="471668" y="1158074"/>
            <a:ext cx="83127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rebuchet MS"/>
              <a:buNone/>
              <a:defRPr b="1" i="0" sz="6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Outline">
  <p:cSld name="Section Outline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74000">
                <a:srgbClr val="047DB0"/>
              </a:gs>
              <a:gs pos="100000">
                <a:srgbClr val="06658D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0" name="Shape 160"/>
          <p:cNvCxnSpPr/>
          <p:nvPr/>
        </p:nvCxnSpPr>
        <p:spPr>
          <a:xfrm rot="10800000">
            <a:off x="1634024" y="1365522"/>
            <a:ext cx="0" cy="2414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Shape 161"/>
          <p:cNvSpPr txBox="1"/>
          <p:nvPr>
            <p:ph idx="1" type="body"/>
          </p:nvPr>
        </p:nvSpPr>
        <p:spPr>
          <a:xfrm>
            <a:off x="1831478" y="1345364"/>
            <a:ext cx="6136200" cy="24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Char char="o"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Char char="o"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Char char="o"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Font typeface="Arial"/>
              <a:buChar char="•"/>
              <a:defRPr b="0" i="0" sz="1814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Font typeface="Arial"/>
              <a:buChar char="•"/>
              <a:defRPr b="0" i="0" sz="1814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Font typeface="Arial"/>
              <a:buChar char="•"/>
              <a:defRPr b="0" i="0" sz="1814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Font typeface="Arial"/>
              <a:buChar char="•"/>
              <a:defRPr b="0" i="0" sz="1814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grpSp>
        <p:nvGrpSpPr>
          <p:cNvPr id="162" name="Shape 162"/>
          <p:cNvGrpSpPr/>
          <p:nvPr/>
        </p:nvGrpSpPr>
        <p:grpSpPr>
          <a:xfrm>
            <a:off x="468801" y="2163302"/>
            <a:ext cx="972998" cy="729993"/>
            <a:chOff x="2982239" y="4184279"/>
            <a:chExt cx="1795200" cy="1795800"/>
          </a:xfrm>
        </p:grpSpPr>
        <p:sp>
          <p:nvSpPr>
            <p:cNvPr id="163" name="Shape 163"/>
            <p:cNvSpPr/>
            <p:nvPr/>
          </p:nvSpPr>
          <p:spPr>
            <a:xfrm>
              <a:off x="2982239" y="4184279"/>
              <a:ext cx="1795200" cy="1795800"/>
            </a:xfrm>
            <a:custGeom>
              <a:pathLst>
                <a:path extrusionOk="0" h="120000" w="120000">
                  <a:moveTo>
                    <a:pt x="17562" y="17558"/>
                  </a:moveTo>
                  <a:cubicBezTo>
                    <a:pt x="-5846" y="40962"/>
                    <a:pt x="-5846" y="78965"/>
                    <a:pt x="17562" y="102465"/>
                  </a:cubicBezTo>
                  <a:cubicBezTo>
                    <a:pt x="33031" y="117931"/>
                    <a:pt x="54899" y="123150"/>
                    <a:pt x="74723" y="118196"/>
                  </a:cubicBezTo>
                  <a:cubicBezTo>
                    <a:pt x="81435" y="116512"/>
                    <a:pt x="87882" y="113650"/>
                    <a:pt x="93801" y="109585"/>
                  </a:cubicBezTo>
                  <a:lnTo>
                    <a:pt x="89037" y="104822"/>
                  </a:lnTo>
                  <a:cubicBezTo>
                    <a:pt x="84081" y="108021"/>
                    <a:pt x="78668" y="110402"/>
                    <a:pt x="73087" y="111749"/>
                  </a:cubicBezTo>
                  <a:cubicBezTo>
                    <a:pt x="69767" y="112567"/>
                    <a:pt x="66447" y="113120"/>
                    <a:pt x="63055" y="113313"/>
                  </a:cubicBezTo>
                  <a:cubicBezTo>
                    <a:pt x="60793" y="113457"/>
                    <a:pt x="58484" y="113457"/>
                    <a:pt x="56246" y="113241"/>
                  </a:cubicBezTo>
                  <a:cubicBezTo>
                    <a:pt x="53937" y="113120"/>
                    <a:pt x="51627" y="112784"/>
                    <a:pt x="49342" y="112303"/>
                  </a:cubicBezTo>
                  <a:cubicBezTo>
                    <a:pt x="47778" y="111966"/>
                    <a:pt x="46287" y="111629"/>
                    <a:pt x="44771" y="111148"/>
                  </a:cubicBezTo>
                  <a:cubicBezTo>
                    <a:pt x="42750" y="110523"/>
                    <a:pt x="40705" y="109777"/>
                    <a:pt x="38684" y="108911"/>
                  </a:cubicBezTo>
                  <a:cubicBezTo>
                    <a:pt x="32694" y="106313"/>
                    <a:pt x="27064" y="102585"/>
                    <a:pt x="22181" y="97702"/>
                  </a:cubicBezTo>
                  <a:lnTo>
                    <a:pt x="21772" y="97294"/>
                  </a:lnTo>
                  <a:cubicBezTo>
                    <a:pt x="9815" y="85075"/>
                    <a:pt x="4859" y="68526"/>
                    <a:pt x="6976" y="52772"/>
                  </a:cubicBezTo>
                  <a:cubicBezTo>
                    <a:pt x="7048" y="52098"/>
                    <a:pt x="7193" y="51377"/>
                    <a:pt x="7313" y="50679"/>
                  </a:cubicBezTo>
                  <a:cubicBezTo>
                    <a:pt x="7457" y="50006"/>
                    <a:pt x="7578" y="49380"/>
                    <a:pt x="7722" y="48707"/>
                  </a:cubicBezTo>
                  <a:cubicBezTo>
                    <a:pt x="9815" y="38917"/>
                    <a:pt x="14578" y="29705"/>
                    <a:pt x="22181" y="22176"/>
                  </a:cubicBezTo>
                  <a:cubicBezTo>
                    <a:pt x="27064" y="17269"/>
                    <a:pt x="32694" y="13541"/>
                    <a:pt x="38732" y="10895"/>
                  </a:cubicBezTo>
                  <a:cubicBezTo>
                    <a:pt x="38949" y="10823"/>
                    <a:pt x="39141" y="10751"/>
                    <a:pt x="39286" y="10631"/>
                  </a:cubicBezTo>
                  <a:cubicBezTo>
                    <a:pt x="39286" y="10631"/>
                    <a:pt x="39358" y="10631"/>
                    <a:pt x="39358" y="10559"/>
                  </a:cubicBezTo>
                  <a:cubicBezTo>
                    <a:pt x="39695" y="10414"/>
                    <a:pt x="40032" y="10294"/>
                    <a:pt x="40296" y="10150"/>
                  </a:cubicBezTo>
                  <a:lnTo>
                    <a:pt x="41932" y="9549"/>
                  </a:lnTo>
                  <a:cubicBezTo>
                    <a:pt x="42076" y="9476"/>
                    <a:pt x="42197" y="9476"/>
                    <a:pt x="42341" y="9404"/>
                  </a:cubicBezTo>
                  <a:cubicBezTo>
                    <a:pt x="47826" y="7504"/>
                    <a:pt x="53744" y="6422"/>
                    <a:pt x="59927" y="6422"/>
                  </a:cubicBezTo>
                  <a:cubicBezTo>
                    <a:pt x="65966" y="6422"/>
                    <a:pt x="71740" y="7432"/>
                    <a:pt x="77153" y="9260"/>
                  </a:cubicBezTo>
                  <a:lnTo>
                    <a:pt x="77225" y="9260"/>
                  </a:lnTo>
                  <a:lnTo>
                    <a:pt x="77297" y="9260"/>
                  </a:lnTo>
                  <a:cubicBezTo>
                    <a:pt x="77441" y="9332"/>
                    <a:pt x="77562" y="9332"/>
                    <a:pt x="77706" y="9404"/>
                  </a:cubicBezTo>
                  <a:lnTo>
                    <a:pt x="77778" y="9404"/>
                  </a:lnTo>
                  <a:cubicBezTo>
                    <a:pt x="78259" y="9549"/>
                    <a:pt x="78716" y="9741"/>
                    <a:pt x="79125" y="9957"/>
                  </a:cubicBezTo>
                  <a:cubicBezTo>
                    <a:pt x="79198" y="9957"/>
                    <a:pt x="79198" y="10006"/>
                    <a:pt x="79270" y="10006"/>
                  </a:cubicBezTo>
                  <a:cubicBezTo>
                    <a:pt x="79270" y="10006"/>
                    <a:pt x="79342" y="10006"/>
                    <a:pt x="79342" y="10078"/>
                  </a:cubicBezTo>
                  <a:cubicBezTo>
                    <a:pt x="79679" y="10222"/>
                    <a:pt x="79943" y="10366"/>
                    <a:pt x="80280" y="10487"/>
                  </a:cubicBezTo>
                  <a:lnTo>
                    <a:pt x="80352" y="10487"/>
                  </a:lnTo>
                  <a:cubicBezTo>
                    <a:pt x="80569" y="10559"/>
                    <a:pt x="80834" y="10703"/>
                    <a:pt x="81026" y="10823"/>
                  </a:cubicBezTo>
                  <a:cubicBezTo>
                    <a:pt x="81098" y="10895"/>
                    <a:pt x="81170" y="10895"/>
                    <a:pt x="81315" y="10968"/>
                  </a:cubicBezTo>
                  <a:cubicBezTo>
                    <a:pt x="81315" y="10968"/>
                    <a:pt x="81363" y="10968"/>
                    <a:pt x="81363" y="11040"/>
                  </a:cubicBezTo>
                  <a:cubicBezTo>
                    <a:pt x="81844" y="11232"/>
                    <a:pt x="82397" y="11449"/>
                    <a:pt x="82878" y="11713"/>
                  </a:cubicBezTo>
                  <a:lnTo>
                    <a:pt x="82927" y="11713"/>
                  </a:lnTo>
                  <a:cubicBezTo>
                    <a:pt x="83071" y="11785"/>
                    <a:pt x="83143" y="11858"/>
                    <a:pt x="83263" y="11906"/>
                  </a:cubicBezTo>
                  <a:cubicBezTo>
                    <a:pt x="83263" y="11906"/>
                    <a:pt x="83336" y="11906"/>
                    <a:pt x="83336" y="11978"/>
                  </a:cubicBezTo>
                  <a:cubicBezTo>
                    <a:pt x="88508" y="14503"/>
                    <a:pt x="93319" y="17895"/>
                    <a:pt x="97674" y="22176"/>
                  </a:cubicBezTo>
                  <a:cubicBezTo>
                    <a:pt x="102004" y="26506"/>
                    <a:pt x="105469" y="31461"/>
                    <a:pt x="108043" y="36752"/>
                  </a:cubicBezTo>
                  <a:cubicBezTo>
                    <a:pt x="108115" y="36897"/>
                    <a:pt x="108115" y="36969"/>
                    <a:pt x="108187" y="37089"/>
                  </a:cubicBezTo>
                  <a:cubicBezTo>
                    <a:pt x="108452" y="37642"/>
                    <a:pt x="108668" y="38123"/>
                    <a:pt x="108933" y="38653"/>
                  </a:cubicBezTo>
                  <a:cubicBezTo>
                    <a:pt x="109005" y="38725"/>
                    <a:pt x="109005" y="38797"/>
                    <a:pt x="109005" y="38917"/>
                  </a:cubicBezTo>
                  <a:cubicBezTo>
                    <a:pt x="109077" y="39134"/>
                    <a:pt x="109149" y="39326"/>
                    <a:pt x="109198" y="39470"/>
                  </a:cubicBezTo>
                  <a:cubicBezTo>
                    <a:pt x="109486" y="40072"/>
                    <a:pt x="109751" y="40697"/>
                    <a:pt x="109943" y="41371"/>
                  </a:cubicBezTo>
                  <a:cubicBezTo>
                    <a:pt x="110016" y="41515"/>
                    <a:pt x="110016" y="41635"/>
                    <a:pt x="110088" y="41707"/>
                  </a:cubicBezTo>
                  <a:cubicBezTo>
                    <a:pt x="110160" y="41852"/>
                    <a:pt x="110160" y="41924"/>
                    <a:pt x="110232" y="42044"/>
                  </a:cubicBezTo>
                  <a:lnTo>
                    <a:pt x="110834" y="43872"/>
                  </a:lnTo>
                  <a:cubicBezTo>
                    <a:pt x="110906" y="44161"/>
                    <a:pt x="110978" y="44353"/>
                    <a:pt x="111050" y="44642"/>
                  </a:cubicBezTo>
                  <a:cubicBezTo>
                    <a:pt x="111050" y="44690"/>
                    <a:pt x="111050" y="44690"/>
                    <a:pt x="111098" y="44762"/>
                  </a:cubicBezTo>
                  <a:cubicBezTo>
                    <a:pt x="111098" y="44834"/>
                    <a:pt x="111170" y="44906"/>
                    <a:pt x="111170" y="45027"/>
                  </a:cubicBezTo>
                  <a:lnTo>
                    <a:pt x="111579" y="46470"/>
                  </a:lnTo>
                  <a:lnTo>
                    <a:pt x="111170" y="45027"/>
                  </a:lnTo>
                  <a:cubicBezTo>
                    <a:pt x="111363" y="45652"/>
                    <a:pt x="111507" y="46277"/>
                    <a:pt x="111676" y="46879"/>
                  </a:cubicBezTo>
                  <a:cubicBezTo>
                    <a:pt x="111651" y="46734"/>
                    <a:pt x="111627" y="46614"/>
                    <a:pt x="111579" y="46470"/>
                  </a:cubicBezTo>
                  <a:cubicBezTo>
                    <a:pt x="111627" y="46614"/>
                    <a:pt x="111651" y="46734"/>
                    <a:pt x="111676" y="46879"/>
                  </a:cubicBezTo>
                  <a:cubicBezTo>
                    <a:pt x="111700" y="46951"/>
                    <a:pt x="111700" y="47023"/>
                    <a:pt x="111724" y="47071"/>
                  </a:cubicBezTo>
                  <a:cubicBezTo>
                    <a:pt x="111700" y="47023"/>
                    <a:pt x="111676" y="46951"/>
                    <a:pt x="111676" y="46879"/>
                  </a:cubicBezTo>
                  <a:cubicBezTo>
                    <a:pt x="111676" y="46951"/>
                    <a:pt x="111700" y="47023"/>
                    <a:pt x="111724" y="47071"/>
                  </a:cubicBezTo>
                  <a:cubicBezTo>
                    <a:pt x="111916" y="47817"/>
                    <a:pt x="112085" y="48562"/>
                    <a:pt x="112253" y="49308"/>
                  </a:cubicBezTo>
                  <a:cubicBezTo>
                    <a:pt x="112349" y="49765"/>
                    <a:pt x="112445" y="50198"/>
                    <a:pt x="112518" y="50655"/>
                  </a:cubicBezTo>
                  <a:cubicBezTo>
                    <a:pt x="112493" y="50607"/>
                    <a:pt x="112493" y="50559"/>
                    <a:pt x="112469" y="50487"/>
                  </a:cubicBezTo>
                  <a:cubicBezTo>
                    <a:pt x="112518" y="50631"/>
                    <a:pt x="112542" y="50775"/>
                    <a:pt x="112566" y="50895"/>
                  </a:cubicBezTo>
                  <a:cubicBezTo>
                    <a:pt x="112662" y="51473"/>
                    <a:pt x="112734" y="52026"/>
                    <a:pt x="112806" y="52603"/>
                  </a:cubicBezTo>
                  <a:cubicBezTo>
                    <a:pt x="112782" y="52339"/>
                    <a:pt x="112782" y="52074"/>
                    <a:pt x="112734" y="51834"/>
                  </a:cubicBezTo>
                  <a:cubicBezTo>
                    <a:pt x="112806" y="52194"/>
                    <a:pt x="112854" y="52651"/>
                    <a:pt x="112878" y="53036"/>
                  </a:cubicBezTo>
                  <a:cubicBezTo>
                    <a:pt x="112902" y="53229"/>
                    <a:pt x="112927" y="53421"/>
                    <a:pt x="112951" y="53613"/>
                  </a:cubicBezTo>
                  <a:lnTo>
                    <a:pt x="112878" y="53108"/>
                  </a:lnTo>
                  <a:lnTo>
                    <a:pt x="112951" y="53613"/>
                  </a:lnTo>
                  <a:cubicBezTo>
                    <a:pt x="113023" y="54239"/>
                    <a:pt x="113095" y="54864"/>
                    <a:pt x="113143" y="55514"/>
                  </a:cubicBezTo>
                  <a:cubicBezTo>
                    <a:pt x="113119" y="55177"/>
                    <a:pt x="113119" y="54840"/>
                    <a:pt x="113071" y="54527"/>
                  </a:cubicBezTo>
                  <a:cubicBezTo>
                    <a:pt x="113143" y="55081"/>
                    <a:pt x="113191" y="55658"/>
                    <a:pt x="113215" y="56187"/>
                  </a:cubicBezTo>
                  <a:cubicBezTo>
                    <a:pt x="113215" y="56211"/>
                    <a:pt x="113215" y="56235"/>
                    <a:pt x="113215" y="56235"/>
                  </a:cubicBezTo>
                  <a:cubicBezTo>
                    <a:pt x="113215" y="56452"/>
                    <a:pt x="113239" y="56644"/>
                    <a:pt x="113239" y="56861"/>
                  </a:cubicBezTo>
                  <a:cubicBezTo>
                    <a:pt x="113239" y="56716"/>
                    <a:pt x="113215" y="56572"/>
                    <a:pt x="113215" y="56452"/>
                  </a:cubicBezTo>
                  <a:cubicBezTo>
                    <a:pt x="113215" y="56572"/>
                    <a:pt x="113239" y="56716"/>
                    <a:pt x="113239" y="56861"/>
                  </a:cubicBezTo>
                  <a:cubicBezTo>
                    <a:pt x="113287" y="57775"/>
                    <a:pt x="113336" y="58689"/>
                    <a:pt x="113360" y="59627"/>
                  </a:cubicBezTo>
                  <a:cubicBezTo>
                    <a:pt x="113336" y="58833"/>
                    <a:pt x="113336" y="58063"/>
                    <a:pt x="113287" y="57245"/>
                  </a:cubicBezTo>
                  <a:cubicBezTo>
                    <a:pt x="113287" y="57125"/>
                    <a:pt x="113263" y="57005"/>
                    <a:pt x="113239" y="56861"/>
                  </a:cubicBezTo>
                  <a:cubicBezTo>
                    <a:pt x="113263" y="57005"/>
                    <a:pt x="113287" y="57125"/>
                    <a:pt x="113287" y="57245"/>
                  </a:cubicBezTo>
                  <a:cubicBezTo>
                    <a:pt x="113336" y="58063"/>
                    <a:pt x="113336" y="58833"/>
                    <a:pt x="113360" y="59627"/>
                  </a:cubicBezTo>
                  <a:cubicBezTo>
                    <a:pt x="113360" y="60757"/>
                    <a:pt x="113360" y="61888"/>
                    <a:pt x="113287" y="63018"/>
                  </a:cubicBezTo>
                  <a:cubicBezTo>
                    <a:pt x="113215" y="64125"/>
                    <a:pt x="113119" y="65207"/>
                    <a:pt x="112999" y="66289"/>
                  </a:cubicBezTo>
                  <a:cubicBezTo>
                    <a:pt x="113191" y="64509"/>
                    <a:pt x="113311" y="62681"/>
                    <a:pt x="113336" y="60829"/>
                  </a:cubicBezTo>
                  <a:cubicBezTo>
                    <a:pt x="113311" y="62681"/>
                    <a:pt x="113191" y="64509"/>
                    <a:pt x="112999" y="66289"/>
                  </a:cubicBezTo>
                  <a:cubicBezTo>
                    <a:pt x="112927" y="66843"/>
                    <a:pt x="112854" y="67372"/>
                    <a:pt x="112782" y="67901"/>
                  </a:cubicBezTo>
                  <a:cubicBezTo>
                    <a:pt x="112854" y="67372"/>
                    <a:pt x="112927" y="66843"/>
                    <a:pt x="112999" y="66289"/>
                  </a:cubicBezTo>
                  <a:cubicBezTo>
                    <a:pt x="112734" y="68598"/>
                    <a:pt x="112325" y="70859"/>
                    <a:pt x="111724" y="73072"/>
                  </a:cubicBezTo>
                  <a:cubicBezTo>
                    <a:pt x="110304" y="78628"/>
                    <a:pt x="107995" y="84064"/>
                    <a:pt x="104795" y="89019"/>
                  </a:cubicBezTo>
                  <a:lnTo>
                    <a:pt x="109558" y="93758"/>
                  </a:lnTo>
                  <a:cubicBezTo>
                    <a:pt x="113624" y="87865"/>
                    <a:pt x="116463" y="81419"/>
                    <a:pt x="118171" y="74708"/>
                  </a:cubicBezTo>
                  <a:cubicBezTo>
                    <a:pt x="123199" y="54888"/>
                    <a:pt x="117931" y="33024"/>
                    <a:pt x="102485" y="17558"/>
                  </a:cubicBezTo>
                  <a:cubicBezTo>
                    <a:pt x="79077" y="-5844"/>
                    <a:pt x="41042" y="-5868"/>
                    <a:pt x="17562" y="17558"/>
                  </a:cubicBezTo>
                  <a:close/>
                  <a:moveTo>
                    <a:pt x="112205" y="49116"/>
                  </a:moveTo>
                  <a:lnTo>
                    <a:pt x="112397" y="50126"/>
                  </a:lnTo>
                  <a:cubicBezTo>
                    <a:pt x="112421" y="50246"/>
                    <a:pt x="112445" y="50366"/>
                    <a:pt x="112469" y="50487"/>
                  </a:cubicBezTo>
                  <a:cubicBezTo>
                    <a:pt x="112445" y="50366"/>
                    <a:pt x="112421" y="50246"/>
                    <a:pt x="112397" y="50126"/>
                  </a:cubicBezTo>
                  <a:lnTo>
                    <a:pt x="112205" y="49116"/>
                  </a:lnTo>
                  <a:cubicBezTo>
                    <a:pt x="112060" y="48442"/>
                    <a:pt x="111844" y="47745"/>
                    <a:pt x="111724" y="47071"/>
                  </a:cubicBezTo>
                  <a:cubicBezTo>
                    <a:pt x="111844" y="47745"/>
                    <a:pt x="112060" y="48442"/>
                    <a:pt x="112205" y="49116"/>
                  </a:cubicBezTo>
                  <a:close/>
                  <a:moveTo>
                    <a:pt x="112878" y="53108"/>
                  </a:moveTo>
                  <a:cubicBezTo>
                    <a:pt x="112854" y="52940"/>
                    <a:pt x="112830" y="52772"/>
                    <a:pt x="112806" y="52603"/>
                  </a:cubicBezTo>
                  <a:cubicBezTo>
                    <a:pt x="112830" y="52748"/>
                    <a:pt x="112854" y="52892"/>
                    <a:pt x="112878" y="53036"/>
                  </a:cubicBezTo>
                  <a:cubicBezTo>
                    <a:pt x="112878" y="53060"/>
                    <a:pt x="112878" y="53084"/>
                    <a:pt x="112878" y="53108"/>
                  </a:cubicBezTo>
                  <a:close/>
                  <a:moveTo>
                    <a:pt x="113215" y="56452"/>
                  </a:moveTo>
                  <a:cubicBezTo>
                    <a:pt x="113167" y="56139"/>
                    <a:pt x="113167" y="55826"/>
                    <a:pt x="113143" y="55514"/>
                  </a:cubicBezTo>
                  <a:cubicBezTo>
                    <a:pt x="113167" y="55730"/>
                    <a:pt x="113191" y="55971"/>
                    <a:pt x="113215" y="56187"/>
                  </a:cubicBezTo>
                  <a:cubicBezTo>
                    <a:pt x="113215" y="56283"/>
                    <a:pt x="113215" y="56355"/>
                    <a:pt x="113215" y="56452"/>
                  </a:cubicBezTo>
                  <a:close/>
                  <a:moveTo>
                    <a:pt x="111603" y="73650"/>
                  </a:moveTo>
                  <a:cubicBezTo>
                    <a:pt x="111651" y="73505"/>
                    <a:pt x="111676" y="73337"/>
                    <a:pt x="111724" y="73193"/>
                  </a:cubicBezTo>
                  <a:cubicBezTo>
                    <a:pt x="111676" y="73361"/>
                    <a:pt x="111651" y="73505"/>
                    <a:pt x="111603" y="736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3211560" y="4413600"/>
              <a:ext cx="1335900" cy="1337100"/>
            </a:xfrm>
            <a:custGeom>
              <a:pathLst>
                <a:path extrusionOk="0" h="120000" w="120000">
                  <a:moveTo>
                    <a:pt x="45323" y="1841"/>
                  </a:moveTo>
                  <a:cubicBezTo>
                    <a:pt x="39859" y="3197"/>
                    <a:pt x="34558" y="5394"/>
                    <a:pt x="29547" y="8301"/>
                  </a:cubicBezTo>
                  <a:lnTo>
                    <a:pt x="36012" y="14794"/>
                  </a:lnTo>
                  <a:cubicBezTo>
                    <a:pt x="39665" y="12855"/>
                    <a:pt x="43512" y="11402"/>
                    <a:pt x="47424" y="10401"/>
                  </a:cubicBezTo>
                  <a:cubicBezTo>
                    <a:pt x="53728" y="8850"/>
                    <a:pt x="60193" y="8495"/>
                    <a:pt x="66691" y="9302"/>
                  </a:cubicBezTo>
                  <a:cubicBezTo>
                    <a:pt x="66853" y="9302"/>
                    <a:pt x="67047" y="9399"/>
                    <a:pt x="67209" y="9399"/>
                  </a:cubicBezTo>
                  <a:cubicBezTo>
                    <a:pt x="70053" y="9755"/>
                    <a:pt x="72704" y="10401"/>
                    <a:pt x="75355" y="11240"/>
                  </a:cubicBezTo>
                  <a:cubicBezTo>
                    <a:pt x="75808" y="11305"/>
                    <a:pt x="76163" y="11499"/>
                    <a:pt x="76616" y="11596"/>
                  </a:cubicBezTo>
                  <a:cubicBezTo>
                    <a:pt x="77165" y="11790"/>
                    <a:pt x="77715" y="12048"/>
                    <a:pt x="78265" y="12242"/>
                  </a:cubicBezTo>
                  <a:cubicBezTo>
                    <a:pt x="78911" y="12500"/>
                    <a:pt x="79525" y="12694"/>
                    <a:pt x="80172" y="12952"/>
                  </a:cubicBezTo>
                  <a:cubicBezTo>
                    <a:pt x="80625" y="13146"/>
                    <a:pt x="81012" y="13340"/>
                    <a:pt x="81465" y="13502"/>
                  </a:cubicBezTo>
                  <a:cubicBezTo>
                    <a:pt x="82273" y="13857"/>
                    <a:pt x="83081" y="14244"/>
                    <a:pt x="83922" y="14697"/>
                  </a:cubicBezTo>
                  <a:cubicBezTo>
                    <a:pt x="84181" y="14794"/>
                    <a:pt x="84471" y="14955"/>
                    <a:pt x="84633" y="15052"/>
                  </a:cubicBezTo>
                  <a:cubicBezTo>
                    <a:pt x="85571" y="15504"/>
                    <a:pt x="86476" y="16053"/>
                    <a:pt x="87284" y="16602"/>
                  </a:cubicBezTo>
                  <a:cubicBezTo>
                    <a:pt x="87834" y="16958"/>
                    <a:pt x="88383" y="17345"/>
                    <a:pt x="88836" y="17604"/>
                  </a:cubicBezTo>
                  <a:cubicBezTo>
                    <a:pt x="89127" y="17798"/>
                    <a:pt x="89482" y="18056"/>
                    <a:pt x="89741" y="18250"/>
                  </a:cubicBezTo>
                  <a:cubicBezTo>
                    <a:pt x="90387" y="18702"/>
                    <a:pt x="91034" y="19154"/>
                    <a:pt x="91584" y="19606"/>
                  </a:cubicBezTo>
                  <a:cubicBezTo>
                    <a:pt x="91681" y="19703"/>
                    <a:pt x="91842" y="19800"/>
                    <a:pt x="91939" y="19897"/>
                  </a:cubicBezTo>
                  <a:cubicBezTo>
                    <a:pt x="93394" y="21060"/>
                    <a:pt x="94881" y="22255"/>
                    <a:pt x="96239" y="23612"/>
                  </a:cubicBezTo>
                  <a:cubicBezTo>
                    <a:pt x="97435" y="24807"/>
                    <a:pt x="98502" y="26002"/>
                    <a:pt x="99504" y="27262"/>
                  </a:cubicBezTo>
                  <a:cubicBezTo>
                    <a:pt x="100053" y="27908"/>
                    <a:pt x="100506" y="28554"/>
                    <a:pt x="100991" y="29168"/>
                  </a:cubicBezTo>
                  <a:lnTo>
                    <a:pt x="101540" y="30008"/>
                  </a:lnTo>
                  <a:cubicBezTo>
                    <a:pt x="101799" y="30363"/>
                    <a:pt x="101993" y="30654"/>
                    <a:pt x="102155" y="31009"/>
                  </a:cubicBezTo>
                  <a:cubicBezTo>
                    <a:pt x="102543" y="31558"/>
                    <a:pt x="102995" y="32204"/>
                    <a:pt x="103351" y="32753"/>
                  </a:cubicBezTo>
                  <a:cubicBezTo>
                    <a:pt x="103448" y="32915"/>
                    <a:pt x="103609" y="33205"/>
                    <a:pt x="103706" y="33367"/>
                  </a:cubicBezTo>
                  <a:cubicBezTo>
                    <a:pt x="103900" y="33658"/>
                    <a:pt x="104094" y="33916"/>
                    <a:pt x="104159" y="34207"/>
                  </a:cubicBezTo>
                  <a:cubicBezTo>
                    <a:pt x="104612" y="35014"/>
                    <a:pt x="105096" y="35822"/>
                    <a:pt x="105549" y="36759"/>
                  </a:cubicBezTo>
                  <a:cubicBezTo>
                    <a:pt x="105808" y="37211"/>
                    <a:pt x="106002" y="37760"/>
                    <a:pt x="106260" y="38212"/>
                  </a:cubicBezTo>
                  <a:cubicBezTo>
                    <a:pt x="106551" y="38858"/>
                    <a:pt x="106907" y="39569"/>
                    <a:pt x="107165" y="40215"/>
                  </a:cubicBezTo>
                  <a:cubicBezTo>
                    <a:pt x="107456" y="40925"/>
                    <a:pt x="107715" y="41668"/>
                    <a:pt x="108006" y="42476"/>
                  </a:cubicBezTo>
                  <a:cubicBezTo>
                    <a:pt x="108168" y="42960"/>
                    <a:pt x="108362" y="43413"/>
                    <a:pt x="108459" y="43865"/>
                  </a:cubicBezTo>
                  <a:cubicBezTo>
                    <a:pt x="108717" y="44866"/>
                    <a:pt x="109105" y="45771"/>
                    <a:pt x="109267" y="46772"/>
                  </a:cubicBezTo>
                  <a:cubicBezTo>
                    <a:pt x="109364" y="47063"/>
                    <a:pt x="109461" y="47321"/>
                    <a:pt x="109461" y="47580"/>
                  </a:cubicBezTo>
                  <a:cubicBezTo>
                    <a:pt x="109558" y="47870"/>
                    <a:pt x="109655" y="48064"/>
                    <a:pt x="109655" y="48323"/>
                  </a:cubicBezTo>
                  <a:cubicBezTo>
                    <a:pt x="109622" y="48290"/>
                    <a:pt x="109622" y="48258"/>
                    <a:pt x="109622" y="48226"/>
                  </a:cubicBezTo>
                  <a:cubicBezTo>
                    <a:pt x="113114" y="63278"/>
                    <a:pt x="109784" y="79687"/>
                    <a:pt x="99504" y="92253"/>
                  </a:cubicBezTo>
                  <a:cubicBezTo>
                    <a:pt x="98437" y="93577"/>
                    <a:pt x="97209" y="94869"/>
                    <a:pt x="95948" y="96129"/>
                  </a:cubicBezTo>
                  <a:cubicBezTo>
                    <a:pt x="94655" y="97421"/>
                    <a:pt x="93394" y="98616"/>
                    <a:pt x="92036" y="99714"/>
                  </a:cubicBezTo>
                  <a:cubicBezTo>
                    <a:pt x="74967" y="113636"/>
                    <a:pt x="50883" y="114831"/>
                    <a:pt x="32553" y="103429"/>
                  </a:cubicBezTo>
                  <a:cubicBezTo>
                    <a:pt x="31390" y="102718"/>
                    <a:pt x="30096" y="101878"/>
                    <a:pt x="28997" y="100974"/>
                  </a:cubicBezTo>
                  <a:cubicBezTo>
                    <a:pt x="28351" y="100522"/>
                    <a:pt x="27737" y="99973"/>
                    <a:pt x="27090" y="99520"/>
                  </a:cubicBezTo>
                  <a:cubicBezTo>
                    <a:pt x="25797" y="98519"/>
                    <a:pt x="24633" y="97421"/>
                    <a:pt x="23437" y="96226"/>
                  </a:cubicBezTo>
                  <a:lnTo>
                    <a:pt x="22790" y="95612"/>
                  </a:lnTo>
                  <a:cubicBezTo>
                    <a:pt x="10118" y="82497"/>
                    <a:pt x="5818" y="64086"/>
                    <a:pt x="10021" y="47515"/>
                  </a:cubicBezTo>
                  <a:cubicBezTo>
                    <a:pt x="11023" y="43574"/>
                    <a:pt x="12478" y="39763"/>
                    <a:pt x="14418" y="36113"/>
                  </a:cubicBezTo>
                  <a:lnTo>
                    <a:pt x="7920" y="29652"/>
                  </a:lnTo>
                  <a:cubicBezTo>
                    <a:pt x="5366" y="34465"/>
                    <a:pt x="3200" y="39763"/>
                    <a:pt x="1810" y="45222"/>
                  </a:cubicBezTo>
                  <a:cubicBezTo>
                    <a:pt x="1551" y="46417"/>
                    <a:pt x="1260" y="47676"/>
                    <a:pt x="1002" y="48969"/>
                  </a:cubicBezTo>
                  <a:cubicBezTo>
                    <a:pt x="-2456" y="67542"/>
                    <a:pt x="2909" y="87440"/>
                    <a:pt x="17036" y="101878"/>
                  </a:cubicBezTo>
                  <a:cubicBezTo>
                    <a:pt x="17230" y="102072"/>
                    <a:pt x="17424" y="102266"/>
                    <a:pt x="17521" y="102427"/>
                  </a:cubicBezTo>
                  <a:cubicBezTo>
                    <a:pt x="35107" y="120032"/>
                    <a:pt x="60937" y="124393"/>
                    <a:pt x="82564" y="115542"/>
                  </a:cubicBezTo>
                  <a:cubicBezTo>
                    <a:pt x="89741" y="112635"/>
                    <a:pt x="96594" y="108274"/>
                    <a:pt x="102446" y="102427"/>
                  </a:cubicBezTo>
                  <a:cubicBezTo>
                    <a:pt x="108265" y="96613"/>
                    <a:pt x="112661" y="89895"/>
                    <a:pt x="115571" y="82594"/>
                  </a:cubicBezTo>
                  <a:cubicBezTo>
                    <a:pt x="124428" y="60888"/>
                    <a:pt x="120032" y="35111"/>
                    <a:pt x="102543" y="17507"/>
                  </a:cubicBezTo>
                  <a:cubicBezTo>
                    <a:pt x="87025" y="2034"/>
                    <a:pt x="65140" y="-3165"/>
                    <a:pt x="45323" y="1841"/>
                  </a:cubicBezTo>
                  <a:close/>
                  <a:moveTo>
                    <a:pt x="109461" y="47580"/>
                  </a:moveTo>
                  <a:cubicBezTo>
                    <a:pt x="109525" y="47806"/>
                    <a:pt x="109558" y="48032"/>
                    <a:pt x="109622" y="48226"/>
                  </a:cubicBezTo>
                  <a:cubicBezTo>
                    <a:pt x="109525" y="48000"/>
                    <a:pt x="109461" y="47838"/>
                    <a:pt x="109461" y="475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3441600" y="4642200"/>
              <a:ext cx="879000" cy="846000"/>
            </a:xfrm>
            <a:custGeom>
              <a:pathLst>
                <a:path extrusionOk="0" h="120000" w="120000">
                  <a:moveTo>
                    <a:pt x="37134" y="120000"/>
                  </a:moveTo>
                  <a:lnTo>
                    <a:pt x="37134" y="104432"/>
                  </a:lnTo>
                  <a:lnTo>
                    <a:pt x="36299" y="104023"/>
                  </a:lnTo>
                  <a:cubicBezTo>
                    <a:pt x="22546" y="95499"/>
                    <a:pt x="13409" y="80085"/>
                    <a:pt x="13409" y="62373"/>
                  </a:cubicBezTo>
                  <a:cubicBezTo>
                    <a:pt x="13409" y="35729"/>
                    <a:pt x="34334" y="13985"/>
                    <a:pt x="59975" y="13985"/>
                  </a:cubicBezTo>
                  <a:cubicBezTo>
                    <a:pt x="85616" y="13985"/>
                    <a:pt x="106590" y="35729"/>
                    <a:pt x="106590" y="62373"/>
                  </a:cubicBezTo>
                  <a:cubicBezTo>
                    <a:pt x="106590" y="80085"/>
                    <a:pt x="97404" y="95499"/>
                    <a:pt x="83700" y="104023"/>
                  </a:cubicBezTo>
                  <a:lnTo>
                    <a:pt x="82865" y="104432"/>
                  </a:lnTo>
                  <a:lnTo>
                    <a:pt x="82865" y="120000"/>
                  </a:lnTo>
                  <a:cubicBezTo>
                    <a:pt x="85616" y="118826"/>
                    <a:pt x="88121" y="117549"/>
                    <a:pt x="90626" y="115967"/>
                  </a:cubicBezTo>
                  <a:cubicBezTo>
                    <a:pt x="108211" y="104993"/>
                    <a:pt x="120000" y="85138"/>
                    <a:pt x="120000" y="62373"/>
                  </a:cubicBezTo>
                  <a:cubicBezTo>
                    <a:pt x="120000" y="27971"/>
                    <a:pt x="93082" y="0"/>
                    <a:pt x="59975" y="0"/>
                  </a:cubicBezTo>
                  <a:cubicBezTo>
                    <a:pt x="26819" y="0"/>
                    <a:pt x="0" y="27971"/>
                    <a:pt x="0" y="62373"/>
                  </a:cubicBezTo>
                  <a:cubicBezTo>
                    <a:pt x="0" y="85138"/>
                    <a:pt x="11739" y="104993"/>
                    <a:pt x="29373" y="115967"/>
                  </a:cubicBezTo>
                  <a:cubicBezTo>
                    <a:pt x="31878" y="117549"/>
                    <a:pt x="34482" y="118826"/>
                    <a:pt x="37134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3669839" y="4871880"/>
              <a:ext cx="418200" cy="649800"/>
            </a:xfrm>
            <a:custGeom>
              <a:pathLst>
                <a:path extrusionOk="0" h="120000" w="120000">
                  <a:moveTo>
                    <a:pt x="60567" y="59269"/>
                  </a:moveTo>
                  <a:cubicBezTo>
                    <a:pt x="54789" y="59269"/>
                    <a:pt x="49527" y="58272"/>
                    <a:pt x="44574" y="56411"/>
                  </a:cubicBezTo>
                  <a:cubicBezTo>
                    <a:pt x="34668" y="52624"/>
                    <a:pt x="28890" y="45913"/>
                    <a:pt x="28890" y="38604"/>
                  </a:cubicBezTo>
                  <a:cubicBezTo>
                    <a:pt x="28890" y="27176"/>
                    <a:pt x="43129" y="18006"/>
                    <a:pt x="60877" y="18006"/>
                  </a:cubicBezTo>
                  <a:cubicBezTo>
                    <a:pt x="78624" y="18006"/>
                    <a:pt x="92966" y="27176"/>
                    <a:pt x="92966" y="38604"/>
                  </a:cubicBezTo>
                  <a:cubicBezTo>
                    <a:pt x="92347" y="46112"/>
                    <a:pt x="86569" y="52624"/>
                    <a:pt x="76663" y="56411"/>
                  </a:cubicBezTo>
                  <a:cubicBezTo>
                    <a:pt x="71711" y="58272"/>
                    <a:pt x="66139" y="59269"/>
                    <a:pt x="60567" y="59269"/>
                  </a:cubicBezTo>
                  <a:close/>
                  <a:moveTo>
                    <a:pt x="0" y="38803"/>
                  </a:moveTo>
                  <a:cubicBezTo>
                    <a:pt x="0" y="53089"/>
                    <a:pt x="11969" y="65448"/>
                    <a:pt x="29716" y="72225"/>
                  </a:cubicBezTo>
                  <a:cubicBezTo>
                    <a:pt x="34668" y="74086"/>
                    <a:pt x="40240" y="75548"/>
                    <a:pt x="46018" y="76478"/>
                  </a:cubicBezTo>
                  <a:lnTo>
                    <a:pt x="46018" y="101262"/>
                  </a:lnTo>
                  <a:lnTo>
                    <a:pt x="46018" y="119468"/>
                  </a:lnTo>
                  <a:cubicBezTo>
                    <a:pt x="50662" y="119800"/>
                    <a:pt x="55408" y="120000"/>
                    <a:pt x="60051" y="120000"/>
                  </a:cubicBezTo>
                  <a:cubicBezTo>
                    <a:pt x="64694" y="120000"/>
                    <a:pt x="69337" y="119800"/>
                    <a:pt x="73981" y="119468"/>
                  </a:cubicBezTo>
                  <a:lnTo>
                    <a:pt x="73981" y="101262"/>
                  </a:lnTo>
                  <a:lnTo>
                    <a:pt x="73981" y="76478"/>
                  </a:lnTo>
                  <a:cubicBezTo>
                    <a:pt x="79862" y="75548"/>
                    <a:pt x="85331" y="74285"/>
                    <a:pt x="90283" y="72225"/>
                  </a:cubicBezTo>
                  <a:cubicBezTo>
                    <a:pt x="108030" y="65448"/>
                    <a:pt x="120000" y="53089"/>
                    <a:pt x="120000" y="38803"/>
                  </a:cubicBezTo>
                  <a:cubicBezTo>
                    <a:pt x="120619" y="17475"/>
                    <a:pt x="93482" y="0"/>
                    <a:pt x="60361" y="0"/>
                  </a:cubicBezTo>
                  <a:cubicBezTo>
                    <a:pt x="27136" y="0"/>
                    <a:pt x="0" y="17475"/>
                    <a:pt x="0" y="38803"/>
                  </a:cubicBezTo>
                  <a:close/>
                </a:path>
              </a:pathLst>
            </a:custGeom>
            <a:solidFill>
              <a:srgbClr val="FFC42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gradFill>
          <a:gsLst>
            <a:gs pos="0">
              <a:srgbClr val="0194D3"/>
            </a:gs>
            <a:gs pos="27000">
              <a:srgbClr val="0194D3"/>
            </a:gs>
            <a:gs pos="66000">
              <a:srgbClr val="0194D3"/>
            </a:gs>
            <a:gs pos="100000">
              <a:srgbClr val="006082"/>
            </a:gs>
          </a:gsLst>
          <a:lin ang="5400012" scaled="0"/>
        </a:gra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ctrTitle"/>
          </p:nvPr>
        </p:nvSpPr>
        <p:spPr>
          <a:xfrm>
            <a:off x="311708" y="744575"/>
            <a:ext cx="85206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b="0" i="0" sz="3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b="0" i="0" sz="3900" u="none" cap="none" strike="noStrike">
                <a:solidFill>
                  <a:schemeClr val="dk1"/>
                </a:solidFill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b="0" i="0" sz="3900" u="none" cap="none" strike="noStrike">
                <a:solidFill>
                  <a:schemeClr val="dk1"/>
                </a:solidFill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b="0" i="0" sz="3900" u="none" cap="none" strike="noStrike">
                <a:solidFill>
                  <a:schemeClr val="dk1"/>
                </a:solidFill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b="0" i="0" sz="3900" u="none" cap="none" strike="noStrike">
                <a:solidFill>
                  <a:schemeClr val="dk1"/>
                </a:solidFill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b="0" i="0" sz="3900" u="none" cap="none" strike="noStrike">
                <a:solidFill>
                  <a:schemeClr val="dk1"/>
                </a:solidFill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b="0" i="0" sz="3900" u="none" cap="none" strike="noStrike">
                <a:solidFill>
                  <a:schemeClr val="dk1"/>
                </a:solidFill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b="0" i="0" sz="3900" u="none" cap="none" strike="noStrike">
                <a:solidFill>
                  <a:schemeClr val="dk1"/>
                </a:solidFill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b="0" i="0" sz="39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sz="2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70" name="Shape 170"/>
          <p:cNvGrpSpPr/>
          <p:nvPr/>
        </p:nvGrpSpPr>
        <p:grpSpPr>
          <a:xfrm>
            <a:off x="454015" y="4127598"/>
            <a:ext cx="2511940" cy="693044"/>
            <a:chOff x="1040399" y="3997080"/>
            <a:chExt cx="5891040" cy="1728720"/>
          </a:xfrm>
        </p:grpSpPr>
        <p:sp>
          <p:nvSpPr>
            <p:cNvPr id="171" name="Shape 171"/>
            <p:cNvSpPr/>
            <p:nvPr/>
          </p:nvSpPr>
          <p:spPr>
            <a:xfrm>
              <a:off x="3173400" y="4508640"/>
              <a:ext cx="622801" cy="707401"/>
            </a:xfrm>
            <a:custGeom>
              <a:pathLst>
                <a:path extrusionOk="0" h="1966" w="1731">
                  <a:moveTo>
                    <a:pt x="1005" y="1966"/>
                  </a:moveTo>
                  <a:cubicBezTo>
                    <a:pt x="861" y="1966"/>
                    <a:pt x="728" y="1942"/>
                    <a:pt x="606" y="1896"/>
                  </a:cubicBezTo>
                  <a:cubicBezTo>
                    <a:pt x="483" y="1847"/>
                    <a:pt x="378" y="1781"/>
                    <a:pt x="288" y="1695"/>
                  </a:cubicBezTo>
                  <a:cubicBezTo>
                    <a:pt x="198" y="1608"/>
                    <a:pt x="128" y="1504"/>
                    <a:pt x="76" y="1382"/>
                  </a:cubicBezTo>
                  <a:cubicBezTo>
                    <a:pt x="24" y="1260"/>
                    <a:pt x="0" y="1127"/>
                    <a:pt x="0" y="980"/>
                  </a:cubicBezTo>
                  <a:cubicBezTo>
                    <a:pt x="0" y="831"/>
                    <a:pt x="27" y="695"/>
                    <a:pt x="79" y="573"/>
                  </a:cubicBezTo>
                  <a:cubicBezTo>
                    <a:pt x="130" y="450"/>
                    <a:pt x="201" y="347"/>
                    <a:pt x="293" y="263"/>
                  </a:cubicBezTo>
                  <a:cubicBezTo>
                    <a:pt x="386" y="179"/>
                    <a:pt x="492" y="111"/>
                    <a:pt x="614" y="67"/>
                  </a:cubicBezTo>
                  <a:cubicBezTo>
                    <a:pt x="736" y="21"/>
                    <a:pt x="869" y="0"/>
                    <a:pt x="1013" y="0"/>
                  </a:cubicBezTo>
                  <a:cubicBezTo>
                    <a:pt x="1146" y="0"/>
                    <a:pt x="1274" y="24"/>
                    <a:pt x="1402" y="70"/>
                  </a:cubicBezTo>
                  <a:cubicBezTo>
                    <a:pt x="1529" y="116"/>
                    <a:pt x="1633" y="184"/>
                    <a:pt x="1712" y="274"/>
                  </a:cubicBezTo>
                  <a:lnTo>
                    <a:pt x="1407" y="578"/>
                  </a:lnTo>
                  <a:cubicBezTo>
                    <a:pt x="1364" y="521"/>
                    <a:pt x="1309" y="478"/>
                    <a:pt x="1241" y="448"/>
                  </a:cubicBezTo>
                  <a:cubicBezTo>
                    <a:pt x="1174" y="421"/>
                    <a:pt x="1103" y="404"/>
                    <a:pt x="1030" y="404"/>
                  </a:cubicBezTo>
                  <a:cubicBezTo>
                    <a:pt x="951" y="404"/>
                    <a:pt x="877" y="418"/>
                    <a:pt x="812" y="448"/>
                  </a:cubicBezTo>
                  <a:cubicBezTo>
                    <a:pt x="747" y="478"/>
                    <a:pt x="690" y="515"/>
                    <a:pt x="641" y="567"/>
                  </a:cubicBezTo>
                  <a:cubicBezTo>
                    <a:pt x="592" y="618"/>
                    <a:pt x="557" y="679"/>
                    <a:pt x="530" y="749"/>
                  </a:cubicBezTo>
                  <a:cubicBezTo>
                    <a:pt x="502" y="820"/>
                    <a:pt x="489" y="896"/>
                    <a:pt x="489" y="977"/>
                  </a:cubicBezTo>
                  <a:cubicBezTo>
                    <a:pt x="489" y="1062"/>
                    <a:pt x="502" y="1140"/>
                    <a:pt x="530" y="1208"/>
                  </a:cubicBezTo>
                  <a:cubicBezTo>
                    <a:pt x="557" y="1279"/>
                    <a:pt x="592" y="1339"/>
                    <a:pt x="638" y="1390"/>
                  </a:cubicBezTo>
                  <a:cubicBezTo>
                    <a:pt x="685" y="1439"/>
                    <a:pt x="742" y="1480"/>
                    <a:pt x="807" y="1507"/>
                  </a:cubicBezTo>
                  <a:cubicBezTo>
                    <a:pt x="872" y="1534"/>
                    <a:pt x="943" y="1551"/>
                    <a:pt x="1021" y="1551"/>
                  </a:cubicBezTo>
                  <a:cubicBezTo>
                    <a:pt x="1111" y="1551"/>
                    <a:pt x="1190" y="1534"/>
                    <a:pt x="1255" y="1499"/>
                  </a:cubicBezTo>
                  <a:cubicBezTo>
                    <a:pt x="1323" y="1464"/>
                    <a:pt x="1375" y="1417"/>
                    <a:pt x="1415" y="1360"/>
                  </a:cubicBezTo>
                  <a:lnTo>
                    <a:pt x="1731" y="1657"/>
                  </a:lnTo>
                  <a:cubicBezTo>
                    <a:pt x="1649" y="1752"/>
                    <a:pt x="1546" y="1825"/>
                    <a:pt x="1424" y="1882"/>
                  </a:cubicBezTo>
                  <a:cubicBezTo>
                    <a:pt x="1301" y="1936"/>
                    <a:pt x="1163" y="1966"/>
                    <a:pt x="1005" y="1966"/>
                  </a:cubicBezTo>
                  <a:close/>
                </a:path>
              </a:pathLst>
            </a:custGeom>
            <a:solidFill>
              <a:srgbClr val="FFC429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4145039" y="4525920"/>
              <a:ext cx="163080" cy="671761"/>
            </a:xfrm>
            <a:custGeom>
              <a:pathLst>
                <a:path extrusionOk="0" h="1867" w="454">
                  <a:moveTo>
                    <a:pt x="227" y="1867"/>
                  </a:moveTo>
                  <a:lnTo>
                    <a:pt x="0" y="1867"/>
                  </a:lnTo>
                  <a:lnTo>
                    <a:pt x="0" y="0"/>
                  </a:lnTo>
                  <a:lnTo>
                    <a:pt x="454" y="0"/>
                  </a:lnTo>
                  <a:lnTo>
                    <a:pt x="454" y="1867"/>
                  </a:lnTo>
                  <a:close/>
                </a:path>
              </a:pathLst>
            </a:custGeom>
            <a:solidFill>
              <a:srgbClr val="FFC429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4667400" y="4525920"/>
              <a:ext cx="675718" cy="671761"/>
            </a:xfrm>
            <a:custGeom>
              <a:pathLst>
                <a:path extrusionOk="0" h="1867" w="1878">
                  <a:moveTo>
                    <a:pt x="1158" y="1867"/>
                  </a:moveTo>
                  <a:lnTo>
                    <a:pt x="707" y="1867"/>
                  </a:lnTo>
                  <a:lnTo>
                    <a:pt x="0" y="0"/>
                  </a:lnTo>
                  <a:lnTo>
                    <a:pt x="508" y="0"/>
                  </a:lnTo>
                  <a:lnTo>
                    <a:pt x="940" y="1323"/>
                  </a:lnTo>
                  <a:lnTo>
                    <a:pt x="951" y="1323"/>
                  </a:lnTo>
                  <a:lnTo>
                    <a:pt x="1381" y="0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rgbClr val="FFC429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5703480" y="4525920"/>
              <a:ext cx="162720" cy="671761"/>
            </a:xfrm>
            <a:custGeom>
              <a:pathLst>
                <a:path extrusionOk="0" h="1867" w="453">
                  <a:moveTo>
                    <a:pt x="226" y="1867"/>
                  </a:moveTo>
                  <a:lnTo>
                    <a:pt x="0" y="1867"/>
                  </a:lnTo>
                  <a:lnTo>
                    <a:pt x="0" y="0"/>
                  </a:lnTo>
                  <a:lnTo>
                    <a:pt x="453" y="0"/>
                  </a:lnTo>
                  <a:lnTo>
                    <a:pt x="453" y="1867"/>
                  </a:lnTo>
                  <a:close/>
                </a:path>
              </a:pathLst>
            </a:custGeom>
            <a:solidFill>
              <a:srgbClr val="FFC429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6251040" y="4508640"/>
              <a:ext cx="512280" cy="704518"/>
            </a:xfrm>
            <a:custGeom>
              <a:pathLst>
                <a:path extrusionOk="0" h="1958" w="1424">
                  <a:moveTo>
                    <a:pt x="1147" y="532"/>
                  </a:moveTo>
                  <a:cubicBezTo>
                    <a:pt x="1109" y="483"/>
                    <a:pt x="1057" y="442"/>
                    <a:pt x="994" y="415"/>
                  </a:cubicBezTo>
                  <a:cubicBezTo>
                    <a:pt x="932" y="385"/>
                    <a:pt x="872" y="372"/>
                    <a:pt x="812" y="372"/>
                  </a:cubicBezTo>
                  <a:cubicBezTo>
                    <a:pt x="782" y="372"/>
                    <a:pt x="753" y="374"/>
                    <a:pt x="723" y="380"/>
                  </a:cubicBezTo>
                  <a:cubicBezTo>
                    <a:pt x="693" y="385"/>
                    <a:pt x="663" y="396"/>
                    <a:pt x="638" y="410"/>
                  </a:cubicBezTo>
                  <a:cubicBezTo>
                    <a:pt x="614" y="426"/>
                    <a:pt x="592" y="445"/>
                    <a:pt x="576" y="467"/>
                  </a:cubicBezTo>
                  <a:cubicBezTo>
                    <a:pt x="560" y="491"/>
                    <a:pt x="552" y="521"/>
                    <a:pt x="552" y="556"/>
                  </a:cubicBezTo>
                  <a:cubicBezTo>
                    <a:pt x="552" y="589"/>
                    <a:pt x="557" y="613"/>
                    <a:pt x="571" y="635"/>
                  </a:cubicBezTo>
                  <a:cubicBezTo>
                    <a:pt x="584" y="657"/>
                    <a:pt x="603" y="676"/>
                    <a:pt x="628" y="689"/>
                  </a:cubicBezTo>
                  <a:cubicBezTo>
                    <a:pt x="652" y="706"/>
                    <a:pt x="685" y="719"/>
                    <a:pt x="720" y="733"/>
                  </a:cubicBezTo>
                  <a:cubicBezTo>
                    <a:pt x="755" y="747"/>
                    <a:pt x="793" y="760"/>
                    <a:pt x="840" y="774"/>
                  </a:cubicBezTo>
                  <a:cubicBezTo>
                    <a:pt x="902" y="795"/>
                    <a:pt x="970" y="817"/>
                    <a:pt x="1038" y="844"/>
                  </a:cubicBezTo>
                  <a:cubicBezTo>
                    <a:pt x="1106" y="869"/>
                    <a:pt x="1168" y="904"/>
                    <a:pt x="1225" y="945"/>
                  </a:cubicBezTo>
                  <a:cubicBezTo>
                    <a:pt x="1282" y="988"/>
                    <a:pt x="1329" y="1040"/>
                    <a:pt x="1364" y="1102"/>
                  </a:cubicBezTo>
                  <a:cubicBezTo>
                    <a:pt x="1402" y="1165"/>
                    <a:pt x="1418" y="1244"/>
                    <a:pt x="1418" y="1336"/>
                  </a:cubicBezTo>
                  <a:cubicBezTo>
                    <a:pt x="1418" y="1442"/>
                    <a:pt x="1399" y="1537"/>
                    <a:pt x="1358" y="1613"/>
                  </a:cubicBezTo>
                  <a:cubicBezTo>
                    <a:pt x="1318" y="1692"/>
                    <a:pt x="1266" y="1757"/>
                    <a:pt x="1198" y="1806"/>
                  </a:cubicBezTo>
                  <a:cubicBezTo>
                    <a:pt x="1130" y="1858"/>
                    <a:pt x="1054" y="1896"/>
                    <a:pt x="967" y="1920"/>
                  </a:cubicBezTo>
                  <a:cubicBezTo>
                    <a:pt x="880" y="1944"/>
                    <a:pt x="793" y="1958"/>
                    <a:pt x="701" y="1958"/>
                  </a:cubicBezTo>
                  <a:cubicBezTo>
                    <a:pt x="568" y="1958"/>
                    <a:pt x="437" y="1934"/>
                    <a:pt x="312" y="1887"/>
                  </a:cubicBezTo>
                  <a:cubicBezTo>
                    <a:pt x="187" y="1841"/>
                    <a:pt x="84" y="1773"/>
                    <a:pt x="0" y="1689"/>
                  </a:cubicBezTo>
                  <a:lnTo>
                    <a:pt x="296" y="1388"/>
                  </a:lnTo>
                  <a:cubicBezTo>
                    <a:pt x="342" y="1445"/>
                    <a:pt x="402" y="1491"/>
                    <a:pt x="478" y="1529"/>
                  </a:cubicBezTo>
                  <a:cubicBezTo>
                    <a:pt x="554" y="1567"/>
                    <a:pt x="628" y="1586"/>
                    <a:pt x="701" y="1586"/>
                  </a:cubicBezTo>
                  <a:cubicBezTo>
                    <a:pt x="734" y="1586"/>
                    <a:pt x="766" y="1583"/>
                    <a:pt x="799" y="1575"/>
                  </a:cubicBezTo>
                  <a:cubicBezTo>
                    <a:pt x="831" y="1567"/>
                    <a:pt x="859" y="1556"/>
                    <a:pt x="883" y="1540"/>
                  </a:cubicBezTo>
                  <a:cubicBezTo>
                    <a:pt x="907" y="1523"/>
                    <a:pt x="926" y="1502"/>
                    <a:pt x="940" y="1477"/>
                  </a:cubicBezTo>
                  <a:cubicBezTo>
                    <a:pt x="954" y="1450"/>
                    <a:pt x="962" y="1420"/>
                    <a:pt x="962" y="1382"/>
                  </a:cubicBezTo>
                  <a:cubicBezTo>
                    <a:pt x="962" y="1347"/>
                    <a:pt x="954" y="1317"/>
                    <a:pt x="935" y="1293"/>
                  </a:cubicBezTo>
                  <a:cubicBezTo>
                    <a:pt x="918" y="1268"/>
                    <a:pt x="891" y="1246"/>
                    <a:pt x="859" y="1225"/>
                  </a:cubicBezTo>
                  <a:cubicBezTo>
                    <a:pt x="826" y="1206"/>
                    <a:pt x="785" y="1186"/>
                    <a:pt x="736" y="1170"/>
                  </a:cubicBezTo>
                  <a:cubicBezTo>
                    <a:pt x="687" y="1153"/>
                    <a:pt x="633" y="1135"/>
                    <a:pt x="571" y="1116"/>
                  </a:cubicBezTo>
                  <a:cubicBezTo>
                    <a:pt x="511" y="1097"/>
                    <a:pt x="451" y="1073"/>
                    <a:pt x="394" y="1048"/>
                  </a:cubicBezTo>
                  <a:cubicBezTo>
                    <a:pt x="337" y="1021"/>
                    <a:pt x="285" y="988"/>
                    <a:pt x="242" y="948"/>
                  </a:cubicBezTo>
                  <a:cubicBezTo>
                    <a:pt x="196" y="907"/>
                    <a:pt x="160" y="855"/>
                    <a:pt x="133" y="798"/>
                  </a:cubicBezTo>
                  <a:cubicBezTo>
                    <a:pt x="106" y="738"/>
                    <a:pt x="92" y="668"/>
                    <a:pt x="92" y="584"/>
                  </a:cubicBezTo>
                  <a:cubicBezTo>
                    <a:pt x="92" y="480"/>
                    <a:pt x="114" y="391"/>
                    <a:pt x="155" y="317"/>
                  </a:cubicBezTo>
                  <a:cubicBezTo>
                    <a:pt x="198" y="244"/>
                    <a:pt x="253" y="181"/>
                    <a:pt x="321" y="135"/>
                  </a:cubicBezTo>
                  <a:cubicBezTo>
                    <a:pt x="389" y="88"/>
                    <a:pt x="467" y="54"/>
                    <a:pt x="552" y="32"/>
                  </a:cubicBezTo>
                  <a:cubicBezTo>
                    <a:pt x="638" y="10"/>
                    <a:pt x="725" y="0"/>
                    <a:pt x="812" y="0"/>
                  </a:cubicBezTo>
                  <a:cubicBezTo>
                    <a:pt x="918" y="0"/>
                    <a:pt x="1024" y="19"/>
                    <a:pt x="1136" y="57"/>
                  </a:cubicBezTo>
                  <a:cubicBezTo>
                    <a:pt x="1244" y="95"/>
                    <a:pt x="1342" y="152"/>
                    <a:pt x="1424" y="228"/>
                  </a:cubicBezTo>
                  <a:close/>
                </a:path>
              </a:pathLst>
            </a:custGeom>
            <a:solidFill>
              <a:srgbClr val="FFC429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3901679" y="5429160"/>
              <a:ext cx="239400" cy="222840"/>
            </a:xfrm>
            <a:custGeom>
              <a:pathLst>
                <a:path extrusionOk="0" h="620" w="666">
                  <a:moveTo>
                    <a:pt x="331" y="163"/>
                  </a:moveTo>
                  <a:lnTo>
                    <a:pt x="253" y="375"/>
                  </a:lnTo>
                  <a:lnTo>
                    <a:pt x="408" y="375"/>
                  </a:lnTo>
                  <a:close/>
                  <a:moveTo>
                    <a:pt x="497" y="620"/>
                  </a:moveTo>
                  <a:lnTo>
                    <a:pt x="448" y="497"/>
                  </a:lnTo>
                  <a:lnTo>
                    <a:pt x="209" y="497"/>
                  </a:lnTo>
                  <a:lnTo>
                    <a:pt x="163" y="620"/>
                  </a:lnTo>
                  <a:lnTo>
                    <a:pt x="0" y="620"/>
                  </a:lnTo>
                  <a:lnTo>
                    <a:pt x="261" y="0"/>
                  </a:lnTo>
                  <a:lnTo>
                    <a:pt x="408" y="0"/>
                  </a:lnTo>
                  <a:lnTo>
                    <a:pt x="666" y="6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4209840" y="5428440"/>
              <a:ext cx="203040" cy="223559"/>
            </a:xfrm>
            <a:custGeom>
              <a:pathLst>
                <a:path extrusionOk="0" h="622" w="565">
                  <a:moveTo>
                    <a:pt x="394" y="622"/>
                  </a:moveTo>
                  <a:lnTo>
                    <a:pt x="144" y="214"/>
                  </a:lnTo>
                  <a:lnTo>
                    <a:pt x="141" y="214"/>
                  </a:lnTo>
                  <a:lnTo>
                    <a:pt x="147" y="622"/>
                  </a:lnTo>
                  <a:lnTo>
                    <a:pt x="0" y="622"/>
                  </a:lnTo>
                  <a:lnTo>
                    <a:pt x="0" y="0"/>
                  </a:lnTo>
                  <a:lnTo>
                    <a:pt x="171" y="0"/>
                  </a:lnTo>
                  <a:lnTo>
                    <a:pt x="421" y="404"/>
                  </a:lnTo>
                  <a:lnTo>
                    <a:pt x="424" y="404"/>
                  </a:lnTo>
                  <a:lnTo>
                    <a:pt x="418" y="0"/>
                  </a:lnTo>
                  <a:lnTo>
                    <a:pt x="565" y="0"/>
                  </a:lnTo>
                  <a:lnTo>
                    <a:pt x="565" y="6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4481640" y="5429160"/>
              <a:ext cx="239400" cy="222840"/>
            </a:xfrm>
            <a:custGeom>
              <a:pathLst>
                <a:path extrusionOk="0" h="620" w="666">
                  <a:moveTo>
                    <a:pt x="332" y="163"/>
                  </a:moveTo>
                  <a:lnTo>
                    <a:pt x="253" y="375"/>
                  </a:lnTo>
                  <a:lnTo>
                    <a:pt x="408" y="375"/>
                  </a:lnTo>
                  <a:close/>
                  <a:moveTo>
                    <a:pt x="497" y="620"/>
                  </a:moveTo>
                  <a:lnTo>
                    <a:pt x="448" y="497"/>
                  </a:lnTo>
                  <a:lnTo>
                    <a:pt x="209" y="497"/>
                  </a:lnTo>
                  <a:lnTo>
                    <a:pt x="163" y="620"/>
                  </a:lnTo>
                  <a:lnTo>
                    <a:pt x="0" y="620"/>
                  </a:lnTo>
                  <a:lnTo>
                    <a:pt x="261" y="0"/>
                  </a:lnTo>
                  <a:lnTo>
                    <a:pt x="408" y="0"/>
                  </a:lnTo>
                  <a:lnTo>
                    <a:pt x="666" y="6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4784040" y="5428440"/>
              <a:ext cx="140400" cy="223559"/>
            </a:xfrm>
            <a:custGeom>
              <a:pathLst>
                <a:path extrusionOk="0" h="622" w="391">
                  <a:moveTo>
                    <a:pt x="0" y="622"/>
                  </a:moveTo>
                  <a:lnTo>
                    <a:pt x="0" y="0"/>
                  </a:lnTo>
                  <a:lnTo>
                    <a:pt x="149" y="0"/>
                  </a:lnTo>
                  <a:lnTo>
                    <a:pt x="149" y="491"/>
                  </a:lnTo>
                  <a:lnTo>
                    <a:pt x="391" y="491"/>
                  </a:lnTo>
                  <a:lnTo>
                    <a:pt x="391" y="6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4946399" y="5428440"/>
              <a:ext cx="223559" cy="223559"/>
            </a:xfrm>
            <a:custGeom>
              <a:pathLst>
                <a:path extrusionOk="0" h="622" w="622">
                  <a:moveTo>
                    <a:pt x="383" y="358"/>
                  </a:moveTo>
                  <a:lnTo>
                    <a:pt x="383" y="622"/>
                  </a:lnTo>
                  <a:lnTo>
                    <a:pt x="233" y="622"/>
                  </a:lnTo>
                  <a:lnTo>
                    <a:pt x="233" y="358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315" y="231"/>
                  </a:lnTo>
                  <a:lnTo>
                    <a:pt x="448" y="0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5216400" y="5428440"/>
              <a:ext cx="179279" cy="223559"/>
            </a:xfrm>
            <a:custGeom>
              <a:pathLst>
                <a:path extrusionOk="0" h="622" w="499">
                  <a:moveTo>
                    <a:pt x="326" y="127"/>
                  </a:moveTo>
                  <a:lnTo>
                    <a:pt x="326" y="622"/>
                  </a:lnTo>
                  <a:lnTo>
                    <a:pt x="176" y="622"/>
                  </a:lnTo>
                  <a:lnTo>
                    <a:pt x="176" y="127"/>
                  </a:lnTo>
                  <a:lnTo>
                    <a:pt x="0" y="127"/>
                  </a:lnTo>
                  <a:lnTo>
                    <a:pt x="0" y="0"/>
                  </a:lnTo>
                  <a:lnTo>
                    <a:pt x="499" y="0"/>
                  </a:lnTo>
                  <a:lnTo>
                    <a:pt x="499" y="1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5471640" y="5428440"/>
              <a:ext cx="53280" cy="222479"/>
            </a:xfrm>
            <a:custGeom>
              <a:pathLst>
                <a:path extrusionOk="0" h="619" w="149">
                  <a:moveTo>
                    <a:pt x="74" y="619"/>
                  </a:moveTo>
                  <a:lnTo>
                    <a:pt x="0" y="619"/>
                  </a:lnTo>
                  <a:lnTo>
                    <a:pt x="0" y="0"/>
                  </a:lnTo>
                  <a:lnTo>
                    <a:pt x="149" y="0"/>
                  </a:lnTo>
                  <a:lnTo>
                    <a:pt x="149" y="6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5605560" y="5422320"/>
              <a:ext cx="205920" cy="235440"/>
            </a:xfrm>
            <a:custGeom>
              <a:pathLst>
                <a:path extrusionOk="0" h="655" w="573">
                  <a:moveTo>
                    <a:pt x="334" y="655"/>
                  </a:moveTo>
                  <a:cubicBezTo>
                    <a:pt x="285" y="655"/>
                    <a:pt x="242" y="647"/>
                    <a:pt x="201" y="631"/>
                  </a:cubicBezTo>
                  <a:cubicBezTo>
                    <a:pt x="160" y="614"/>
                    <a:pt x="125" y="592"/>
                    <a:pt x="95" y="563"/>
                  </a:cubicBezTo>
                  <a:cubicBezTo>
                    <a:pt x="65" y="533"/>
                    <a:pt x="40" y="499"/>
                    <a:pt x="24" y="459"/>
                  </a:cubicBezTo>
                  <a:cubicBezTo>
                    <a:pt x="7" y="418"/>
                    <a:pt x="0" y="375"/>
                    <a:pt x="0" y="326"/>
                  </a:cubicBezTo>
                  <a:cubicBezTo>
                    <a:pt x="0" y="277"/>
                    <a:pt x="8" y="231"/>
                    <a:pt x="27" y="190"/>
                  </a:cubicBezTo>
                  <a:cubicBezTo>
                    <a:pt x="43" y="150"/>
                    <a:pt x="68" y="117"/>
                    <a:pt x="98" y="87"/>
                  </a:cubicBezTo>
                  <a:cubicBezTo>
                    <a:pt x="128" y="57"/>
                    <a:pt x="163" y="38"/>
                    <a:pt x="204" y="22"/>
                  </a:cubicBezTo>
                  <a:cubicBezTo>
                    <a:pt x="244" y="6"/>
                    <a:pt x="288" y="0"/>
                    <a:pt x="337" y="0"/>
                  </a:cubicBezTo>
                  <a:cubicBezTo>
                    <a:pt x="380" y="0"/>
                    <a:pt x="424" y="8"/>
                    <a:pt x="467" y="25"/>
                  </a:cubicBezTo>
                  <a:cubicBezTo>
                    <a:pt x="511" y="41"/>
                    <a:pt x="543" y="63"/>
                    <a:pt x="570" y="93"/>
                  </a:cubicBezTo>
                  <a:lnTo>
                    <a:pt x="470" y="193"/>
                  </a:lnTo>
                  <a:cubicBezTo>
                    <a:pt x="456" y="174"/>
                    <a:pt x="437" y="161"/>
                    <a:pt x="416" y="150"/>
                  </a:cubicBezTo>
                  <a:cubicBezTo>
                    <a:pt x="394" y="142"/>
                    <a:pt x="369" y="136"/>
                    <a:pt x="345" y="136"/>
                  </a:cubicBezTo>
                  <a:cubicBezTo>
                    <a:pt x="318" y="136"/>
                    <a:pt x="293" y="142"/>
                    <a:pt x="272" y="150"/>
                  </a:cubicBezTo>
                  <a:cubicBezTo>
                    <a:pt x="250" y="161"/>
                    <a:pt x="231" y="171"/>
                    <a:pt x="214" y="190"/>
                  </a:cubicBezTo>
                  <a:cubicBezTo>
                    <a:pt x="198" y="207"/>
                    <a:pt x="187" y="229"/>
                    <a:pt x="176" y="250"/>
                  </a:cubicBezTo>
                  <a:cubicBezTo>
                    <a:pt x="168" y="275"/>
                    <a:pt x="163" y="299"/>
                    <a:pt x="163" y="326"/>
                  </a:cubicBezTo>
                  <a:cubicBezTo>
                    <a:pt x="163" y="353"/>
                    <a:pt x="168" y="381"/>
                    <a:pt x="176" y="402"/>
                  </a:cubicBezTo>
                  <a:cubicBezTo>
                    <a:pt x="185" y="427"/>
                    <a:pt x="198" y="446"/>
                    <a:pt x="212" y="462"/>
                  </a:cubicBezTo>
                  <a:cubicBezTo>
                    <a:pt x="228" y="478"/>
                    <a:pt x="247" y="492"/>
                    <a:pt x="266" y="500"/>
                  </a:cubicBezTo>
                  <a:cubicBezTo>
                    <a:pt x="288" y="508"/>
                    <a:pt x="312" y="514"/>
                    <a:pt x="337" y="514"/>
                  </a:cubicBezTo>
                  <a:cubicBezTo>
                    <a:pt x="367" y="514"/>
                    <a:pt x="394" y="507"/>
                    <a:pt x="416" y="497"/>
                  </a:cubicBezTo>
                  <a:cubicBezTo>
                    <a:pt x="437" y="486"/>
                    <a:pt x="456" y="470"/>
                    <a:pt x="470" y="451"/>
                  </a:cubicBezTo>
                  <a:lnTo>
                    <a:pt x="573" y="549"/>
                  </a:lnTo>
                  <a:cubicBezTo>
                    <a:pt x="549" y="584"/>
                    <a:pt x="513" y="609"/>
                    <a:pt x="473" y="628"/>
                  </a:cubicBezTo>
                  <a:cubicBezTo>
                    <a:pt x="432" y="647"/>
                    <a:pt x="386" y="655"/>
                    <a:pt x="334" y="6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5867640" y="5425200"/>
              <a:ext cx="170640" cy="234360"/>
            </a:xfrm>
            <a:custGeom>
              <a:pathLst>
                <a:path extrusionOk="0" h="652" w="475">
                  <a:moveTo>
                    <a:pt x="380" y="172"/>
                  </a:moveTo>
                  <a:cubicBezTo>
                    <a:pt x="367" y="155"/>
                    <a:pt x="350" y="142"/>
                    <a:pt x="329" y="134"/>
                  </a:cubicBezTo>
                  <a:cubicBezTo>
                    <a:pt x="307" y="123"/>
                    <a:pt x="288" y="120"/>
                    <a:pt x="269" y="120"/>
                  </a:cubicBezTo>
                  <a:cubicBezTo>
                    <a:pt x="258" y="120"/>
                    <a:pt x="250" y="120"/>
                    <a:pt x="239" y="123"/>
                  </a:cubicBezTo>
                  <a:cubicBezTo>
                    <a:pt x="228" y="125"/>
                    <a:pt x="220" y="128"/>
                    <a:pt x="212" y="134"/>
                  </a:cubicBezTo>
                  <a:cubicBezTo>
                    <a:pt x="204" y="139"/>
                    <a:pt x="196" y="144"/>
                    <a:pt x="190" y="153"/>
                  </a:cubicBezTo>
                  <a:cubicBezTo>
                    <a:pt x="185" y="161"/>
                    <a:pt x="182" y="171"/>
                    <a:pt x="182" y="182"/>
                  </a:cubicBezTo>
                  <a:cubicBezTo>
                    <a:pt x="182" y="192"/>
                    <a:pt x="185" y="201"/>
                    <a:pt x="187" y="210"/>
                  </a:cubicBezTo>
                  <a:cubicBezTo>
                    <a:pt x="193" y="218"/>
                    <a:pt x="198" y="223"/>
                    <a:pt x="206" y="229"/>
                  </a:cubicBezTo>
                  <a:cubicBezTo>
                    <a:pt x="215" y="234"/>
                    <a:pt x="225" y="240"/>
                    <a:pt x="236" y="242"/>
                  </a:cubicBezTo>
                  <a:cubicBezTo>
                    <a:pt x="247" y="248"/>
                    <a:pt x="261" y="250"/>
                    <a:pt x="277" y="256"/>
                  </a:cubicBezTo>
                  <a:cubicBezTo>
                    <a:pt x="299" y="264"/>
                    <a:pt x="321" y="269"/>
                    <a:pt x="342" y="280"/>
                  </a:cubicBezTo>
                  <a:cubicBezTo>
                    <a:pt x="364" y="288"/>
                    <a:pt x="386" y="299"/>
                    <a:pt x="405" y="313"/>
                  </a:cubicBezTo>
                  <a:cubicBezTo>
                    <a:pt x="424" y="326"/>
                    <a:pt x="440" y="345"/>
                    <a:pt x="451" y="364"/>
                  </a:cubicBezTo>
                  <a:cubicBezTo>
                    <a:pt x="465" y="386"/>
                    <a:pt x="470" y="411"/>
                    <a:pt x="470" y="443"/>
                  </a:cubicBezTo>
                  <a:cubicBezTo>
                    <a:pt x="470" y="479"/>
                    <a:pt x="465" y="508"/>
                    <a:pt x="451" y="536"/>
                  </a:cubicBezTo>
                  <a:cubicBezTo>
                    <a:pt x="437" y="563"/>
                    <a:pt x="421" y="584"/>
                    <a:pt x="397" y="601"/>
                  </a:cubicBezTo>
                  <a:cubicBezTo>
                    <a:pt x="375" y="617"/>
                    <a:pt x="348" y="631"/>
                    <a:pt x="321" y="639"/>
                  </a:cubicBezTo>
                  <a:cubicBezTo>
                    <a:pt x="291" y="647"/>
                    <a:pt x="264" y="652"/>
                    <a:pt x="231" y="652"/>
                  </a:cubicBezTo>
                  <a:cubicBezTo>
                    <a:pt x="187" y="652"/>
                    <a:pt x="144" y="644"/>
                    <a:pt x="103" y="628"/>
                  </a:cubicBezTo>
                  <a:cubicBezTo>
                    <a:pt x="62" y="612"/>
                    <a:pt x="27" y="590"/>
                    <a:pt x="0" y="563"/>
                  </a:cubicBezTo>
                  <a:lnTo>
                    <a:pt x="98" y="462"/>
                  </a:lnTo>
                  <a:cubicBezTo>
                    <a:pt x="114" y="481"/>
                    <a:pt x="133" y="498"/>
                    <a:pt x="158" y="508"/>
                  </a:cubicBezTo>
                  <a:cubicBezTo>
                    <a:pt x="182" y="522"/>
                    <a:pt x="206" y="527"/>
                    <a:pt x="231" y="527"/>
                  </a:cubicBezTo>
                  <a:cubicBezTo>
                    <a:pt x="242" y="527"/>
                    <a:pt x="253" y="527"/>
                    <a:pt x="264" y="525"/>
                  </a:cubicBezTo>
                  <a:cubicBezTo>
                    <a:pt x="274" y="522"/>
                    <a:pt x="283" y="519"/>
                    <a:pt x="291" y="514"/>
                  </a:cubicBezTo>
                  <a:cubicBezTo>
                    <a:pt x="299" y="508"/>
                    <a:pt x="304" y="500"/>
                    <a:pt x="310" y="492"/>
                  </a:cubicBezTo>
                  <a:cubicBezTo>
                    <a:pt x="315" y="484"/>
                    <a:pt x="318" y="473"/>
                    <a:pt x="318" y="460"/>
                  </a:cubicBezTo>
                  <a:cubicBezTo>
                    <a:pt x="318" y="449"/>
                    <a:pt x="315" y="438"/>
                    <a:pt x="310" y="430"/>
                  </a:cubicBezTo>
                  <a:cubicBezTo>
                    <a:pt x="304" y="422"/>
                    <a:pt x="296" y="413"/>
                    <a:pt x="285" y="408"/>
                  </a:cubicBezTo>
                  <a:cubicBezTo>
                    <a:pt x="274" y="402"/>
                    <a:pt x="261" y="394"/>
                    <a:pt x="245" y="389"/>
                  </a:cubicBezTo>
                  <a:cubicBezTo>
                    <a:pt x="228" y="383"/>
                    <a:pt x="209" y="378"/>
                    <a:pt x="190" y="370"/>
                  </a:cubicBezTo>
                  <a:cubicBezTo>
                    <a:pt x="171" y="364"/>
                    <a:pt x="152" y="356"/>
                    <a:pt x="133" y="348"/>
                  </a:cubicBezTo>
                  <a:cubicBezTo>
                    <a:pt x="114" y="340"/>
                    <a:pt x="98" y="329"/>
                    <a:pt x="81" y="316"/>
                  </a:cubicBezTo>
                  <a:cubicBezTo>
                    <a:pt x="68" y="302"/>
                    <a:pt x="54" y="286"/>
                    <a:pt x="46" y="267"/>
                  </a:cubicBezTo>
                  <a:cubicBezTo>
                    <a:pt x="38" y="248"/>
                    <a:pt x="33" y="223"/>
                    <a:pt x="33" y="196"/>
                  </a:cubicBezTo>
                  <a:cubicBezTo>
                    <a:pt x="33" y="161"/>
                    <a:pt x="40" y="130"/>
                    <a:pt x="54" y="106"/>
                  </a:cubicBezTo>
                  <a:cubicBezTo>
                    <a:pt x="68" y="81"/>
                    <a:pt x="87" y="63"/>
                    <a:pt x="109" y="47"/>
                  </a:cubicBezTo>
                  <a:cubicBezTo>
                    <a:pt x="131" y="30"/>
                    <a:pt x="158" y="19"/>
                    <a:pt x="185" y="11"/>
                  </a:cubicBezTo>
                  <a:cubicBezTo>
                    <a:pt x="215" y="3"/>
                    <a:pt x="242" y="0"/>
                    <a:pt x="272" y="0"/>
                  </a:cubicBezTo>
                  <a:cubicBezTo>
                    <a:pt x="307" y="0"/>
                    <a:pt x="342" y="6"/>
                    <a:pt x="380" y="19"/>
                  </a:cubicBezTo>
                  <a:cubicBezTo>
                    <a:pt x="416" y="33"/>
                    <a:pt x="448" y="52"/>
                    <a:pt x="475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040399" y="3997080"/>
              <a:ext cx="1728360" cy="1728720"/>
            </a:xfrm>
            <a:custGeom>
              <a:pathLst>
                <a:path extrusionOk="0" h="4803" w="4802">
                  <a:moveTo>
                    <a:pt x="703" y="703"/>
                  </a:moveTo>
                  <a:cubicBezTo>
                    <a:pt x="-234" y="1641"/>
                    <a:pt x="-234" y="3161"/>
                    <a:pt x="703" y="4101"/>
                  </a:cubicBezTo>
                  <a:cubicBezTo>
                    <a:pt x="1322" y="4720"/>
                    <a:pt x="2197" y="4929"/>
                    <a:pt x="2991" y="4731"/>
                  </a:cubicBezTo>
                  <a:cubicBezTo>
                    <a:pt x="3260" y="4663"/>
                    <a:pt x="3518" y="4549"/>
                    <a:pt x="3754" y="4386"/>
                  </a:cubicBezTo>
                  <a:lnTo>
                    <a:pt x="3564" y="4196"/>
                  </a:lnTo>
                  <a:cubicBezTo>
                    <a:pt x="3366" y="4323"/>
                    <a:pt x="3148" y="4418"/>
                    <a:pt x="2925" y="4473"/>
                  </a:cubicBezTo>
                  <a:cubicBezTo>
                    <a:pt x="2792" y="4505"/>
                    <a:pt x="2659" y="4527"/>
                    <a:pt x="2523" y="4535"/>
                  </a:cubicBezTo>
                  <a:cubicBezTo>
                    <a:pt x="2434" y="4541"/>
                    <a:pt x="2341" y="4541"/>
                    <a:pt x="2252" y="4532"/>
                  </a:cubicBezTo>
                  <a:cubicBezTo>
                    <a:pt x="2159" y="4527"/>
                    <a:pt x="2067" y="4513"/>
                    <a:pt x="1974" y="4494"/>
                  </a:cubicBezTo>
                  <a:cubicBezTo>
                    <a:pt x="1912" y="4481"/>
                    <a:pt x="1852" y="4467"/>
                    <a:pt x="1792" y="4448"/>
                  </a:cubicBezTo>
                  <a:cubicBezTo>
                    <a:pt x="1711" y="4424"/>
                    <a:pt x="1629" y="4394"/>
                    <a:pt x="1548" y="4359"/>
                  </a:cubicBezTo>
                  <a:cubicBezTo>
                    <a:pt x="1309" y="4255"/>
                    <a:pt x="1083" y="4106"/>
                    <a:pt x="888" y="3910"/>
                  </a:cubicBezTo>
                  <a:lnTo>
                    <a:pt x="871" y="3894"/>
                  </a:lnTo>
                  <a:cubicBezTo>
                    <a:pt x="393" y="3405"/>
                    <a:pt x="195" y="2743"/>
                    <a:pt x="279" y="2113"/>
                  </a:cubicBezTo>
                  <a:cubicBezTo>
                    <a:pt x="282" y="2086"/>
                    <a:pt x="287" y="2056"/>
                    <a:pt x="293" y="2029"/>
                  </a:cubicBezTo>
                  <a:cubicBezTo>
                    <a:pt x="298" y="2002"/>
                    <a:pt x="304" y="1977"/>
                    <a:pt x="309" y="1950"/>
                  </a:cubicBezTo>
                  <a:cubicBezTo>
                    <a:pt x="393" y="1559"/>
                    <a:pt x="583" y="1190"/>
                    <a:pt x="888" y="888"/>
                  </a:cubicBezTo>
                  <a:cubicBezTo>
                    <a:pt x="1083" y="693"/>
                    <a:pt x="1309" y="543"/>
                    <a:pt x="1551" y="437"/>
                  </a:cubicBezTo>
                  <a:cubicBezTo>
                    <a:pt x="1559" y="435"/>
                    <a:pt x="1567" y="432"/>
                    <a:pt x="1572" y="426"/>
                  </a:cubicBezTo>
                  <a:cubicBezTo>
                    <a:pt x="1572" y="426"/>
                    <a:pt x="1575" y="426"/>
                    <a:pt x="1575" y="424"/>
                  </a:cubicBezTo>
                  <a:cubicBezTo>
                    <a:pt x="1589" y="418"/>
                    <a:pt x="1602" y="413"/>
                    <a:pt x="1613" y="407"/>
                  </a:cubicBezTo>
                  <a:lnTo>
                    <a:pt x="1678" y="383"/>
                  </a:lnTo>
                  <a:cubicBezTo>
                    <a:pt x="1684" y="380"/>
                    <a:pt x="1689" y="380"/>
                    <a:pt x="1695" y="377"/>
                  </a:cubicBezTo>
                  <a:cubicBezTo>
                    <a:pt x="1915" y="301"/>
                    <a:pt x="2151" y="258"/>
                    <a:pt x="2398" y="258"/>
                  </a:cubicBezTo>
                  <a:cubicBezTo>
                    <a:pt x="2640" y="258"/>
                    <a:pt x="2871" y="299"/>
                    <a:pt x="3088" y="372"/>
                  </a:cubicBezTo>
                  <a:lnTo>
                    <a:pt x="3091" y="372"/>
                  </a:lnTo>
                  <a:lnTo>
                    <a:pt x="3094" y="372"/>
                  </a:lnTo>
                  <a:cubicBezTo>
                    <a:pt x="3099" y="375"/>
                    <a:pt x="3105" y="375"/>
                    <a:pt x="3110" y="377"/>
                  </a:cubicBezTo>
                  <a:lnTo>
                    <a:pt x="3113" y="377"/>
                  </a:lnTo>
                  <a:cubicBezTo>
                    <a:pt x="3132" y="383"/>
                    <a:pt x="3151" y="391"/>
                    <a:pt x="3167" y="399"/>
                  </a:cubicBezTo>
                  <a:cubicBezTo>
                    <a:pt x="3170" y="399"/>
                    <a:pt x="3170" y="402"/>
                    <a:pt x="3173" y="402"/>
                  </a:cubicBezTo>
                  <a:cubicBezTo>
                    <a:pt x="3173" y="402"/>
                    <a:pt x="3175" y="402"/>
                    <a:pt x="3175" y="405"/>
                  </a:cubicBezTo>
                  <a:cubicBezTo>
                    <a:pt x="3189" y="410"/>
                    <a:pt x="3200" y="415"/>
                    <a:pt x="3213" y="421"/>
                  </a:cubicBezTo>
                  <a:lnTo>
                    <a:pt x="3216" y="421"/>
                  </a:lnTo>
                  <a:cubicBezTo>
                    <a:pt x="3224" y="424"/>
                    <a:pt x="3235" y="429"/>
                    <a:pt x="3243" y="435"/>
                  </a:cubicBezTo>
                  <a:cubicBezTo>
                    <a:pt x="3246" y="437"/>
                    <a:pt x="3249" y="437"/>
                    <a:pt x="3254" y="440"/>
                  </a:cubicBezTo>
                  <a:cubicBezTo>
                    <a:pt x="3254" y="440"/>
                    <a:pt x="3257" y="440"/>
                    <a:pt x="3257" y="443"/>
                  </a:cubicBezTo>
                  <a:cubicBezTo>
                    <a:pt x="3276" y="451"/>
                    <a:pt x="3298" y="459"/>
                    <a:pt x="3317" y="470"/>
                  </a:cubicBezTo>
                  <a:lnTo>
                    <a:pt x="3319" y="470"/>
                  </a:lnTo>
                  <a:cubicBezTo>
                    <a:pt x="3325" y="473"/>
                    <a:pt x="3327" y="475"/>
                    <a:pt x="3333" y="478"/>
                  </a:cubicBezTo>
                  <a:cubicBezTo>
                    <a:pt x="3333" y="478"/>
                    <a:pt x="3336" y="478"/>
                    <a:pt x="3336" y="481"/>
                  </a:cubicBezTo>
                  <a:cubicBezTo>
                    <a:pt x="3542" y="581"/>
                    <a:pt x="3735" y="717"/>
                    <a:pt x="3909" y="888"/>
                  </a:cubicBezTo>
                  <a:cubicBezTo>
                    <a:pt x="4083" y="1062"/>
                    <a:pt x="4221" y="1260"/>
                    <a:pt x="4325" y="1472"/>
                  </a:cubicBezTo>
                  <a:cubicBezTo>
                    <a:pt x="4327" y="1478"/>
                    <a:pt x="4327" y="1480"/>
                    <a:pt x="4330" y="1486"/>
                  </a:cubicBezTo>
                  <a:cubicBezTo>
                    <a:pt x="4341" y="1507"/>
                    <a:pt x="4349" y="1526"/>
                    <a:pt x="4360" y="1548"/>
                  </a:cubicBezTo>
                  <a:cubicBezTo>
                    <a:pt x="4363" y="1551"/>
                    <a:pt x="4363" y="1554"/>
                    <a:pt x="4363" y="1559"/>
                  </a:cubicBezTo>
                  <a:cubicBezTo>
                    <a:pt x="4365" y="1567"/>
                    <a:pt x="4368" y="1575"/>
                    <a:pt x="4371" y="1581"/>
                  </a:cubicBezTo>
                  <a:cubicBezTo>
                    <a:pt x="4382" y="1605"/>
                    <a:pt x="4393" y="1630"/>
                    <a:pt x="4401" y="1657"/>
                  </a:cubicBezTo>
                  <a:cubicBezTo>
                    <a:pt x="4403" y="1662"/>
                    <a:pt x="4403" y="1668"/>
                    <a:pt x="4406" y="1670"/>
                  </a:cubicBezTo>
                  <a:cubicBezTo>
                    <a:pt x="4409" y="1676"/>
                    <a:pt x="4409" y="1679"/>
                    <a:pt x="4412" y="1684"/>
                  </a:cubicBezTo>
                  <a:lnTo>
                    <a:pt x="4436" y="1757"/>
                  </a:lnTo>
                  <a:cubicBezTo>
                    <a:pt x="4439" y="1768"/>
                    <a:pt x="4441" y="1776"/>
                    <a:pt x="4444" y="1787"/>
                  </a:cubicBezTo>
                  <a:cubicBezTo>
                    <a:pt x="4444" y="1790"/>
                    <a:pt x="4444" y="1790"/>
                    <a:pt x="4447" y="1793"/>
                  </a:cubicBezTo>
                  <a:cubicBezTo>
                    <a:pt x="4447" y="1795"/>
                    <a:pt x="4450" y="1798"/>
                    <a:pt x="4450" y="1804"/>
                  </a:cubicBezTo>
                  <a:cubicBezTo>
                    <a:pt x="4457" y="1828"/>
                    <a:pt x="4463" y="1853"/>
                    <a:pt x="4469" y="1878"/>
                  </a:cubicBezTo>
                  <a:cubicBezTo>
                    <a:pt x="4468" y="1872"/>
                    <a:pt x="4468" y="1866"/>
                    <a:pt x="4466" y="1861"/>
                  </a:cubicBezTo>
                  <a:lnTo>
                    <a:pt x="4450" y="1804"/>
                  </a:lnTo>
                  <a:lnTo>
                    <a:pt x="4466" y="1861"/>
                  </a:lnTo>
                  <a:cubicBezTo>
                    <a:pt x="4468" y="1866"/>
                    <a:pt x="4468" y="1872"/>
                    <a:pt x="4469" y="1878"/>
                  </a:cubicBezTo>
                  <a:cubicBezTo>
                    <a:pt x="4470" y="1880"/>
                    <a:pt x="4471" y="1883"/>
                    <a:pt x="4471" y="1885"/>
                  </a:cubicBezTo>
                  <a:cubicBezTo>
                    <a:pt x="4470" y="1883"/>
                    <a:pt x="4470" y="1880"/>
                    <a:pt x="4469" y="1878"/>
                  </a:cubicBezTo>
                  <a:cubicBezTo>
                    <a:pt x="4470" y="1880"/>
                    <a:pt x="4470" y="1883"/>
                    <a:pt x="4471" y="1885"/>
                  </a:cubicBezTo>
                  <a:cubicBezTo>
                    <a:pt x="4479" y="1915"/>
                    <a:pt x="4486" y="1945"/>
                    <a:pt x="4493" y="1975"/>
                  </a:cubicBezTo>
                  <a:cubicBezTo>
                    <a:pt x="4497" y="1992"/>
                    <a:pt x="4500" y="2010"/>
                    <a:pt x="4503" y="2028"/>
                  </a:cubicBezTo>
                  <a:cubicBezTo>
                    <a:pt x="4503" y="2026"/>
                    <a:pt x="4502" y="2024"/>
                    <a:pt x="4502" y="2022"/>
                  </a:cubicBezTo>
                  <a:cubicBezTo>
                    <a:pt x="4503" y="2027"/>
                    <a:pt x="4504" y="2033"/>
                    <a:pt x="4505" y="2038"/>
                  </a:cubicBezTo>
                  <a:cubicBezTo>
                    <a:pt x="4509" y="2061"/>
                    <a:pt x="4512" y="2083"/>
                    <a:pt x="4515" y="2106"/>
                  </a:cubicBezTo>
                  <a:cubicBezTo>
                    <a:pt x="4514" y="2096"/>
                    <a:pt x="4514" y="2085"/>
                    <a:pt x="4512" y="2075"/>
                  </a:cubicBezTo>
                  <a:cubicBezTo>
                    <a:pt x="4515" y="2090"/>
                    <a:pt x="4517" y="2108"/>
                    <a:pt x="4517" y="2123"/>
                  </a:cubicBezTo>
                  <a:cubicBezTo>
                    <a:pt x="4518" y="2131"/>
                    <a:pt x="4519" y="2139"/>
                    <a:pt x="4520" y="2147"/>
                  </a:cubicBezTo>
                  <a:lnTo>
                    <a:pt x="4517" y="2127"/>
                  </a:lnTo>
                  <a:lnTo>
                    <a:pt x="4520" y="2147"/>
                  </a:lnTo>
                  <a:cubicBezTo>
                    <a:pt x="4523" y="2172"/>
                    <a:pt x="4526" y="2197"/>
                    <a:pt x="4528" y="2222"/>
                  </a:cubicBezTo>
                  <a:cubicBezTo>
                    <a:pt x="4528" y="2209"/>
                    <a:pt x="4527" y="2196"/>
                    <a:pt x="4526" y="2184"/>
                  </a:cubicBezTo>
                  <a:cubicBezTo>
                    <a:pt x="4528" y="2205"/>
                    <a:pt x="4530" y="2228"/>
                    <a:pt x="4531" y="2250"/>
                  </a:cubicBezTo>
                  <a:cubicBezTo>
                    <a:pt x="4531" y="2251"/>
                    <a:pt x="4531" y="2251"/>
                    <a:pt x="4531" y="2252"/>
                  </a:cubicBezTo>
                  <a:cubicBezTo>
                    <a:pt x="4532" y="2260"/>
                    <a:pt x="4532" y="2268"/>
                    <a:pt x="4533" y="2277"/>
                  </a:cubicBezTo>
                  <a:cubicBezTo>
                    <a:pt x="4532" y="2271"/>
                    <a:pt x="4531" y="2266"/>
                    <a:pt x="4531" y="2260"/>
                  </a:cubicBezTo>
                  <a:cubicBezTo>
                    <a:pt x="4531" y="2266"/>
                    <a:pt x="4532" y="2271"/>
                    <a:pt x="4533" y="2277"/>
                  </a:cubicBezTo>
                  <a:cubicBezTo>
                    <a:pt x="4535" y="2313"/>
                    <a:pt x="4536" y="2350"/>
                    <a:pt x="4537" y="2387"/>
                  </a:cubicBezTo>
                  <a:cubicBezTo>
                    <a:pt x="4537" y="2386"/>
                    <a:pt x="4537" y="2385"/>
                    <a:pt x="4537" y="2384"/>
                  </a:cubicBezTo>
                  <a:cubicBezTo>
                    <a:pt x="4537" y="2383"/>
                    <a:pt x="4536" y="2382"/>
                    <a:pt x="4536" y="2382"/>
                  </a:cubicBezTo>
                  <a:cubicBezTo>
                    <a:pt x="4536" y="2381"/>
                    <a:pt x="4536" y="2380"/>
                    <a:pt x="4536" y="2380"/>
                  </a:cubicBezTo>
                  <a:cubicBezTo>
                    <a:pt x="4536" y="2377"/>
                    <a:pt x="4536" y="2375"/>
                    <a:pt x="4536" y="2373"/>
                  </a:cubicBezTo>
                  <a:cubicBezTo>
                    <a:pt x="4536" y="2371"/>
                    <a:pt x="4536" y="2369"/>
                    <a:pt x="4536" y="2367"/>
                  </a:cubicBezTo>
                  <a:cubicBezTo>
                    <a:pt x="4536" y="2364"/>
                    <a:pt x="4536" y="2362"/>
                    <a:pt x="4536" y="2360"/>
                  </a:cubicBezTo>
                  <a:cubicBezTo>
                    <a:pt x="4536" y="2358"/>
                    <a:pt x="4536" y="2356"/>
                    <a:pt x="4536" y="2354"/>
                  </a:cubicBezTo>
                  <a:cubicBezTo>
                    <a:pt x="4536" y="2353"/>
                    <a:pt x="4536" y="2352"/>
                    <a:pt x="4536" y="2351"/>
                  </a:cubicBezTo>
                  <a:cubicBezTo>
                    <a:pt x="4536" y="2351"/>
                    <a:pt x="4536" y="2350"/>
                    <a:pt x="4536" y="2349"/>
                  </a:cubicBezTo>
                  <a:cubicBezTo>
                    <a:pt x="4536" y="2349"/>
                    <a:pt x="4536" y="2348"/>
                    <a:pt x="4536" y="2347"/>
                  </a:cubicBezTo>
                  <a:cubicBezTo>
                    <a:pt x="4536" y="2346"/>
                    <a:pt x="4536" y="2346"/>
                    <a:pt x="4536" y="2345"/>
                  </a:cubicBezTo>
                  <a:cubicBezTo>
                    <a:pt x="4536" y="2344"/>
                    <a:pt x="4536" y="2344"/>
                    <a:pt x="4536" y="2343"/>
                  </a:cubicBezTo>
                  <a:cubicBezTo>
                    <a:pt x="4536" y="2341"/>
                    <a:pt x="4536" y="2338"/>
                    <a:pt x="4536" y="2336"/>
                  </a:cubicBezTo>
                  <a:cubicBezTo>
                    <a:pt x="4536" y="2334"/>
                    <a:pt x="4536" y="2332"/>
                    <a:pt x="4536" y="2330"/>
                  </a:cubicBezTo>
                  <a:cubicBezTo>
                    <a:pt x="4536" y="2328"/>
                    <a:pt x="4536" y="2325"/>
                    <a:pt x="4535" y="2323"/>
                  </a:cubicBezTo>
                  <a:cubicBezTo>
                    <a:pt x="4535" y="2321"/>
                    <a:pt x="4535" y="2319"/>
                    <a:pt x="4535" y="2317"/>
                  </a:cubicBezTo>
                  <a:cubicBezTo>
                    <a:pt x="4535" y="2316"/>
                    <a:pt x="4535" y="2315"/>
                    <a:pt x="4535" y="2315"/>
                  </a:cubicBezTo>
                  <a:cubicBezTo>
                    <a:pt x="4535" y="2314"/>
                    <a:pt x="4535" y="2313"/>
                    <a:pt x="4535" y="2312"/>
                  </a:cubicBezTo>
                  <a:cubicBezTo>
                    <a:pt x="4535" y="2310"/>
                    <a:pt x="4535" y="2308"/>
                    <a:pt x="4535" y="2306"/>
                  </a:cubicBezTo>
                  <a:cubicBezTo>
                    <a:pt x="4534" y="2303"/>
                    <a:pt x="4534" y="2300"/>
                    <a:pt x="4534" y="2297"/>
                  </a:cubicBezTo>
                  <a:cubicBezTo>
                    <a:pt x="4534" y="2295"/>
                    <a:pt x="4534" y="2294"/>
                    <a:pt x="4534" y="2292"/>
                  </a:cubicBezTo>
                  <a:cubicBezTo>
                    <a:pt x="4534" y="2287"/>
                    <a:pt x="4533" y="2282"/>
                    <a:pt x="4533" y="2277"/>
                  </a:cubicBezTo>
                  <a:cubicBezTo>
                    <a:pt x="4533" y="2282"/>
                    <a:pt x="4534" y="2287"/>
                    <a:pt x="4534" y="2292"/>
                  </a:cubicBezTo>
                  <a:cubicBezTo>
                    <a:pt x="4534" y="2294"/>
                    <a:pt x="4534" y="2295"/>
                    <a:pt x="4534" y="2297"/>
                  </a:cubicBezTo>
                  <a:cubicBezTo>
                    <a:pt x="4534" y="2300"/>
                    <a:pt x="4534" y="2303"/>
                    <a:pt x="4535" y="2306"/>
                  </a:cubicBezTo>
                  <a:cubicBezTo>
                    <a:pt x="4535" y="2308"/>
                    <a:pt x="4535" y="2310"/>
                    <a:pt x="4535" y="2312"/>
                  </a:cubicBezTo>
                  <a:cubicBezTo>
                    <a:pt x="4535" y="2313"/>
                    <a:pt x="4535" y="2314"/>
                    <a:pt x="4535" y="2315"/>
                  </a:cubicBezTo>
                  <a:cubicBezTo>
                    <a:pt x="4535" y="2315"/>
                    <a:pt x="4535" y="2316"/>
                    <a:pt x="4535" y="2317"/>
                  </a:cubicBezTo>
                  <a:cubicBezTo>
                    <a:pt x="4535" y="2319"/>
                    <a:pt x="4535" y="2321"/>
                    <a:pt x="4535" y="2323"/>
                  </a:cubicBezTo>
                  <a:cubicBezTo>
                    <a:pt x="4536" y="2325"/>
                    <a:pt x="4536" y="2328"/>
                    <a:pt x="4536" y="2330"/>
                  </a:cubicBezTo>
                  <a:cubicBezTo>
                    <a:pt x="4536" y="2332"/>
                    <a:pt x="4536" y="2334"/>
                    <a:pt x="4536" y="2336"/>
                  </a:cubicBezTo>
                  <a:cubicBezTo>
                    <a:pt x="4536" y="2338"/>
                    <a:pt x="4536" y="2341"/>
                    <a:pt x="4536" y="2343"/>
                  </a:cubicBezTo>
                  <a:cubicBezTo>
                    <a:pt x="4536" y="2344"/>
                    <a:pt x="4536" y="2344"/>
                    <a:pt x="4536" y="2345"/>
                  </a:cubicBezTo>
                  <a:cubicBezTo>
                    <a:pt x="4536" y="2346"/>
                    <a:pt x="4536" y="2346"/>
                    <a:pt x="4536" y="2347"/>
                  </a:cubicBezTo>
                  <a:cubicBezTo>
                    <a:pt x="4536" y="2348"/>
                    <a:pt x="4536" y="2349"/>
                    <a:pt x="4536" y="2349"/>
                  </a:cubicBezTo>
                  <a:cubicBezTo>
                    <a:pt x="4536" y="2350"/>
                    <a:pt x="4536" y="2351"/>
                    <a:pt x="4536" y="2351"/>
                  </a:cubicBezTo>
                  <a:cubicBezTo>
                    <a:pt x="4536" y="2352"/>
                    <a:pt x="4536" y="2353"/>
                    <a:pt x="4536" y="2354"/>
                  </a:cubicBezTo>
                  <a:cubicBezTo>
                    <a:pt x="4536" y="2356"/>
                    <a:pt x="4536" y="2358"/>
                    <a:pt x="4536" y="2360"/>
                  </a:cubicBezTo>
                  <a:cubicBezTo>
                    <a:pt x="4536" y="2362"/>
                    <a:pt x="4536" y="2364"/>
                    <a:pt x="4536" y="2367"/>
                  </a:cubicBezTo>
                  <a:cubicBezTo>
                    <a:pt x="4536" y="2369"/>
                    <a:pt x="4536" y="2371"/>
                    <a:pt x="4536" y="2373"/>
                  </a:cubicBezTo>
                  <a:cubicBezTo>
                    <a:pt x="4536" y="2375"/>
                    <a:pt x="4536" y="2377"/>
                    <a:pt x="4536" y="2380"/>
                  </a:cubicBezTo>
                  <a:cubicBezTo>
                    <a:pt x="4536" y="2380"/>
                    <a:pt x="4536" y="2381"/>
                    <a:pt x="4536" y="2382"/>
                  </a:cubicBezTo>
                  <a:cubicBezTo>
                    <a:pt x="4536" y="2382"/>
                    <a:pt x="4537" y="2383"/>
                    <a:pt x="4537" y="2384"/>
                  </a:cubicBezTo>
                  <a:cubicBezTo>
                    <a:pt x="4537" y="2385"/>
                    <a:pt x="4537" y="2386"/>
                    <a:pt x="4537" y="2387"/>
                  </a:cubicBezTo>
                  <a:cubicBezTo>
                    <a:pt x="4537" y="2433"/>
                    <a:pt x="4537" y="2478"/>
                    <a:pt x="4534" y="2523"/>
                  </a:cubicBezTo>
                  <a:cubicBezTo>
                    <a:pt x="4531" y="2567"/>
                    <a:pt x="4527" y="2611"/>
                    <a:pt x="4522" y="2654"/>
                  </a:cubicBezTo>
                  <a:cubicBezTo>
                    <a:pt x="4523" y="2648"/>
                    <a:pt x="4524" y="2642"/>
                    <a:pt x="4524" y="2636"/>
                  </a:cubicBezTo>
                  <a:cubicBezTo>
                    <a:pt x="4525" y="2633"/>
                    <a:pt x="4525" y="2629"/>
                    <a:pt x="4525" y="2626"/>
                  </a:cubicBezTo>
                  <a:cubicBezTo>
                    <a:pt x="4526" y="2619"/>
                    <a:pt x="4527" y="2612"/>
                    <a:pt x="4527" y="2605"/>
                  </a:cubicBezTo>
                  <a:cubicBezTo>
                    <a:pt x="4528" y="2601"/>
                    <a:pt x="4528" y="2598"/>
                    <a:pt x="4528" y="2594"/>
                  </a:cubicBezTo>
                  <a:cubicBezTo>
                    <a:pt x="4529" y="2591"/>
                    <a:pt x="4528" y="2587"/>
                    <a:pt x="4529" y="2584"/>
                  </a:cubicBezTo>
                  <a:cubicBezTo>
                    <a:pt x="4529" y="2580"/>
                    <a:pt x="4530" y="2577"/>
                    <a:pt x="4530" y="2573"/>
                  </a:cubicBezTo>
                  <a:cubicBezTo>
                    <a:pt x="4531" y="2556"/>
                    <a:pt x="4533" y="2538"/>
                    <a:pt x="4533" y="2521"/>
                  </a:cubicBezTo>
                  <a:cubicBezTo>
                    <a:pt x="4534" y="2507"/>
                    <a:pt x="4535" y="2493"/>
                    <a:pt x="4535" y="2478"/>
                  </a:cubicBezTo>
                  <a:cubicBezTo>
                    <a:pt x="4536" y="2454"/>
                    <a:pt x="4537" y="2429"/>
                    <a:pt x="4537" y="2404"/>
                  </a:cubicBezTo>
                  <a:cubicBezTo>
                    <a:pt x="4537" y="2429"/>
                    <a:pt x="4536" y="2454"/>
                    <a:pt x="4535" y="2478"/>
                  </a:cubicBezTo>
                  <a:cubicBezTo>
                    <a:pt x="4535" y="2493"/>
                    <a:pt x="4534" y="2507"/>
                    <a:pt x="4533" y="2521"/>
                  </a:cubicBezTo>
                  <a:cubicBezTo>
                    <a:pt x="4533" y="2538"/>
                    <a:pt x="4531" y="2556"/>
                    <a:pt x="4530" y="2573"/>
                  </a:cubicBezTo>
                  <a:cubicBezTo>
                    <a:pt x="4530" y="2577"/>
                    <a:pt x="4530" y="2580"/>
                    <a:pt x="4529" y="2584"/>
                  </a:cubicBezTo>
                  <a:cubicBezTo>
                    <a:pt x="4529" y="2587"/>
                    <a:pt x="4528" y="2590"/>
                    <a:pt x="4528" y="2594"/>
                  </a:cubicBezTo>
                  <a:cubicBezTo>
                    <a:pt x="4527" y="2597"/>
                    <a:pt x="4528" y="2601"/>
                    <a:pt x="4527" y="2605"/>
                  </a:cubicBezTo>
                  <a:cubicBezTo>
                    <a:pt x="4527" y="2612"/>
                    <a:pt x="4526" y="2619"/>
                    <a:pt x="4525" y="2626"/>
                  </a:cubicBezTo>
                  <a:cubicBezTo>
                    <a:pt x="4525" y="2629"/>
                    <a:pt x="4525" y="2633"/>
                    <a:pt x="4524" y="2636"/>
                  </a:cubicBezTo>
                  <a:cubicBezTo>
                    <a:pt x="4524" y="2642"/>
                    <a:pt x="4523" y="2648"/>
                    <a:pt x="4522" y="2654"/>
                  </a:cubicBezTo>
                  <a:cubicBezTo>
                    <a:pt x="4512" y="2746"/>
                    <a:pt x="4495" y="2837"/>
                    <a:pt x="4471" y="2924"/>
                  </a:cubicBezTo>
                  <a:cubicBezTo>
                    <a:pt x="4414" y="3147"/>
                    <a:pt x="4322" y="3364"/>
                    <a:pt x="4194" y="3563"/>
                  </a:cubicBezTo>
                  <a:lnTo>
                    <a:pt x="4384" y="3753"/>
                  </a:lnTo>
                  <a:cubicBezTo>
                    <a:pt x="4547" y="3517"/>
                    <a:pt x="4661" y="3259"/>
                    <a:pt x="4729" y="2990"/>
                  </a:cubicBezTo>
                  <a:cubicBezTo>
                    <a:pt x="4929" y="2197"/>
                    <a:pt x="4721" y="1322"/>
                    <a:pt x="4102" y="703"/>
                  </a:cubicBezTo>
                  <a:cubicBezTo>
                    <a:pt x="3164" y="-235"/>
                    <a:pt x="1643" y="-234"/>
                    <a:pt x="703" y="703"/>
                  </a:cubicBezTo>
                  <a:close/>
                  <a:moveTo>
                    <a:pt x="4502" y="2022"/>
                  </a:moveTo>
                  <a:cubicBezTo>
                    <a:pt x="4501" y="2017"/>
                    <a:pt x="4500" y="2012"/>
                    <a:pt x="4498" y="2007"/>
                  </a:cubicBezTo>
                  <a:cubicBezTo>
                    <a:pt x="4500" y="2012"/>
                    <a:pt x="4501" y="2017"/>
                    <a:pt x="4502" y="2022"/>
                  </a:cubicBezTo>
                  <a:close/>
                  <a:moveTo>
                    <a:pt x="4517" y="2127"/>
                  </a:moveTo>
                  <a:cubicBezTo>
                    <a:pt x="4516" y="2120"/>
                    <a:pt x="4516" y="2113"/>
                    <a:pt x="4515" y="2106"/>
                  </a:cubicBezTo>
                  <a:cubicBezTo>
                    <a:pt x="4516" y="2112"/>
                    <a:pt x="4517" y="2118"/>
                    <a:pt x="4517" y="2123"/>
                  </a:cubicBezTo>
                  <a:cubicBezTo>
                    <a:pt x="4517" y="2125"/>
                    <a:pt x="4517" y="2126"/>
                    <a:pt x="4517" y="2127"/>
                  </a:cubicBezTo>
                  <a:close/>
                  <a:moveTo>
                    <a:pt x="4531" y="2260"/>
                  </a:moveTo>
                  <a:cubicBezTo>
                    <a:pt x="4530" y="2248"/>
                    <a:pt x="4529" y="2235"/>
                    <a:pt x="4528" y="2222"/>
                  </a:cubicBezTo>
                  <a:cubicBezTo>
                    <a:pt x="4529" y="2232"/>
                    <a:pt x="4530" y="2241"/>
                    <a:pt x="4531" y="2250"/>
                  </a:cubicBezTo>
                  <a:cubicBezTo>
                    <a:pt x="4531" y="2254"/>
                    <a:pt x="4531" y="2257"/>
                    <a:pt x="4531" y="2260"/>
                  </a:cubicBezTo>
                  <a:close/>
                  <a:moveTo>
                    <a:pt x="4522" y="2657"/>
                  </a:moveTo>
                  <a:cubicBezTo>
                    <a:pt x="4522" y="2660"/>
                    <a:pt x="4521" y="2664"/>
                    <a:pt x="4521" y="2667"/>
                  </a:cubicBezTo>
                  <a:cubicBezTo>
                    <a:pt x="4520" y="2671"/>
                    <a:pt x="4520" y="2674"/>
                    <a:pt x="4520" y="2678"/>
                  </a:cubicBezTo>
                  <a:cubicBezTo>
                    <a:pt x="4519" y="2685"/>
                    <a:pt x="4518" y="2691"/>
                    <a:pt x="4517" y="2698"/>
                  </a:cubicBezTo>
                  <a:cubicBezTo>
                    <a:pt x="4516" y="2702"/>
                    <a:pt x="4516" y="2705"/>
                    <a:pt x="4515" y="2709"/>
                  </a:cubicBezTo>
                  <a:cubicBezTo>
                    <a:pt x="4514" y="2715"/>
                    <a:pt x="4513" y="2722"/>
                    <a:pt x="4512" y="2729"/>
                  </a:cubicBezTo>
                  <a:cubicBezTo>
                    <a:pt x="4511" y="2739"/>
                    <a:pt x="4509" y="2750"/>
                    <a:pt x="4508" y="2760"/>
                  </a:cubicBezTo>
                  <a:cubicBezTo>
                    <a:pt x="4507" y="2763"/>
                    <a:pt x="4506" y="2767"/>
                    <a:pt x="4506" y="2770"/>
                  </a:cubicBezTo>
                  <a:cubicBezTo>
                    <a:pt x="4505" y="2773"/>
                    <a:pt x="4505" y="2777"/>
                    <a:pt x="4504" y="2780"/>
                  </a:cubicBezTo>
                  <a:cubicBezTo>
                    <a:pt x="4502" y="2794"/>
                    <a:pt x="4499" y="2807"/>
                    <a:pt x="4496" y="2821"/>
                  </a:cubicBezTo>
                  <a:cubicBezTo>
                    <a:pt x="4494" y="2831"/>
                    <a:pt x="4492" y="2841"/>
                    <a:pt x="4490" y="2851"/>
                  </a:cubicBezTo>
                  <a:cubicBezTo>
                    <a:pt x="4484" y="2878"/>
                    <a:pt x="4478" y="2903"/>
                    <a:pt x="4471" y="2930"/>
                  </a:cubicBezTo>
                  <a:cubicBezTo>
                    <a:pt x="4470" y="2936"/>
                    <a:pt x="4468" y="2942"/>
                    <a:pt x="4467" y="2948"/>
                  </a:cubicBezTo>
                  <a:cubicBezTo>
                    <a:pt x="4468" y="2942"/>
                    <a:pt x="4470" y="2936"/>
                    <a:pt x="4471" y="2930"/>
                  </a:cubicBezTo>
                  <a:cubicBezTo>
                    <a:pt x="4478" y="2903"/>
                    <a:pt x="4484" y="2878"/>
                    <a:pt x="4490" y="2851"/>
                  </a:cubicBezTo>
                  <a:cubicBezTo>
                    <a:pt x="4492" y="2841"/>
                    <a:pt x="4494" y="2831"/>
                    <a:pt x="4496" y="2821"/>
                  </a:cubicBezTo>
                  <a:cubicBezTo>
                    <a:pt x="4499" y="2807"/>
                    <a:pt x="4502" y="2794"/>
                    <a:pt x="4504" y="2780"/>
                  </a:cubicBezTo>
                  <a:cubicBezTo>
                    <a:pt x="4505" y="2777"/>
                    <a:pt x="4505" y="2773"/>
                    <a:pt x="4506" y="2770"/>
                  </a:cubicBezTo>
                  <a:cubicBezTo>
                    <a:pt x="4506" y="2767"/>
                    <a:pt x="4507" y="2763"/>
                    <a:pt x="4508" y="2760"/>
                  </a:cubicBezTo>
                  <a:cubicBezTo>
                    <a:pt x="4509" y="2750"/>
                    <a:pt x="4511" y="2739"/>
                    <a:pt x="4512" y="2729"/>
                  </a:cubicBezTo>
                  <a:cubicBezTo>
                    <a:pt x="4513" y="2722"/>
                    <a:pt x="4514" y="2715"/>
                    <a:pt x="4515" y="2709"/>
                  </a:cubicBezTo>
                  <a:cubicBezTo>
                    <a:pt x="4516" y="2705"/>
                    <a:pt x="4516" y="2702"/>
                    <a:pt x="4517" y="2698"/>
                  </a:cubicBezTo>
                  <a:cubicBezTo>
                    <a:pt x="4518" y="2691"/>
                    <a:pt x="4519" y="2685"/>
                    <a:pt x="4520" y="2678"/>
                  </a:cubicBezTo>
                  <a:cubicBezTo>
                    <a:pt x="4520" y="2674"/>
                    <a:pt x="4520" y="2671"/>
                    <a:pt x="4521" y="2667"/>
                  </a:cubicBezTo>
                  <a:cubicBezTo>
                    <a:pt x="4521" y="2664"/>
                    <a:pt x="4522" y="2660"/>
                    <a:pt x="4522" y="2657"/>
                  </a:cubicBezTo>
                  <a:cubicBezTo>
                    <a:pt x="4522" y="2656"/>
                    <a:pt x="4522" y="2655"/>
                    <a:pt x="4522" y="2654"/>
                  </a:cubicBezTo>
                  <a:cubicBezTo>
                    <a:pt x="4522" y="2655"/>
                    <a:pt x="4522" y="2656"/>
                    <a:pt x="4522" y="26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1257119" y="4218840"/>
              <a:ext cx="1289522" cy="1289162"/>
            </a:xfrm>
            <a:custGeom>
              <a:pathLst>
                <a:path extrusionOk="0" h="3582" w="3583">
                  <a:moveTo>
                    <a:pt x="1362" y="55"/>
                  </a:moveTo>
                  <a:cubicBezTo>
                    <a:pt x="1199" y="96"/>
                    <a:pt x="1041" y="161"/>
                    <a:pt x="892" y="248"/>
                  </a:cubicBezTo>
                  <a:lnTo>
                    <a:pt x="1084" y="441"/>
                  </a:lnTo>
                  <a:cubicBezTo>
                    <a:pt x="1193" y="384"/>
                    <a:pt x="1307" y="340"/>
                    <a:pt x="1424" y="310"/>
                  </a:cubicBezTo>
                  <a:cubicBezTo>
                    <a:pt x="1612" y="264"/>
                    <a:pt x="1804" y="253"/>
                    <a:pt x="1997" y="278"/>
                  </a:cubicBezTo>
                  <a:cubicBezTo>
                    <a:pt x="2003" y="278"/>
                    <a:pt x="2008" y="280"/>
                    <a:pt x="2014" y="280"/>
                  </a:cubicBezTo>
                  <a:cubicBezTo>
                    <a:pt x="2098" y="291"/>
                    <a:pt x="2177" y="310"/>
                    <a:pt x="2255" y="335"/>
                  </a:cubicBezTo>
                  <a:cubicBezTo>
                    <a:pt x="2269" y="337"/>
                    <a:pt x="2280" y="343"/>
                    <a:pt x="2293" y="345"/>
                  </a:cubicBezTo>
                  <a:cubicBezTo>
                    <a:pt x="2310" y="351"/>
                    <a:pt x="2326" y="359"/>
                    <a:pt x="2342" y="364"/>
                  </a:cubicBezTo>
                  <a:cubicBezTo>
                    <a:pt x="2361" y="373"/>
                    <a:pt x="2380" y="378"/>
                    <a:pt x="2399" y="386"/>
                  </a:cubicBezTo>
                  <a:cubicBezTo>
                    <a:pt x="2413" y="392"/>
                    <a:pt x="2424" y="397"/>
                    <a:pt x="2437" y="403"/>
                  </a:cubicBezTo>
                  <a:cubicBezTo>
                    <a:pt x="2462" y="413"/>
                    <a:pt x="2486" y="424"/>
                    <a:pt x="2511" y="438"/>
                  </a:cubicBezTo>
                  <a:cubicBezTo>
                    <a:pt x="2519" y="441"/>
                    <a:pt x="2527" y="446"/>
                    <a:pt x="2533" y="449"/>
                  </a:cubicBezTo>
                  <a:cubicBezTo>
                    <a:pt x="2560" y="462"/>
                    <a:pt x="2587" y="479"/>
                    <a:pt x="2611" y="495"/>
                  </a:cubicBezTo>
                  <a:cubicBezTo>
                    <a:pt x="2628" y="506"/>
                    <a:pt x="2644" y="517"/>
                    <a:pt x="2658" y="525"/>
                  </a:cubicBezTo>
                  <a:cubicBezTo>
                    <a:pt x="2666" y="530"/>
                    <a:pt x="2677" y="538"/>
                    <a:pt x="2685" y="544"/>
                  </a:cubicBezTo>
                  <a:cubicBezTo>
                    <a:pt x="2704" y="557"/>
                    <a:pt x="2723" y="571"/>
                    <a:pt x="2739" y="585"/>
                  </a:cubicBezTo>
                  <a:cubicBezTo>
                    <a:pt x="2742" y="587"/>
                    <a:pt x="2747" y="590"/>
                    <a:pt x="2750" y="593"/>
                  </a:cubicBezTo>
                  <a:cubicBezTo>
                    <a:pt x="2793" y="628"/>
                    <a:pt x="2837" y="663"/>
                    <a:pt x="2878" y="704"/>
                  </a:cubicBezTo>
                  <a:cubicBezTo>
                    <a:pt x="2913" y="739"/>
                    <a:pt x="2946" y="775"/>
                    <a:pt x="2975" y="813"/>
                  </a:cubicBezTo>
                  <a:cubicBezTo>
                    <a:pt x="2992" y="832"/>
                    <a:pt x="3005" y="851"/>
                    <a:pt x="3019" y="870"/>
                  </a:cubicBezTo>
                  <a:lnTo>
                    <a:pt x="3035" y="894"/>
                  </a:lnTo>
                  <a:cubicBezTo>
                    <a:pt x="3043" y="905"/>
                    <a:pt x="3049" y="913"/>
                    <a:pt x="3054" y="924"/>
                  </a:cubicBezTo>
                  <a:cubicBezTo>
                    <a:pt x="3065" y="940"/>
                    <a:pt x="3079" y="959"/>
                    <a:pt x="3090" y="976"/>
                  </a:cubicBezTo>
                  <a:cubicBezTo>
                    <a:pt x="3092" y="981"/>
                    <a:pt x="3098" y="989"/>
                    <a:pt x="3100" y="995"/>
                  </a:cubicBezTo>
                  <a:cubicBezTo>
                    <a:pt x="3106" y="1003"/>
                    <a:pt x="3111" y="1011"/>
                    <a:pt x="3114" y="1019"/>
                  </a:cubicBezTo>
                  <a:cubicBezTo>
                    <a:pt x="3128" y="1044"/>
                    <a:pt x="3141" y="1068"/>
                    <a:pt x="3155" y="1095"/>
                  </a:cubicBezTo>
                  <a:cubicBezTo>
                    <a:pt x="3163" y="1109"/>
                    <a:pt x="3168" y="1125"/>
                    <a:pt x="3176" y="1139"/>
                  </a:cubicBezTo>
                  <a:cubicBezTo>
                    <a:pt x="3185" y="1158"/>
                    <a:pt x="3196" y="1179"/>
                    <a:pt x="3204" y="1198"/>
                  </a:cubicBezTo>
                  <a:cubicBezTo>
                    <a:pt x="3212" y="1220"/>
                    <a:pt x="3220" y="1242"/>
                    <a:pt x="3228" y="1266"/>
                  </a:cubicBezTo>
                  <a:cubicBezTo>
                    <a:pt x="3234" y="1280"/>
                    <a:pt x="3239" y="1293"/>
                    <a:pt x="3242" y="1307"/>
                  </a:cubicBezTo>
                  <a:cubicBezTo>
                    <a:pt x="3250" y="1337"/>
                    <a:pt x="3261" y="1364"/>
                    <a:pt x="3266" y="1394"/>
                  </a:cubicBezTo>
                  <a:cubicBezTo>
                    <a:pt x="3269" y="1402"/>
                    <a:pt x="3272" y="1410"/>
                    <a:pt x="3272" y="1418"/>
                  </a:cubicBezTo>
                  <a:cubicBezTo>
                    <a:pt x="3274" y="1427"/>
                    <a:pt x="3277" y="1432"/>
                    <a:pt x="3277" y="1440"/>
                  </a:cubicBezTo>
                  <a:cubicBezTo>
                    <a:pt x="3277" y="1439"/>
                    <a:pt x="3276" y="1438"/>
                    <a:pt x="3276" y="1437"/>
                  </a:cubicBezTo>
                  <a:cubicBezTo>
                    <a:pt x="3380" y="1886"/>
                    <a:pt x="3281" y="2374"/>
                    <a:pt x="2975" y="2749"/>
                  </a:cubicBezTo>
                  <a:cubicBezTo>
                    <a:pt x="2943" y="2790"/>
                    <a:pt x="2908" y="2828"/>
                    <a:pt x="2869" y="2866"/>
                  </a:cubicBezTo>
                  <a:cubicBezTo>
                    <a:pt x="2831" y="2904"/>
                    <a:pt x="2793" y="2940"/>
                    <a:pt x="2753" y="2972"/>
                  </a:cubicBezTo>
                  <a:cubicBezTo>
                    <a:pt x="2245" y="3388"/>
                    <a:pt x="1527" y="3423"/>
                    <a:pt x="981" y="3084"/>
                  </a:cubicBezTo>
                  <a:cubicBezTo>
                    <a:pt x="946" y="3062"/>
                    <a:pt x="908" y="3037"/>
                    <a:pt x="875" y="3010"/>
                  </a:cubicBezTo>
                  <a:cubicBezTo>
                    <a:pt x="856" y="2997"/>
                    <a:pt x="837" y="2980"/>
                    <a:pt x="818" y="2967"/>
                  </a:cubicBezTo>
                  <a:cubicBezTo>
                    <a:pt x="780" y="2937"/>
                    <a:pt x="745" y="2904"/>
                    <a:pt x="710" y="2869"/>
                  </a:cubicBezTo>
                  <a:lnTo>
                    <a:pt x="691" y="2850"/>
                  </a:lnTo>
                  <a:cubicBezTo>
                    <a:pt x="313" y="2459"/>
                    <a:pt x="185" y="1910"/>
                    <a:pt x="310" y="1416"/>
                  </a:cubicBezTo>
                  <a:cubicBezTo>
                    <a:pt x="340" y="1299"/>
                    <a:pt x="384" y="1185"/>
                    <a:pt x="441" y="1076"/>
                  </a:cubicBezTo>
                  <a:lnTo>
                    <a:pt x="248" y="883"/>
                  </a:lnTo>
                  <a:cubicBezTo>
                    <a:pt x="161" y="1033"/>
                    <a:pt x="96" y="1190"/>
                    <a:pt x="55" y="1353"/>
                  </a:cubicBezTo>
                  <a:cubicBezTo>
                    <a:pt x="47" y="1389"/>
                    <a:pt x="38" y="1427"/>
                    <a:pt x="30" y="1465"/>
                  </a:cubicBezTo>
                  <a:cubicBezTo>
                    <a:pt x="-73" y="2019"/>
                    <a:pt x="87" y="2611"/>
                    <a:pt x="508" y="3043"/>
                  </a:cubicBezTo>
                  <a:cubicBezTo>
                    <a:pt x="514" y="3048"/>
                    <a:pt x="519" y="3054"/>
                    <a:pt x="522" y="3059"/>
                  </a:cubicBezTo>
                  <a:cubicBezTo>
                    <a:pt x="1046" y="3583"/>
                    <a:pt x="1815" y="3714"/>
                    <a:pt x="2459" y="3450"/>
                  </a:cubicBezTo>
                  <a:cubicBezTo>
                    <a:pt x="2674" y="3363"/>
                    <a:pt x="2879" y="3233"/>
                    <a:pt x="3052" y="3059"/>
                  </a:cubicBezTo>
                  <a:cubicBezTo>
                    <a:pt x="3226" y="2885"/>
                    <a:pt x="3356" y="2684"/>
                    <a:pt x="3443" y="2467"/>
                  </a:cubicBezTo>
                  <a:cubicBezTo>
                    <a:pt x="3717" y="1812"/>
                    <a:pt x="3587" y="1044"/>
                    <a:pt x="3065" y="522"/>
                  </a:cubicBezTo>
                  <a:cubicBezTo>
                    <a:pt x="2603" y="60"/>
                    <a:pt x="1951" y="-95"/>
                    <a:pt x="1362" y="55"/>
                  </a:cubicBezTo>
                  <a:close/>
                  <a:moveTo>
                    <a:pt x="3272" y="1418"/>
                  </a:moveTo>
                  <a:cubicBezTo>
                    <a:pt x="3273" y="1425"/>
                    <a:pt x="3275" y="1431"/>
                    <a:pt x="3276" y="1437"/>
                  </a:cubicBezTo>
                  <a:cubicBezTo>
                    <a:pt x="3274" y="1431"/>
                    <a:pt x="3272" y="1426"/>
                    <a:pt x="3272" y="14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1482119" y="4438080"/>
              <a:ext cx="846721" cy="814318"/>
            </a:xfrm>
            <a:custGeom>
              <a:pathLst>
                <a:path extrusionOk="0" h="2263" w="2353">
                  <a:moveTo>
                    <a:pt x="728" y="2263"/>
                  </a:moveTo>
                  <a:lnTo>
                    <a:pt x="728" y="1969"/>
                  </a:lnTo>
                  <a:lnTo>
                    <a:pt x="712" y="1961"/>
                  </a:lnTo>
                  <a:cubicBezTo>
                    <a:pt x="443" y="1801"/>
                    <a:pt x="264" y="1510"/>
                    <a:pt x="264" y="1176"/>
                  </a:cubicBezTo>
                  <a:cubicBezTo>
                    <a:pt x="264" y="674"/>
                    <a:pt x="674" y="263"/>
                    <a:pt x="1177" y="263"/>
                  </a:cubicBezTo>
                  <a:cubicBezTo>
                    <a:pt x="1679" y="263"/>
                    <a:pt x="2090" y="674"/>
                    <a:pt x="2090" y="1176"/>
                  </a:cubicBezTo>
                  <a:cubicBezTo>
                    <a:pt x="2090" y="1510"/>
                    <a:pt x="1910" y="1801"/>
                    <a:pt x="1641" y="1961"/>
                  </a:cubicBezTo>
                  <a:lnTo>
                    <a:pt x="1625" y="1969"/>
                  </a:lnTo>
                  <a:lnTo>
                    <a:pt x="1625" y="2263"/>
                  </a:lnTo>
                  <a:cubicBezTo>
                    <a:pt x="1679" y="2241"/>
                    <a:pt x="1728" y="2217"/>
                    <a:pt x="1777" y="2187"/>
                  </a:cubicBezTo>
                  <a:cubicBezTo>
                    <a:pt x="2122" y="1980"/>
                    <a:pt x="2353" y="1605"/>
                    <a:pt x="2353" y="1176"/>
                  </a:cubicBezTo>
                  <a:cubicBezTo>
                    <a:pt x="2353" y="527"/>
                    <a:pt x="1826" y="0"/>
                    <a:pt x="1177" y="0"/>
                  </a:cubicBezTo>
                  <a:cubicBezTo>
                    <a:pt x="527" y="0"/>
                    <a:pt x="0" y="527"/>
                    <a:pt x="0" y="1176"/>
                  </a:cubicBezTo>
                  <a:cubicBezTo>
                    <a:pt x="0" y="1605"/>
                    <a:pt x="231" y="1983"/>
                    <a:pt x="576" y="2187"/>
                  </a:cubicBezTo>
                  <a:cubicBezTo>
                    <a:pt x="625" y="2217"/>
                    <a:pt x="677" y="2241"/>
                    <a:pt x="728" y="22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1702440" y="4660200"/>
              <a:ext cx="402479" cy="623520"/>
            </a:xfrm>
            <a:custGeom>
              <a:pathLst>
                <a:path extrusionOk="0" h="1733" w="1119">
                  <a:moveTo>
                    <a:pt x="565" y="858"/>
                  </a:moveTo>
                  <a:cubicBezTo>
                    <a:pt x="510" y="858"/>
                    <a:pt x="461" y="844"/>
                    <a:pt x="415" y="817"/>
                  </a:cubicBezTo>
                  <a:cubicBezTo>
                    <a:pt x="323" y="763"/>
                    <a:pt x="269" y="665"/>
                    <a:pt x="269" y="559"/>
                  </a:cubicBezTo>
                  <a:cubicBezTo>
                    <a:pt x="269" y="393"/>
                    <a:pt x="401" y="260"/>
                    <a:pt x="567" y="260"/>
                  </a:cubicBezTo>
                  <a:cubicBezTo>
                    <a:pt x="732" y="260"/>
                    <a:pt x="866" y="393"/>
                    <a:pt x="866" y="559"/>
                  </a:cubicBezTo>
                  <a:cubicBezTo>
                    <a:pt x="861" y="665"/>
                    <a:pt x="807" y="763"/>
                    <a:pt x="714" y="817"/>
                  </a:cubicBezTo>
                  <a:cubicBezTo>
                    <a:pt x="668" y="844"/>
                    <a:pt x="616" y="858"/>
                    <a:pt x="565" y="858"/>
                  </a:cubicBezTo>
                  <a:close/>
                  <a:moveTo>
                    <a:pt x="0" y="562"/>
                  </a:moveTo>
                  <a:cubicBezTo>
                    <a:pt x="0" y="768"/>
                    <a:pt x="111" y="948"/>
                    <a:pt x="277" y="1045"/>
                  </a:cubicBezTo>
                  <a:cubicBezTo>
                    <a:pt x="323" y="1073"/>
                    <a:pt x="375" y="1094"/>
                    <a:pt x="429" y="1108"/>
                  </a:cubicBezTo>
                  <a:lnTo>
                    <a:pt x="429" y="1461"/>
                  </a:lnTo>
                  <a:lnTo>
                    <a:pt x="429" y="1724"/>
                  </a:lnTo>
                  <a:cubicBezTo>
                    <a:pt x="472" y="1730"/>
                    <a:pt x="516" y="1733"/>
                    <a:pt x="559" y="1733"/>
                  </a:cubicBezTo>
                  <a:cubicBezTo>
                    <a:pt x="603" y="1733"/>
                    <a:pt x="646" y="1730"/>
                    <a:pt x="690" y="1724"/>
                  </a:cubicBezTo>
                  <a:lnTo>
                    <a:pt x="690" y="1461"/>
                  </a:lnTo>
                  <a:lnTo>
                    <a:pt x="690" y="1102"/>
                  </a:lnTo>
                  <a:cubicBezTo>
                    <a:pt x="744" y="1089"/>
                    <a:pt x="796" y="1070"/>
                    <a:pt x="842" y="1040"/>
                  </a:cubicBezTo>
                  <a:cubicBezTo>
                    <a:pt x="1008" y="942"/>
                    <a:pt x="1119" y="763"/>
                    <a:pt x="1119" y="556"/>
                  </a:cubicBezTo>
                  <a:cubicBezTo>
                    <a:pt x="1124" y="249"/>
                    <a:pt x="872" y="0"/>
                    <a:pt x="562" y="0"/>
                  </a:cubicBezTo>
                  <a:cubicBezTo>
                    <a:pt x="252" y="0"/>
                    <a:pt x="0" y="252"/>
                    <a:pt x="0" y="562"/>
                  </a:cubicBezTo>
                  <a:close/>
                </a:path>
              </a:pathLst>
            </a:custGeom>
            <a:solidFill>
              <a:srgbClr val="FFC429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6809400" y="4506480"/>
              <a:ext cx="46800" cy="59400"/>
            </a:xfrm>
            <a:custGeom>
              <a:pathLst>
                <a:path extrusionOk="0" h="166" w="131">
                  <a:moveTo>
                    <a:pt x="131" y="0"/>
                  </a:moveTo>
                  <a:lnTo>
                    <a:pt x="131" y="30"/>
                  </a:lnTo>
                  <a:lnTo>
                    <a:pt x="85" y="30"/>
                  </a:lnTo>
                  <a:lnTo>
                    <a:pt x="85" y="166"/>
                  </a:lnTo>
                  <a:lnTo>
                    <a:pt x="47" y="166"/>
                  </a:lnTo>
                  <a:lnTo>
                    <a:pt x="4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429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6863399" y="4505400"/>
              <a:ext cx="68040" cy="62280"/>
            </a:xfrm>
            <a:custGeom>
              <a:pathLst>
                <a:path extrusionOk="0" h="174" w="190">
                  <a:moveTo>
                    <a:pt x="89" y="104"/>
                  </a:moveTo>
                  <a:cubicBezTo>
                    <a:pt x="92" y="106"/>
                    <a:pt x="92" y="109"/>
                    <a:pt x="95" y="114"/>
                  </a:cubicBezTo>
                  <a:cubicBezTo>
                    <a:pt x="95" y="112"/>
                    <a:pt x="98" y="109"/>
                    <a:pt x="98" y="104"/>
                  </a:cubicBezTo>
                  <a:cubicBezTo>
                    <a:pt x="100" y="101"/>
                    <a:pt x="100" y="98"/>
                    <a:pt x="103" y="95"/>
                  </a:cubicBezTo>
                  <a:lnTo>
                    <a:pt x="147" y="11"/>
                  </a:lnTo>
                  <a:cubicBezTo>
                    <a:pt x="147" y="9"/>
                    <a:pt x="149" y="9"/>
                    <a:pt x="149" y="9"/>
                  </a:cubicBezTo>
                  <a:lnTo>
                    <a:pt x="152" y="6"/>
                  </a:lnTo>
                  <a:lnTo>
                    <a:pt x="155" y="6"/>
                  </a:lnTo>
                  <a:cubicBezTo>
                    <a:pt x="155" y="6"/>
                    <a:pt x="157" y="6"/>
                    <a:pt x="160" y="6"/>
                  </a:cubicBezTo>
                  <a:lnTo>
                    <a:pt x="190" y="6"/>
                  </a:lnTo>
                  <a:lnTo>
                    <a:pt x="190" y="174"/>
                  </a:lnTo>
                  <a:lnTo>
                    <a:pt x="155" y="174"/>
                  </a:lnTo>
                  <a:lnTo>
                    <a:pt x="155" y="79"/>
                  </a:lnTo>
                  <a:cubicBezTo>
                    <a:pt x="155" y="74"/>
                    <a:pt x="155" y="68"/>
                    <a:pt x="155" y="63"/>
                  </a:cubicBezTo>
                  <a:lnTo>
                    <a:pt x="111" y="150"/>
                  </a:lnTo>
                  <a:cubicBezTo>
                    <a:pt x="108" y="153"/>
                    <a:pt x="108" y="155"/>
                    <a:pt x="106" y="155"/>
                  </a:cubicBezTo>
                  <a:cubicBezTo>
                    <a:pt x="103" y="155"/>
                    <a:pt x="100" y="153"/>
                    <a:pt x="98" y="153"/>
                  </a:cubicBezTo>
                  <a:lnTo>
                    <a:pt x="92" y="153"/>
                  </a:lnTo>
                  <a:cubicBezTo>
                    <a:pt x="89" y="153"/>
                    <a:pt x="87" y="153"/>
                    <a:pt x="84" y="150"/>
                  </a:cubicBezTo>
                  <a:cubicBezTo>
                    <a:pt x="81" y="147"/>
                    <a:pt x="79" y="147"/>
                    <a:pt x="79" y="144"/>
                  </a:cubicBezTo>
                  <a:lnTo>
                    <a:pt x="35" y="57"/>
                  </a:lnTo>
                  <a:cubicBezTo>
                    <a:pt x="35" y="60"/>
                    <a:pt x="35" y="63"/>
                    <a:pt x="35" y="66"/>
                  </a:cubicBezTo>
                  <a:cubicBezTo>
                    <a:pt x="35" y="68"/>
                    <a:pt x="35" y="71"/>
                    <a:pt x="35" y="74"/>
                  </a:cubicBezTo>
                  <a:lnTo>
                    <a:pt x="35" y="169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30" y="0"/>
                  </a:lnTo>
                  <a:cubicBezTo>
                    <a:pt x="32" y="0"/>
                    <a:pt x="32" y="0"/>
                    <a:pt x="35" y="0"/>
                  </a:cubicBezTo>
                  <a:lnTo>
                    <a:pt x="38" y="0"/>
                  </a:lnTo>
                  <a:cubicBezTo>
                    <a:pt x="38" y="0"/>
                    <a:pt x="41" y="0"/>
                    <a:pt x="41" y="3"/>
                  </a:cubicBezTo>
                  <a:lnTo>
                    <a:pt x="43" y="6"/>
                  </a:lnTo>
                  <a:lnTo>
                    <a:pt x="87" y="90"/>
                  </a:lnTo>
                  <a:cubicBezTo>
                    <a:pt x="87" y="98"/>
                    <a:pt x="89" y="101"/>
                    <a:pt x="89" y="104"/>
                  </a:cubicBezTo>
                  <a:close/>
                </a:path>
              </a:pathLst>
            </a:custGeom>
            <a:solidFill>
              <a:srgbClr val="FFC429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1" name="Shape 191"/>
          <p:cNvCxnSpPr/>
          <p:nvPr/>
        </p:nvCxnSpPr>
        <p:spPr>
          <a:xfrm>
            <a:off x="356375" y="2834125"/>
            <a:ext cx="4004700" cy="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 col w/o notes">
  <p:cSld name="1 col w/o note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body"/>
          </p:nvPr>
        </p:nvSpPr>
        <p:spPr>
          <a:xfrm>
            <a:off x="455613" y="939362"/>
            <a:ext cx="8216400" cy="3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i="0" sz="1600" u="none" cap="none" strike="noStrike">
                <a:solidFill>
                  <a:srgbClr val="555555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Char char="•"/>
              <a:defRPr i="0" sz="1600" u="none" cap="none" strike="noStrike">
                <a:solidFill>
                  <a:srgbClr val="555555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Char char="•"/>
              <a:defRPr i="0" sz="1600" u="none" cap="none" strike="noStrike">
                <a:solidFill>
                  <a:srgbClr val="555555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94B2"/>
              </a:buClr>
              <a:buSzPts val="3000"/>
              <a:buFont typeface="Lato"/>
              <a:buNone/>
              <a:defRPr b="1" i="0" sz="3000" u="none" cap="none" strike="noStrike">
                <a:solidFill>
                  <a:srgbClr val="2994B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09" lvl="5" marL="414709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920" lvl="6" marL="82942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231" lvl="7" marL="1244131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842" lvl="8" marL="1658842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cxnSp>
        <p:nvCxnSpPr>
          <p:cNvPr id="18" name="Shape 18"/>
          <p:cNvCxnSpPr/>
          <p:nvPr/>
        </p:nvCxnSpPr>
        <p:spPr>
          <a:xfrm>
            <a:off x="455613" y="746149"/>
            <a:ext cx="8216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" name="Shape 19"/>
          <p:cNvPicPr preferRelativeResize="0"/>
          <p:nvPr/>
        </p:nvPicPr>
        <p:blipFill rotWithShape="1">
          <a:blip r:embed="rId2">
            <a:alphaModFix/>
          </a:blip>
          <a:srcRect b="1129" l="0" r="0" t="-1130"/>
          <a:stretch/>
        </p:blipFill>
        <p:spPr>
          <a:xfrm>
            <a:off x="8355900" y="4633287"/>
            <a:ext cx="197733" cy="202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slide">
  <p:cSld name="Custom Layou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994B2"/>
              </a:gs>
              <a:gs pos="29000">
                <a:srgbClr val="2994B2"/>
              </a:gs>
              <a:gs pos="66000">
                <a:srgbClr val="7FC36D"/>
              </a:gs>
              <a:gs pos="92000">
                <a:srgbClr val="FFC527"/>
              </a:gs>
              <a:gs pos="100000">
                <a:srgbClr val="FFC527"/>
              </a:gs>
            </a:gsLst>
            <a:lin ang="360000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1857286" y="2102477"/>
            <a:ext cx="7247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0" sz="4000" u="none" cap="none" strike="noStrike">
                <a:solidFill>
                  <a:schemeClr val="lt1"/>
                </a:solidFill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309" lvl="5" marL="414709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20" lvl="6" marL="82942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31" lvl="7" marL="124413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842" lvl="8" marL="165884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3" name="Shape 23"/>
          <p:cNvCxnSpPr/>
          <p:nvPr/>
        </p:nvCxnSpPr>
        <p:spPr>
          <a:xfrm rot="-5400000">
            <a:off x="1183974" y="2532204"/>
            <a:ext cx="894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" name="Shape 24"/>
          <p:cNvPicPr preferRelativeResize="0"/>
          <p:nvPr/>
        </p:nvPicPr>
        <p:blipFill rotWithShape="1">
          <a:blip r:embed="rId2">
            <a:alphaModFix/>
          </a:blip>
          <a:srcRect b="0" l="298" r="298" t="0"/>
          <a:stretch/>
        </p:blipFill>
        <p:spPr>
          <a:xfrm>
            <a:off x="627875" y="2133050"/>
            <a:ext cx="436950" cy="449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l no headline, emphasis">
  <p:cSld name="2 col no headline, emphasi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55613" y="746149"/>
            <a:ext cx="8216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Shape 27"/>
          <p:cNvCxnSpPr/>
          <p:nvPr/>
        </p:nvCxnSpPr>
        <p:spPr>
          <a:xfrm rot="10800000">
            <a:off x="6553824" y="939395"/>
            <a:ext cx="0" cy="37935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Shape 28"/>
          <p:cNvCxnSpPr/>
          <p:nvPr/>
        </p:nvCxnSpPr>
        <p:spPr>
          <a:xfrm>
            <a:off x="6549495" y="1200134"/>
            <a:ext cx="21225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Shape 29"/>
          <p:cNvSpPr/>
          <p:nvPr/>
        </p:nvSpPr>
        <p:spPr>
          <a:xfrm rot="-8587806">
            <a:off x="6691047" y="998636"/>
            <a:ext cx="84000" cy="87000"/>
          </a:xfrm>
          <a:prstGeom prst="corner">
            <a:avLst>
              <a:gd fmla="val 36091" name="adj1"/>
              <a:gd fmla="val 36091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5613" y="955646"/>
            <a:ext cx="5828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b="0" i="0" sz="1600" u="none" cap="none" strike="noStrike">
                <a:solidFill>
                  <a:srgbClr val="555555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Char char="•"/>
              <a:defRPr i="0" sz="1600" u="none" cap="none" strike="noStrike">
                <a:solidFill>
                  <a:srgbClr val="555555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Char char="•"/>
              <a:defRPr i="0" sz="1600" u="none" cap="none" strike="noStrike">
                <a:solidFill>
                  <a:srgbClr val="555555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94B2"/>
              </a:buClr>
              <a:buSzPts val="1400"/>
              <a:buNone/>
              <a:defRPr b="1" i="0" sz="2400" u="none" cap="none" strike="noStrike">
                <a:solidFill>
                  <a:srgbClr val="2994B2"/>
                </a:solidFill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09" lvl="5" marL="414709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920" lvl="6" marL="82942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231" lvl="7" marL="1244131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842" lvl="8" marL="1658842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2" name="Shape 32"/>
          <p:cNvSpPr/>
          <p:nvPr/>
        </p:nvSpPr>
        <p:spPr>
          <a:xfrm>
            <a:off x="342067" y="4732254"/>
            <a:ext cx="286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Civis Analytics  </a:t>
            </a:r>
            <a:r>
              <a:rPr i="0" lang="en" sz="800" u="none" cap="none" strike="noStrike">
                <a:solidFill>
                  <a:srgbClr val="A9A9A9"/>
                </a:solidFill>
                <a:latin typeface="Trebuchet MS"/>
                <a:ea typeface="Trebuchet MS"/>
                <a:cs typeface="Trebuchet MS"/>
                <a:sym typeface="Trebuchet MS"/>
              </a:rPr>
              <a:t>| </a:t>
            </a: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 Proprietary and Confidential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6910917" y="955646"/>
            <a:ext cx="17559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i="0" sz="1400" u="none" cap="none" strike="noStrike">
                <a:solidFill>
                  <a:srgbClr val="555555"/>
                </a:solidFill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o"/>
              <a:defRPr i="0" sz="14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3" type="body"/>
          </p:nvPr>
        </p:nvSpPr>
        <p:spPr>
          <a:xfrm>
            <a:off x="6762132" y="1387154"/>
            <a:ext cx="1904700" cy="3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b="0" i="0" sz="1400" u="none" cap="none" strike="noStrike">
                <a:solidFill>
                  <a:srgbClr val="555555"/>
                </a:solidFill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Char char="•"/>
              <a:defRPr i="0" sz="1400" u="none" cap="none" strike="noStrike">
                <a:solidFill>
                  <a:srgbClr val="555555"/>
                </a:solidFill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o"/>
              <a:defRPr i="0" sz="14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35" name="Shape 35"/>
          <p:cNvPicPr preferRelativeResize="0"/>
          <p:nvPr/>
        </p:nvPicPr>
        <p:blipFill rotWithShape="1">
          <a:blip r:embed="rId2">
            <a:alphaModFix/>
          </a:blip>
          <a:srcRect b="1129" l="0" r="0" t="-1130"/>
          <a:stretch/>
        </p:blipFill>
        <p:spPr>
          <a:xfrm>
            <a:off x="8355900" y="4633287"/>
            <a:ext cx="197733" cy="202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 w Header">
  <p:cSld name="Blank Slide w 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>
            <a:off x="8423666" y="4856411"/>
            <a:ext cx="4470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A5A5A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94B2"/>
              </a:buClr>
              <a:buSzPts val="1400"/>
              <a:buNone/>
              <a:defRPr b="1" i="0" sz="2400" u="none" cap="none" strike="noStrike">
                <a:solidFill>
                  <a:srgbClr val="2994B2"/>
                </a:solidFill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09" lvl="5" marL="414709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920" lvl="6" marL="82942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231" lvl="7" marL="1244131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842" lvl="8" marL="1658842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9" name="Shape 39"/>
          <p:cNvSpPr/>
          <p:nvPr/>
        </p:nvSpPr>
        <p:spPr>
          <a:xfrm>
            <a:off x="342067" y="4732254"/>
            <a:ext cx="286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Civis Analytics  </a:t>
            </a:r>
            <a:r>
              <a:rPr i="0" lang="en" sz="800" u="none" cap="none" strike="noStrike">
                <a:solidFill>
                  <a:srgbClr val="A9A9A9"/>
                </a:solidFill>
                <a:latin typeface="Trebuchet MS"/>
                <a:ea typeface="Trebuchet MS"/>
                <a:cs typeface="Trebuchet MS"/>
                <a:sym typeface="Trebuchet MS"/>
              </a:rPr>
              <a:t>| </a:t>
            </a: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 Proprietary and Confidential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0" name="Shape 40"/>
          <p:cNvPicPr preferRelativeResize="0"/>
          <p:nvPr/>
        </p:nvPicPr>
        <p:blipFill rotWithShape="1">
          <a:blip r:embed="rId2">
            <a:alphaModFix/>
          </a:blip>
          <a:srcRect b="1129" l="0" r="0" t="-1130"/>
          <a:stretch/>
        </p:blipFill>
        <p:spPr>
          <a:xfrm>
            <a:off x="8355900" y="4633287"/>
            <a:ext cx="197733" cy="202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 Col w/notes">
  <p:cSld name="1 Col w/note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455613" y="939362"/>
            <a:ext cx="8216400" cy="3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i="0" sz="1600" u="none" cap="none" strike="noStrike">
                <a:solidFill>
                  <a:srgbClr val="555555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Char char="•"/>
              <a:defRPr i="0" sz="1600" u="none" cap="none" strike="noStrike">
                <a:solidFill>
                  <a:srgbClr val="555555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Char char="•"/>
              <a:defRPr i="0" sz="1600" u="none" cap="none" strike="noStrike">
                <a:solidFill>
                  <a:srgbClr val="555555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43" name="Shape 43"/>
          <p:cNvCxnSpPr/>
          <p:nvPr/>
        </p:nvCxnSpPr>
        <p:spPr>
          <a:xfrm>
            <a:off x="455613" y="746149"/>
            <a:ext cx="8216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idx="2" type="body"/>
          </p:nvPr>
        </p:nvSpPr>
        <p:spPr>
          <a:xfrm>
            <a:off x="455613" y="4441526"/>
            <a:ext cx="8216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i="0" sz="800" u="none" cap="none" strike="noStrike">
                <a:solidFill>
                  <a:srgbClr val="7F7F7F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Char char="•"/>
              <a:defRPr i="0" sz="1600" u="none" cap="none" strike="noStrike">
                <a:solidFill>
                  <a:srgbClr val="555555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Char char="o"/>
              <a:defRPr i="0" sz="1600" u="none" cap="none" strike="noStrike">
                <a:solidFill>
                  <a:srgbClr val="555555"/>
                </a:solidFill>
              </a:defRPr>
            </a:lvl3pPr>
            <a:lvl4pPr indent="-325374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524"/>
              <a:buChar char="o"/>
              <a:defRPr i="0" sz="1524" u="none" cap="none" strike="noStrike">
                <a:solidFill>
                  <a:schemeClr val="dk1"/>
                </a:solidFill>
              </a:defRPr>
            </a:lvl4pPr>
            <a:lvl5pPr indent="-320738" lvl="4" marL="2286000" marR="0" rtl="0" algn="l"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1451"/>
              <a:buChar char="o"/>
              <a:defRPr i="0" sz="1451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94B2"/>
              </a:buClr>
              <a:buSzPts val="1400"/>
              <a:buNone/>
              <a:defRPr b="1" i="0" sz="2400" u="none" cap="none" strike="noStrike">
                <a:solidFill>
                  <a:srgbClr val="2994B2"/>
                </a:solidFill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09" lvl="5" marL="414709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920" lvl="6" marL="82942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231" lvl="7" marL="1244131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842" lvl="8" marL="1658842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6" name="Shape 46"/>
          <p:cNvSpPr/>
          <p:nvPr/>
        </p:nvSpPr>
        <p:spPr>
          <a:xfrm>
            <a:off x="342067" y="4732254"/>
            <a:ext cx="286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Civis Analytics  </a:t>
            </a:r>
            <a:r>
              <a:rPr i="0" lang="en" sz="800" u="none" cap="none" strike="noStrike">
                <a:solidFill>
                  <a:srgbClr val="A9A9A9"/>
                </a:solidFill>
                <a:latin typeface="Trebuchet MS"/>
                <a:ea typeface="Trebuchet MS"/>
                <a:cs typeface="Trebuchet MS"/>
                <a:sym typeface="Trebuchet MS"/>
              </a:rPr>
              <a:t>| </a:t>
            </a: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 Proprietary and Confidential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 b="1129" l="0" r="0" t="-1130"/>
          <a:stretch/>
        </p:blipFill>
        <p:spPr>
          <a:xfrm>
            <a:off x="8355900" y="4633287"/>
            <a:ext cx="197733" cy="202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 ">
  <p:cSld name="3 col 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455613" y="939362"/>
            <a:ext cx="24981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i="0" sz="1400" u="none" cap="none" strike="noStrike">
                <a:solidFill>
                  <a:srgbClr val="555555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i="0" sz="1600" u="none" cap="none" strike="noStrike">
                <a:solidFill>
                  <a:schemeClr val="dk2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o"/>
              <a:defRPr i="0" sz="16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0" name="Shape 50"/>
          <p:cNvCxnSpPr/>
          <p:nvPr/>
        </p:nvCxnSpPr>
        <p:spPr>
          <a:xfrm>
            <a:off x="455613" y="746149"/>
            <a:ext cx="8216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" name="Shape 51"/>
          <p:cNvCxnSpPr/>
          <p:nvPr/>
        </p:nvCxnSpPr>
        <p:spPr>
          <a:xfrm>
            <a:off x="455613" y="1163231"/>
            <a:ext cx="24981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" name="Shape 52"/>
          <p:cNvCxnSpPr/>
          <p:nvPr/>
        </p:nvCxnSpPr>
        <p:spPr>
          <a:xfrm>
            <a:off x="3328547" y="1163231"/>
            <a:ext cx="24981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" name="Shape 53"/>
          <p:cNvCxnSpPr/>
          <p:nvPr/>
        </p:nvCxnSpPr>
        <p:spPr>
          <a:xfrm>
            <a:off x="6173855" y="1163231"/>
            <a:ext cx="24981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Shape 54"/>
          <p:cNvSpPr txBox="1"/>
          <p:nvPr>
            <p:ph idx="2" type="body"/>
          </p:nvPr>
        </p:nvSpPr>
        <p:spPr>
          <a:xfrm>
            <a:off x="3302835" y="939362"/>
            <a:ext cx="25239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i="0" sz="1400" u="none" cap="none" strike="noStrike">
                <a:solidFill>
                  <a:srgbClr val="555555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i="0" sz="1600" u="none" cap="none" strike="noStrike">
                <a:solidFill>
                  <a:schemeClr val="dk2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o"/>
              <a:defRPr i="0" sz="16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3" type="body"/>
          </p:nvPr>
        </p:nvSpPr>
        <p:spPr>
          <a:xfrm>
            <a:off x="3302835" y="1313876"/>
            <a:ext cx="2498100" cy="3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b="0" i="0" sz="1400" u="none" cap="none" strike="noStrike">
                <a:solidFill>
                  <a:srgbClr val="555555"/>
                </a:solidFill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Char char="•"/>
              <a:defRPr i="0" sz="1400" u="none" cap="none" strike="noStrike">
                <a:solidFill>
                  <a:srgbClr val="555555"/>
                </a:solidFill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Char char="•"/>
              <a:defRPr i="0" sz="1400" u="none" cap="none" strike="noStrike">
                <a:solidFill>
                  <a:srgbClr val="555555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4" type="body"/>
          </p:nvPr>
        </p:nvSpPr>
        <p:spPr>
          <a:xfrm>
            <a:off x="455625" y="1313874"/>
            <a:ext cx="2498100" cy="3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b="0" i="0" sz="1400" u="none" cap="none" strike="noStrike">
                <a:solidFill>
                  <a:srgbClr val="555555"/>
                </a:solidFill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Char char="•"/>
              <a:defRPr i="0" sz="1400" u="none" cap="none" strike="noStrike">
                <a:solidFill>
                  <a:srgbClr val="555555"/>
                </a:solidFill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Char char="•"/>
              <a:defRPr i="0" sz="1400" u="none" cap="none" strike="noStrike">
                <a:solidFill>
                  <a:srgbClr val="555555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94B2"/>
              </a:buClr>
              <a:buSzPts val="1400"/>
              <a:buNone/>
              <a:defRPr b="1" i="0" sz="2400" u="none" cap="none" strike="noStrike">
                <a:solidFill>
                  <a:srgbClr val="2994B2"/>
                </a:solidFill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09" lvl="5" marL="414709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920" lvl="6" marL="82942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231" lvl="7" marL="1244131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842" lvl="8" marL="1658842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8" name="Shape 58"/>
          <p:cNvSpPr/>
          <p:nvPr/>
        </p:nvSpPr>
        <p:spPr>
          <a:xfrm>
            <a:off x="342067" y="4732254"/>
            <a:ext cx="286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Civis Analytics  </a:t>
            </a:r>
            <a:r>
              <a:rPr i="0" lang="en" sz="800" u="none" cap="none" strike="noStrike">
                <a:solidFill>
                  <a:srgbClr val="A9A9A9"/>
                </a:solidFill>
                <a:latin typeface="Trebuchet MS"/>
                <a:ea typeface="Trebuchet MS"/>
                <a:cs typeface="Trebuchet MS"/>
                <a:sym typeface="Trebuchet MS"/>
              </a:rPr>
              <a:t>| </a:t>
            </a: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 Proprietary and Confidential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" name="Shape 59"/>
          <p:cNvSpPr txBox="1"/>
          <p:nvPr>
            <p:ph idx="5" type="body"/>
          </p:nvPr>
        </p:nvSpPr>
        <p:spPr>
          <a:xfrm>
            <a:off x="6173855" y="939362"/>
            <a:ext cx="24981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i="0" sz="1400" u="none" cap="none" strike="noStrike">
                <a:solidFill>
                  <a:srgbClr val="555555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i="0" sz="1600" u="none" cap="none" strike="noStrike">
                <a:solidFill>
                  <a:schemeClr val="dk2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o"/>
              <a:defRPr i="0" sz="16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6" type="body"/>
          </p:nvPr>
        </p:nvSpPr>
        <p:spPr>
          <a:xfrm>
            <a:off x="6173855" y="1313876"/>
            <a:ext cx="2498100" cy="3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b="0" i="0" sz="1400" u="none" cap="none" strike="noStrike">
                <a:solidFill>
                  <a:srgbClr val="555555"/>
                </a:solidFill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Char char="•"/>
              <a:defRPr i="0" sz="1400" u="none" cap="none" strike="noStrike">
                <a:solidFill>
                  <a:srgbClr val="555555"/>
                </a:solidFill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Char char="•"/>
              <a:defRPr i="0" sz="1400" u="none" cap="none" strike="noStrike">
                <a:solidFill>
                  <a:srgbClr val="555555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 b="1129" l="0" r="0" t="-1130"/>
          <a:stretch/>
        </p:blipFill>
        <p:spPr>
          <a:xfrm>
            <a:off x="8355900" y="4633287"/>
            <a:ext cx="197733" cy="202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ternative Ending">
  <p:cSld name="Alternative Ending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994B2"/>
              </a:gs>
              <a:gs pos="29000">
                <a:srgbClr val="2994B2"/>
              </a:gs>
              <a:gs pos="66000">
                <a:srgbClr val="7FC36D"/>
              </a:gs>
              <a:gs pos="92000">
                <a:srgbClr val="FFC527"/>
              </a:gs>
              <a:gs pos="100000">
                <a:srgbClr val="FFC527"/>
              </a:gs>
            </a:gsLst>
            <a:lin ang="360000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" name="Shape 64"/>
          <p:cNvSpPr txBox="1"/>
          <p:nvPr>
            <p:ph type="title"/>
          </p:nvPr>
        </p:nvSpPr>
        <p:spPr>
          <a:xfrm>
            <a:off x="1933486" y="2102477"/>
            <a:ext cx="7247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0" sz="4000" u="none" cap="none" strike="noStrike">
                <a:solidFill>
                  <a:schemeClr val="lt1"/>
                </a:solidFill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309" lvl="5" marL="414709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20" lvl="6" marL="82942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31" lvl="7" marL="124413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842" lvl="8" marL="165884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65" name="Shape 65"/>
          <p:cNvCxnSpPr/>
          <p:nvPr/>
        </p:nvCxnSpPr>
        <p:spPr>
          <a:xfrm rot="-5400000">
            <a:off x="1187024" y="2532204"/>
            <a:ext cx="894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l ">
  <p:cSld name="2 col 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455613" y="939362"/>
            <a:ext cx="39729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600" u="none" cap="none" strike="noStrike">
                <a:solidFill>
                  <a:schemeClr val="dk2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i="0" sz="1600" u="none" cap="none" strike="noStrike">
                <a:solidFill>
                  <a:schemeClr val="dk2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o"/>
              <a:defRPr i="0" sz="16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68" name="Shape 68"/>
          <p:cNvCxnSpPr/>
          <p:nvPr/>
        </p:nvCxnSpPr>
        <p:spPr>
          <a:xfrm>
            <a:off x="455613" y="746149"/>
            <a:ext cx="8216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Shape 69"/>
          <p:cNvSpPr txBox="1"/>
          <p:nvPr>
            <p:ph idx="2" type="body"/>
          </p:nvPr>
        </p:nvSpPr>
        <p:spPr>
          <a:xfrm>
            <a:off x="4714042" y="939362"/>
            <a:ext cx="39579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600" u="none" cap="none" strike="noStrike">
                <a:solidFill>
                  <a:schemeClr val="dk2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i="0" sz="1600" u="none" cap="none" strike="noStrike">
                <a:solidFill>
                  <a:schemeClr val="dk2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o"/>
              <a:defRPr i="0" sz="16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0" name="Shape 70"/>
          <p:cNvCxnSpPr/>
          <p:nvPr/>
        </p:nvCxnSpPr>
        <p:spPr>
          <a:xfrm>
            <a:off x="455613" y="1222010"/>
            <a:ext cx="39729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" name="Shape 71"/>
          <p:cNvCxnSpPr/>
          <p:nvPr/>
        </p:nvCxnSpPr>
        <p:spPr>
          <a:xfrm>
            <a:off x="4714042" y="1222010"/>
            <a:ext cx="39729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Shape 72"/>
          <p:cNvSpPr txBox="1"/>
          <p:nvPr>
            <p:ph idx="3" type="body"/>
          </p:nvPr>
        </p:nvSpPr>
        <p:spPr>
          <a:xfrm>
            <a:off x="460079" y="1313876"/>
            <a:ext cx="3968400" cy="3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600" u="none" cap="none" strike="noStrike">
                <a:solidFill>
                  <a:schemeClr val="dk2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i="0" sz="1600" u="none" cap="none" strike="noStrike">
                <a:solidFill>
                  <a:schemeClr val="dk2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i="0" sz="16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4" type="body"/>
          </p:nvPr>
        </p:nvSpPr>
        <p:spPr>
          <a:xfrm>
            <a:off x="4707545" y="1313876"/>
            <a:ext cx="3968400" cy="3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600" u="none" cap="none" strike="noStrike">
                <a:solidFill>
                  <a:schemeClr val="dk2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i="0" sz="1600" u="none" cap="none" strike="noStrike">
                <a:solidFill>
                  <a:schemeClr val="dk2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i="0" sz="16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94B2"/>
              </a:buClr>
              <a:buSzPts val="1400"/>
              <a:buNone/>
              <a:defRPr b="1" i="0" sz="2400" u="none" cap="none" strike="noStrike">
                <a:solidFill>
                  <a:srgbClr val="2994B2"/>
                </a:solidFill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09" lvl="5" marL="414709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920" lvl="6" marL="82942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231" lvl="7" marL="1244131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842" lvl="8" marL="1658842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/>
          <p:nvPr/>
        </p:nvSpPr>
        <p:spPr>
          <a:xfrm>
            <a:off x="342067" y="4732254"/>
            <a:ext cx="286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Civis Analytics  </a:t>
            </a:r>
            <a:r>
              <a:rPr i="0" lang="en" sz="800" u="none" cap="none" strike="noStrike">
                <a:solidFill>
                  <a:srgbClr val="A9A9A9"/>
                </a:solidFill>
                <a:latin typeface="Trebuchet MS"/>
                <a:ea typeface="Trebuchet MS"/>
                <a:cs typeface="Trebuchet MS"/>
                <a:sym typeface="Trebuchet MS"/>
              </a:rPr>
              <a:t>| </a:t>
            </a: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 Proprietary and Confidential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 b="1129" l="0" r="0" t="-1130"/>
          <a:stretch/>
        </p:blipFill>
        <p:spPr>
          <a:xfrm>
            <a:off x="8355900" y="4633287"/>
            <a:ext cx="197733" cy="202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309" lvl="5" marL="414709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20" lvl="6" marL="82942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31" lvl="7" marL="124413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842" lvl="8" marL="165884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Trebuchet MS"/>
              <a:buNone/>
              <a:defRPr b="1" i="0" sz="1600" u="none" cap="none" strike="noStrike">
                <a:solidFill>
                  <a:srgbClr val="55555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Font typeface="Trebuchet MS"/>
              <a:buChar char="•"/>
              <a:defRPr i="0" sz="1600" u="none" cap="none" strike="noStrike">
                <a:solidFill>
                  <a:srgbClr val="555555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Font typeface="Trebuchet MS"/>
              <a:buChar char="o"/>
              <a:defRPr i="0" sz="1600" u="none" cap="none" strike="noStrike">
                <a:solidFill>
                  <a:srgbClr val="555555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25374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524"/>
              <a:buFont typeface="Trebuchet MS"/>
              <a:buChar char="o"/>
              <a:defRPr i="0" sz="1524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20738" lvl="4" marL="2286000" marR="0" rtl="0" algn="l"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1451"/>
              <a:buFont typeface="Trebuchet MS"/>
              <a:buChar char="o"/>
              <a:defRPr i="0" sz="145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Font typeface="Trebuchet MS"/>
              <a:buChar char="•"/>
              <a:defRPr i="0" sz="1814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Font typeface="Trebuchet MS"/>
              <a:buChar char="•"/>
              <a:defRPr i="0" sz="1814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Font typeface="Trebuchet MS"/>
              <a:buChar char="•"/>
              <a:defRPr i="0" sz="1814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Font typeface="Trebuchet MS"/>
              <a:buChar char="•"/>
              <a:defRPr i="0" sz="1814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jseabold/odsc-east-python-2018" TargetMode="External"/><Relationship Id="rId4" Type="http://schemas.openxmlformats.org/officeDocument/2006/relationships/hyperlink" Target="https://twitter.com/jseabol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numfocu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Shape 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9050" y="0"/>
            <a:ext cx="92421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4183700" y="3745050"/>
            <a:ext cx="48435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Shape 1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1650" y="258919"/>
            <a:ext cx="4107600" cy="76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7443850" y="1211719"/>
            <a:ext cx="12945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@ODSC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491675" y="213056"/>
            <a:ext cx="53247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"/>
              <a:buNone/>
            </a:pPr>
            <a:r>
              <a:rPr b="0" i="0" lang="en" sz="60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OPEN </a:t>
            </a:r>
            <a:endParaRPr b="0" i="0" sz="60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"/>
              <a:buNone/>
            </a:pPr>
            <a:r>
              <a:rPr b="0" i="0" lang="en" sz="60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DATA </a:t>
            </a:r>
            <a:endParaRPr b="0" i="0" sz="60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"/>
              <a:buNone/>
            </a:pPr>
            <a:r>
              <a:rPr b="0" i="0" lang="en" sz="60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SCIENCE </a:t>
            </a:r>
            <a:endParaRPr b="0" i="0" sz="60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"/>
              <a:buNone/>
            </a:pPr>
            <a:r>
              <a:rPr b="0" i="0" lang="en" sz="60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CONFERENCE</a:t>
            </a:r>
            <a:endParaRPr b="0" i="0" sz="60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3442400" y="4165819"/>
            <a:ext cx="54789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304450" y="3848856"/>
            <a:ext cx="69423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BCFC"/>
              </a:buClr>
              <a:buSzPts val="2400"/>
              <a:buFont typeface="Raleway"/>
              <a:buNone/>
            </a:pPr>
            <a:r>
              <a:rPr b="0" i="0" lang="en" sz="2400" u="none" cap="none" strike="noStrike">
                <a:solidFill>
                  <a:srgbClr val="37BCFC"/>
                </a:solidFill>
                <a:latin typeface="Raleway"/>
                <a:ea typeface="Raleway"/>
                <a:cs typeface="Raleway"/>
                <a:sym typeface="Raleway"/>
              </a:rPr>
              <a:t>Boston  |   May 1 - 4 2018</a:t>
            </a:r>
            <a:endParaRPr b="0" i="0" sz="2400" u="none" cap="none" strike="noStrike">
              <a:solidFill>
                <a:srgbClr val="37BCF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455613" y="939362"/>
            <a:ext cx="8216400" cy="3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Assumptions 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and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rerequisites</a:t>
            </a:r>
            <a:endParaRPr i="0" sz="1800" u="none" cap="none" strike="noStrike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Everyone has had s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ome exposure to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programming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Everyone has had s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ome exposure to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Python basics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Everyone has had some exposure to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data science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methods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Feel free to stop me and ask questions through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out.</a:t>
            </a:r>
            <a:endParaRPr sz="11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Shape 256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0" spcFirstLastPara="1" rIns="0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i="0" lang="en" u="none" cap="none" strike="noStrike">
                <a:solidFill>
                  <a:schemeClr val="accent2"/>
                </a:solidFill>
              </a:rPr>
              <a:t>Before </a:t>
            </a:r>
            <a:r>
              <a:rPr lang="en">
                <a:solidFill>
                  <a:schemeClr val="accent2"/>
                </a:solidFill>
              </a:rPr>
              <a:t>w</a:t>
            </a:r>
            <a:r>
              <a:rPr i="0" lang="en" u="none" cap="none" strike="noStrike">
                <a:solidFill>
                  <a:schemeClr val="accent2"/>
                </a:solidFill>
              </a:rPr>
              <a:t>e </a:t>
            </a:r>
            <a:r>
              <a:rPr lang="en">
                <a:solidFill>
                  <a:schemeClr val="accent2"/>
                </a:solidFill>
              </a:rPr>
              <a:t>g</a:t>
            </a:r>
            <a:r>
              <a:rPr i="0" lang="en" u="none" cap="none" strike="noStrike">
                <a:solidFill>
                  <a:schemeClr val="accent2"/>
                </a:solidFill>
              </a:rPr>
              <a:t>et </a:t>
            </a:r>
            <a:r>
              <a:rPr lang="en">
                <a:solidFill>
                  <a:schemeClr val="accent2"/>
                </a:solidFill>
              </a:rPr>
              <a:t>s</a:t>
            </a:r>
            <a:r>
              <a:rPr i="0" lang="en" u="none" cap="none" strike="noStrike">
                <a:solidFill>
                  <a:schemeClr val="accent2"/>
                </a:solidFill>
              </a:rPr>
              <a:t>tarted</a:t>
            </a:r>
            <a:endParaRPr i="0" u="none" cap="none" strike="noStrike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8B9FE"/>
            </a:gs>
            <a:gs pos="100000">
              <a:srgbClr val="06658D"/>
            </a:gs>
          </a:gsLst>
          <a:lin ang="5400012" scaled="0"/>
        </a:gra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ctrTitle"/>
          </p:nvPr>
        </p:nvSpPr>
        <p:spPr>
          <a:xfrm>
            <a:off x="311708" y="744575"/>
            <a:ext cx="8520600" cy="20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1" i="0" lang="en" sz="3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Introduction to Python for </a:t>
            </a:r>
            <a:br>
              <a:rPr b="1" i="0" lang="en" sz="3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i="0" lang="en" sz="3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Science</a:t>
            </a:r>
            <a:endParaRPr b="1" i="0" sz="3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lang="en" sz="21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https://github.com/jseabold/odsc-east-python-2018</a:t>
            </a:r>
            <a:endParaRPr b="1"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Shape 20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5/1/2018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</a:pPr>
            <a:r>
              <a:rPr lang="en" u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Skipper Seabold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u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Director of Data Science, Civis Analytics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</a:pPr>
            <a:r>
              <a:rPr lang="en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@jseabold</a:t>
            </a:r>
            <a:endParaRPr u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455613" y="939362"/>
            <a:ext cx="8216400" cy="3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Go ahead and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install the w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orkshop materials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if you haven’t. Follow the instructions on GitHub.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Economist by training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Data Science R&amp;D</a:t>
            </a:r>
            <a:r>
              <a:rPr b="0" i="0" lang="en" sz="1800" u="none" cap="none" strike="noStrike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 at Civis Analytics</a:t>
            </a:r>
            <a:endParaRPr b="0" i="0" sz="1800" u="none" cap="none" strike="noStrike">
              <a:solidFill>
                <a:srgbClr val="55555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Programming in python for 10 years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Created statsmodels, e</a:t>
            </a:r>
            <a:r>
              <a:rPr b="0" i="0" lang="en" sz="1800" u="none" cap="none" strike="noStrike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arly pandas core team, and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" sz="1800" u="none" cap="none" strike="noStrike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contributor to many projects</a:t>
            </a:r>
            <a:endParaRPr b="0" i="0" sz="1800" u="none" cap="none" strike="noStrike">
              <a:solidFill>
                <a:srgbClr val="55555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5555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5555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Shape 214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0" spcFirstLastPara="1" rIns="0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3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About </a:t>
            </a:r>
            <a:r>
              <a:rPr lang="en">
                <a:solidFill>
                  <a:schemeClr val="accent2"/>
                </a:solidFill>
              </a:rPr>
              <a:t>m</a:t>
            </a:r>
            <a:r>
              <a:rPr lang="en" sz="3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i="0" sz="3000" u="none" cap="none" strike="noStrike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455613" y="939362"/>
            <a:ext cx="8216400" cy="3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What are we going to do for 4 (!) hours?</a:t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workshop is an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interactive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introduction to using python and the PyData stack to</a:t>
            </a:r>
            <a:endParaRPr b="0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Read data</a:t>
            </a:r>
            <a:endParaRPr b="0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Mung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data with 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andas</a:t>
            </a:r>
            <a:endParaRPr b="0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Explor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data with 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andas</a:t>
            </a:r>
            <a:endParaRPr b="0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Introduc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plotting in 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ython</a:t>
            </a:r>
            <a:endParaRPr b="0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Introduce 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scikit-learn 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machine learning</a:t>
            </a:r>
            <a:endParaRPr b="0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By the end of the workshop, you will be able to write your own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well-structured, idiomatic Python code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for data science.</a:t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Shape 220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0" spcFirstLastPara="1" rIns="0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i="0" lang="en" u="none" cap="none" strike="noStrike">
                <a:solidFill>
                  <a:schemeClr val="accent2"/>
                </a:solidFill>
              </a:rPr>
              <a:t>Agenda</a:t>
            </a:r>
            <a:endParaRPr i="0" u="none" cap="none" strike="noStrike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455613" y="939362"/>
            <a:ext cx="8216400" cy="3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There are a few existing definitions</a:t>
            </a:r>
            <a:endParaRPr b="0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Obtain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Scrub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Explore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Model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iNterpret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i="0" lang="en" sz="1800" u="none" cap="none" strike="noStrike">
                <a:solidFill>
                  <a:srgbClr val="0194D3"/>
                </a:solidFill>
                <a:latin typeface="Lato"/>
                <a:ea typeface="Lato"/>
                <a:cs typeface="Lato"/>
                <a:sym typeface="Lato"/>
              </a:rPr>
              <a:t>OSEMN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  </a:t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Mason and Wiggins, 2010</a:t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“ability to 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[create]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prototype-level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versions of 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...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the steps needed to derive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new insights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or build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data products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endParaRPr b="0" i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1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Analyzing the Analyzers, 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2013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Shape 226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0" spcFirstLastPara="1" rIns="0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i="0" lang="en" u="none" cap="none" strike="noStrike">
                <a:solidFill>
                  <a:schemeClr val="accent2"/>
                </a:solidFill>
              </a:rPr>
              <a:t>What is Data Science?</a:t>
            </a:r>
            <a:endParaRPr i="0" u="none" cap="none" strike="noStrike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455613" y="939362"/>
            <a:ext cx="82164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Using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multidisciplinary methods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to understand and have a positive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impact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on a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business process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or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product</a:t>
            </a:r>
            <a:endParaRPr sz="18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1" marL="431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Route optimization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in a supply chain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1" marL="431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Conjoint analysis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for product ideation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1" marL="431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Attribution modeling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for connecting marketing spend to outcomes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1" marL="431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Marketing spend optimization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for efficient outreach given a budget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1" marL="431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Effectiveness testing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for creative or offers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1" marL="431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Detecting fraud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in insurance claims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1" marL="431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Predicting and influencing </a:t>
            </a: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employee or customer retention</a:t>
            </a:r>
            <a:endParaRPr b="1" sz="18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1" marL="431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Understanding </a:t>
            </a: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who is likely to vote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Shape 232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Data Science exists to drive better outcomes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455613" y="939362"/>
            <a:ext cx="8216400" cy="3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ollaborat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across disciplines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b="0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Not only do w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 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need to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speak the same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language of mathematics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we must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share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similar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processes and tools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to produce impactful data science.</a:t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Some of t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hese processes and tools 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come from agile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product development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software engineering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Processes like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design sprints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project planning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planning poker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daily standups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b="0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Tools like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version control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open source languages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linux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software containers</a:t>
            </a:r>
            <a:r>
              <a:rPr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Shape 238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0" spcFirstLastPara="1" rIns="0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i="0" lang="en" u="none" cap="none" strike="noStrike">
                <a:solidFill>
                  <a:schemeClr val="accent2"/>
                </a:solidFill>
              </a:rPr>
              <a:t>How </a:t>
            </a:r>
            <a:r>
              <a:rPr lang="en">
                <a:solidFill>
                  <a:schemeClr val="accent2"/>
                </a:solidFill>
              </a:rPr>
              <a:t>d</a:t>
            </a:r>
            <a:r>
              <a:rPr lang="en" u="none" cap="none" strike="noStrike">
                <a:solidFill>
                  <a:schemeClr val="accent2"/>
                </a:solidFill>
              </a:rPr>
              <a:t>o </a:t>
            </a:r>
            <a:r>
              <a:rPr lang="en">
                <a:solidFill>
                  <a:schemeClr val="accent2"/>
                </a:solidFill>
              </a:rPr>
              <a:t>w</a:t>
            </a:r>
            <a:r>
              <a:rPr lang="en" u="none" cap="none" strike="noStrike">
                <a:solidFill>
                  <a:schemeClr val="accent2"/>
                </a:solidFill>
              </a:rPr>
              <a:t>e </a:t>
            </a:r>
            <a:r>
              <a:rPr i="1" lang="en" u="none" cap="none" strike="noStrike">
                <a:solidFill>
                  <a:schemeClr val="accent2"/>
                </a:solidFill>
              </a:rPr>
              <a:t>do</a:t>
            </a:r>
            <a:r>
              <a:rPr i="0" lang="en" u="none" cap="none" strike="noStrike">
                <a:solidFill>
                  <a:schemeClr val="accent2"/>
                </a:solidFill>
              </a:rPr>
              <a:t> Data Science?</a:t>
            </a:r>
            <a:endParaRPr i="0" u="none" cap="none" strike="noStrike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455613" y="939362"/>
            <a:ext cx="8216400" cy="3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Python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is one of these open source languages that you may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choose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to use.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It’s a</a:t>
            </a:r>
            <a:r>
              <a:rPr b="0" i="0" lang="en" sz="1800" u="none" cap="none" strike="noStrike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full-featured</a:t>
            </a:r>
            <a:r>
              <a:rPr b="0" i="0" lang="en" sz="1800" u="none" cap="none" strike="noStrike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 language with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many, many packages</a:t>
            </a:r>
            <a:r>
              <a:rPr b="0" i="0" lang="en" sz="1800" u="none" cap="none" strike="noStrike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 for making data science tasks easier.</a:t>
            </a:r>
            <a:endParaRPr b="0" i="0" sz="1800" u="none" cap="none" strike="noStrike">
              <a:solidFill>
                <a:srgbClr val="55555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There are r</a:t>
            </a:r>
            <a:r>
              <a:rPr b="0" i="0" lang="en" sz="1800" u="none" cap="none" strike="noStrike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obust libraries and services for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testing</a:t>
            </a:r>
            <a:r>
              <a:rPr b="0" i="0" lang="en" sz="1800" u="none" cap="none" strike="noStrike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 your code and methods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It m</a:t>
            </a:r>
            <a:r>
              <a:rPr b="0" i="0" lang="en" sz="1800" u="none" cap="none" strike="noStrike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akes it easy to write </a:t>
            </a:r>
            <a:r>
              <a:rPr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defensive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code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Readability counts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tyle matters</a:t>
            </a:r>
            <a:r>
              <a:rPr b="0" i="0" lang="en" sz="1800" u="none" cap="none" strike="noStrike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i="0" sz="1800" u="none" cap="none" strike="noStrike">
              <a:solidFill>
                <a:srgbClr val="55555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Straightforward to go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from prototype to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production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A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large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community</a:t>
            </a:r>
            <a:r>
              <a:rPr b="0" i="0" lang="en" sz="1800" u="none" cap="none" strike="noStrike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 of disciplined, helpful, and seasoned programmers.</a:t>
            </a:r>
            <a:endParaRPr b="0" i="0" sz="1800" u="none" cap="none" strike="noStrike">
              <a:solidFill>
                <a:srgbClr val="55555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Shape 244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0" spcFirstLastPara="1" rIns="0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i="0" lang="en" u="none" cap="none" strike="noStrike">
                <a:solidFill>
                  <a:schemeClr val="accent2"/>
                </a:solidFill>
              </a:rPr>
              <a:t>Why Python?</a:t>
            </a:r>
            <a:endParaRPr i="0" u="none" cap="none" strike="noStrike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455613" y="939362"/>
            <a:ext cx="8216400" cy="3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Open Source continues to flourish because of 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community</a:t>
            </a:r>
            <a:r>
              <a:rPr b="0" i="0" lang="en" sz="1800" u="none" cap="none" strike="noStrike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and</a:t>
            </a:r>
            <a:r>
              <a:rPr b="0" i="0" lang="en" sz="1800" u="none" cap="none" strike="noStrike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0" lang="en" sz="1800" u="none" cap="none" strike="noStrike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community contributions</a:t>
            </a:r>
            <a:r>
              <a:rPr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Do you use open source software at work?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Ask your employer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or manager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to give back through in-kind or monetary support.</a:t>
            </a:r>
            <a:endParaRPr i="0" sz="1800" u="none" cap="none" strike="noStrike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Does you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business or team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rely on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open source software?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Make sure you are giving back by documentation, bug fixes, features, or release support.</a:t>
            </a:r>
            <a:endParaRPr sz="18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How?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</a:t>
            </a:r>
            <a:r>
              <a:rPr b="0" i="0" lang="en" sz="1800" u="none" cap="none" strike="noStrike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0" lang="en" sz="1800" u="sng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NumFOCUS Foundation</a:t>
            </a:r>
            <a:r>
              <a:rPr b="0" i="0" lang="en" sz="1800" u="none" cap="none" strike="noStrike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is a wonderful project that supports the open source community.</a:t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Shape 250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0" spcFirstLastPara="1" rIns="0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chemeClr val="accent2"/>
                </a:solidFill>
              </a:rPr>
              <a:t>A note on s</a:t>
            </a:r>
            <a:r>
              <a:rPr i="0" lang="en" u="none" cap="none" strike="noStrike">
                <a:solidFill>
                  <a:schemeClr val="accent2"/>
                </a:solidFill>
              </a:rPr>
              <a:t>ustainability</a:t>
            </a:r>
            <a:endParaRPr i="0" u="none" cap="none" strike="noStrike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ivis_ppt_060313">
  <a:themeElements>
    <a:clrScheme name="Custom 2">
      <a:dk1>
        <a:srgbClr val="555555"/>
      </a:dk1>
      <a:lt1>
        <a:srgbClr val="FFFFFF"/>
      </a:lt1>
      <a:dk2>
        <a:srgbClr val="434043"/>
      </a:dk2>
      <a:lt2>
        <a:srgbClr val="D1D3D4"/>
      </a:lt2>
      <a:accent1>
        <a:srgbClr val="FFC425"/>
      </a:accent1>
      <a:accent2>
        <a:srgbClr val="0194D3"/>
      </a:accent2>
      <a:accent3>
        <a:srgbClr val="49DEA4"/>
      </a:accent3>
      <a:accent4>
        <a:srgbClr val="F77552"/>
      </a:accent4>
      <a:accent5>
        <a:srgbClr val="86518D"/>
      </a:accent5>
      <a:accent6>
        <a:srgbClr val="BF866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