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Lst>
  <p:sldSz cy="5143500" cx="9144000"/>
  <p:notesSz cx="6858000" cy="9144000"/>
  <p:embeddedFontLst>
    <p:embeddedFont>
      <p:font typeface="Nunito"/>
      <p:regular r:id="rId39"/>
      <p:bold r:id="rId40"/>
      <p:italic r:id="rId41"/>
      <p:boldItalic r:id="rId42"/>
    </p:embeddedFont>
    <p:embeddedFont>
      <p:font typeface="Maven Pro"/>
      <p:regular r:id="rId43"/>
      <p:bold r:id="rId44"/>
    </p:embeddedFont>
    <p:embeddedFont>
      <p:font typeface="Merriweather"/>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46" Type="http://schemas.openxmlformats.org/officeDocument/2006/relationships/font" Target="fonts/Merriweather-bold.fntdata"/><Relationship Id="rId23" Type="http://schemas.openxmlformats.org/officeDocument/2006/relationships/slide" Target="slides/slide18.xml"/><Relationship Id="rId45" Type="http://schemas.openxmlformats.org/officeDocument/2006/relationships/font" Target="fonts/Merriweather-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erriweather-boldItalic.fntdata"/><Relationship Id="rId25" Type="http://schemas.openxmlformats.org/officeDocument/2006/relationships/slide" Target="slides/slide20.xml"/><Relationship Id="rId47" Type="http://schemas.openxmlformats.org/officeDocument/2006/relationships/font" Target="fonts/Merriweather-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d7de786e8c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d7de786e8c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d7de786e8c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d7de786e8c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d97497973e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d97497973e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d7de786e8c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d7de786e8c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d7de786e8c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d7de786e8c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d97497973e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d97497973e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d9749797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d9749797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d7de786e8c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d7de786e8c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d7de786e8c_1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d7de786e8c_1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d7de786e8c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d7de786e8c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d7de786e8c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d7de786e8c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d7de786e8c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d7de786e8c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d97497973e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d97497973e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d7de786e8c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d7de786e8c_1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d7de786e8c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d7de786e8c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d7de786e8c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d7de786e8c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d97497973e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d97497973e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d7de786e8c_1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d7de786e8c_1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d7de786e8c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d7de786e8c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1d332a2658f171dc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1d332a2658f171dc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d7de786e8c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d7de786e8c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d7de786e8c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d7de786e8c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d97497973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d97497973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d7de786e8c_1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d7de786e8c_1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d7de786e8c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d7de786e8c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d7de786e8c_1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d7de786e8c_1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d7de786e8c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d7de786e8c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d7de786e8c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d7de786e8c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d7de786e8c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d7de786e8c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d7de786e8c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d7de786e8c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d7de786e8c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d7de786e8c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d7de786e8c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d7de786e8c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covid19.ncdc.gov.ng/" TargetMode="External"/><Relationship Id="rId4" Type="http://schemas.openxmlformats.org/officeDocument/2006/relationships/hyperlink" Target="https://covid19.ncdc.gov.ng/"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hyperlink" Target="https://www.cbn.gov.ng/rates/DailyCrude.asp" TargetMode="External"/><Relationship Id="rId4" Type="http://schemas.openxmlformats.org/officeDocument/2006/relationships/hyperlink" Target="https://www.cbn.gov.ng/rates/DailyCrude.asp"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278" name="Google Shape;278;p13"/>
          <p:cNvSpPr txBox="1"/>
          <p:nvPr>
            <p:ph idx="1" type="subTitle"/>
          </p:nvPr>
        </p:nvSpPr>
        <p:spPr>
          <a:xfrm>
            <a:off x="311700" y="2175450"/>
            <a:ext cx="8520600" cy="62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852"/>
              <a:buNone/>
            </a:pPr>
            <a:r>
              <a:rPr b="1" lang="en" sz="3590">
                <a:solidFill>
                  <a:srgbClr val="0E101A"/>
                </a:solidFill>
                <a:highlight>
                  <a:srgbClr val="1C4587"/>
                </a:highlight>
                <a:latin typeface="Merriweather"/>
                <a:ea typeface="Merriweather"/>
                <a:cs typeface="Merriweather"/>
                <a:sym typeface="Merriweather"/>
              </a:rPr>
              <a:t>NIGERIA COVID-19 DATA ANALYSIS</a:t>
            </a:r>
            <a:endParaRPr b="1" sz="2970">
              <a:solidFill>
                <a:srgbClr val="0E101A"/>
              </a:solidFill>
              <a:highlight>
                <a:srgbClr val="1C4587"/>
              </a:highlight>
              <a:latin typeface="Merriweather"/>
              <a:ea typeface="Merriweather"/>
              <a:cs typeface="Merriweather"/>
              <a:sym typeface="Merriweath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1"/>
        </a:solidFill>
      </p:bgPr>
    </p:bg>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65500"/>
              </a:lnSpc>
              <a:spcBef>
                <a:spcPts val="0"/>
              </a:spcBef>
              <a:spcAft>
                <a:spcPts val="0"/>
              </a:spcAft>
              <a:buNone/>
            </a:pPr>
            <a:r>
              <a:rPr lang="en" sz="1500" u="sng">
                <a:solidFill>
                  <a:srgbClr val="0E101A"/>
                </a:solidFill>
                <a:highlight>
                  <a:srgbClr val="FFFFFF"/>
                </a:highlight>
                <a:latin typeface="Times New Roman"/>
                <a:ea typeface="Times New Roman"/>
                <a:cs typeface="Times New Roman"/>
                <a:sym typeface="Times New Roman"/>
              </a:rPr>
              <a:t>GDP Analysis</a:t>
            </a:r>
            <a:endParaRPr/>
          </a:p>
        </p:txBody>
      </p:sp>
      <p:sp>
        <p:nvSpPr>
          <p:cNvPr id="334" name="Google Shape;334;p22"/>
          <p:cNvSpPr txBox="1"/>
          <p:nvPr>
            <p:ph idx="1" type="body"/>
          </p:nvPr>
        </p:nvSpPr>
        <p:spPr>
          <a:xfrm>
            <a:off x="1303800" y="1085400"/>
            <a:ext cx="3430500" cy="34464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t/>
            </a:r>
            <a:endParaRPr/>
          </a:p>
          <a:p>
            <a:pPr indent="0" lvl="0" marL="0" rtl="0" algn="l">
              <a:lnSpc>
                <a:spcPct val="165500"/>
              </a:lnSpc>
              <a:spcBef>
                <a:spcPts val="1200"/>
              </a:spcBef>
              <a:spcAft>
                <a:spcPts val="0"/>
              </a:spcAft>
              <a:buNone/>
            </a:pPr>
            <a:r>
              <a:rPr lang="en" sz="4530">
                <a:solidFill>
                  <a:srgbClr val="0E101A"/>
                </a:solidFill>
                <a:highlight>
                  <a:srgbClr val="FFFFFF"/>
                </a:highlight>
                <a:latin typeface="Times New Roman"/>
                <a:ea typeface="Times New Roman"/>
                <a:cs typeface="Times New Roman"/>
                <a:sym typeface="Times New Roman"/>
              </a:rPr>
              <a:t>The average GDP for each quarter was determined</a:t>
            </a:r>
            <a:endParaRPr sz="453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4530">
                <a:solidFill>
                  <a:srgbClr val="0E101A"/>
                </a:solidFill>
                <a:highlight>
                  <a:srgbClr val="FFFFFF"/>
                </a:highlight>
                <a:latin typeface="Times New Roman"/>
                <a:ea typeface="Times New Roman"/>
                <a:cs typeface="Times New Roman"/>
                <a:sym typeface="Times New Roman"/>
              </a:rPr>
              <a:t>Converted the date column into </a:t>
            </a:r>
            <a:r>
              <a:rPr b="1" lang="en" sz="4530">
                <a:solidFill>
                  <a:srgbClr val="0E101A"/>
                </a:solidFill>
                <a:highlight>
                  <a:srgbClr val="FFFFFF"/>
                </a:highlight>
                <a:latin typeface="Times New Roman"/>
                <a:ea typeface="Times New Roman"/>
                <a:cs typeface="Times New Roman"/>
                <a:sym typeface="Times New Roman"/>
              </a:rPr>
              <a:t>object </a:t>
            </a:r>
            <a:r>
              <a:rPr lang="en" sz="4530">
                <a:solidFill>
                  <a:srgbClr val="0E101A"/>
                </a:solidFill>
                <a:highlight>
                  <a:srgbClr val="FFFFFF"/>
                </a:highlight>
                <a:latin typeface="Times New Roman"/>
                <a:ea typeface="Times New Roman"/>
                <a:cs typeface="Times New Roman"/>
                <a:sym typeface="Times New Roman"/>
              </a:rPr>
              <a:t>because if it were converted to datetime format the entries would be placed at seconds rather than years</a:t>
            </a:r>
            <a:endParaRPr sz="453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4530">
                <a:solidFill>
                  <a:srgbClr val="0E101A"/>
                </a:solidFill>
                <a:highlight>
                  <a:srgbClr val="FFFFFF"/>
                </a:highlight>
                <a:latin typeface="Times New Roman"/>
                <a:ea typeface="Times New Roman"/>
                <a:cs typeface="Times New Roman"/>
                <a:sym typeface="Times New Roman"/>
              </a:rPr>
              <a:t>Used the melt function to get the gdp for all the years from 2014-2020 and splitted them into quarters mapped to their respective GDP’s</a:t>
            </a:r>
            <a:endParaRPr sz="453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4530">
                <a:solidFill>
                  <a:srgbClr val="0E101A"/>
                </a:solidFill>
                <a:highlight>
                  <a:srgbClr val="FFFFFF"/>
                </a:highlight>
                <a:latin typeface="Times New Roman"/>
                <a:ea typeface="Times New Roman"/>
                <a:cs typeface="Times New Roman"/>
                <a:sym typeface="Times New Roman"/>
              </a:rPr>
              <a:t>Plotted a bar chart to show GDP for all the years into the quarter subplots</a:t>
            </a:r>
            <a:endParaRPr sz="4530">
              <a:solidFill>
                <a:srgbClr val="0E101A"/>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
        <p:nvSpPr>
          <p:cNvPr id="335" name="Google Shape;335;p22"/>
          <p:cNvSpPr txBox="1"/>
          <p:nvPr>
            <p:ph idx="2" type="body"/>
          </p:nvPr>
        </p:nvSpPr>
        <p:spPr>
          <a:xfrm>
            <a:off x="4903650" y="598575"/>
            <a:ext cx="3430500" cy="3933000"/>
          </a:xfrm>
          <a:prstGeom prst="rect">
            <a:avLst/>
          </a:prstGeom>
        </p:spPr>
        <p:txBody>
          <a:bodyPr anchorCtr="0" anchor="t" bIns="91425" lIns="91425" spcFirstLastPara="1" rIns="91425" wrap="square" tIns="91425">
            <a:normAutofit fontScale="25000" lnSpcReduction="20000"/>
          </a:bodyPr>
          <a:lstStyle/>
          <a:p>
            <a:pPr indent="0" lvl="0" marL="0" marR="914400" rtl="0" algn="l">
              <a:lnSpc>
                <a:spcPct val="165500"/>
              </a:lnSpc>
              <a:spcBef>
                <a:spcPts val="0"/>
              </a:spcBef>
              <a:spcAft>
                <a:spcPts val="0"/>
              </a:spcAft>
              <a:buNone/>
            </a:pPr>
            <a:r>
              <a:rPr b="1" lang="en" sz="4796" u="sng">
                <a:solidFill>
                  <a:srgbClr val="0E101A"/>
                </a:solidFill>
                <a:highlight>
                  <a:srgbClr val="FFFFFF"/>
                </a:highlight>
                <a:latin typeface="Times New Roman"/>
                <a:ea typeface="Times New Roman"/>
                <a:cs typeface="Times New Roman"/>
                <a:sym typeface="Times New Roman"/>
              </a:rPr>
              <a:t>Budget Data Analysis</a:t>
            </a:r>
            <a:endParaRPr b="1" sz="4796" u="sng">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t/>
            </a:r>
            <a:endParaRPr b="1" sz="4796" u="sng">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4400">
                <a:solidFill>
                  <a:srgbClr val="0E101A"/>
                </a:solidFill>
                <a:highlight>
                  <a:srgbClr val="FFFFFF"/>
                </a:highlight>
                <a:latin typeface="Times New Roman"/>
                <a:ea typeface="Times New Roman"/>
                <a:cs typeface="Times New Roman"/>
                <a:sym typeface="Times New Roman"/>
              </a:rPr>
              <a:t>Created a new entry feature known as the </a:t>
            </a:r>
            <a:r>
              <a:rPr b="1" lang="en" sz="4400">
                <a:solidFill>
                  <a:srgbClr val="0E101A"/>
                </a:solidFill>
                <a:highlight>
                  <a:srgbClr val="FFFFFF"/>
                </a:highlight>
                <a:latin typeface="Times New Roman"/>
                <a:ea typeface="Times New Roman"/>
                <a:cs typeface="Times New Roman"/>
                <a:sym typeface="Times New Roman"/>
              </a:rPr>
              <a:t>Percentage Budget Decrease </a:t>
            </a:r>
            <a:r>
              <a:rPr lang="en" sz="4400">
                <a:solidFill>
                  <a:srgbClr val="0E101A"/>
                </a:solidFill>
                <a:highlight>
                  <a:srgbClr val="FFFFFF"/>
                </a:highlight>
                <a:latin typeface="Times New Roman"/>
                <a:ea typeface="Times New Roman"/>
                <a:cs typeface="Times New Roman"/>
                <a:sym typeface="Times New Roman"/>
              </a:rPr>
              <a:t>by subtracting the revised budget from the initial budget and divided by the initial budget</a:t>
            </a:r>
            <a:endParaRPr sz="4400">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4400">
                <a:solidFill>
                  <a:srgbClr val="0E101A"/>
                </a:solidFill>
                <a:highlight>
                  <a:srgbClr val="FFFFFF"/>
                </a:highlight>
                <a:latin typeface="Times New Roman"/>
                <a:ea typeface="Times New Roman"/>
                <a:cs typeface="Times New Roman"/>
                <a:sym typeface="Times New Roman"/>
              </a:rPr>
              <a:t>Used </a:t>
            </a:r>
            <a:r>
              <a:rPr b="1" lang="en" sz="4400">
                <a:solidFill>
                  <a:srgbClr val="0E101A"/>
                </a:solidFill>
                <a:highlight>
                  <a:srgbClr val="FFFFFF"/>
                </a:highlight>
                <a:latin typeface="Times New Roman"/>
                <a:ea typeface="Times New Roman"/>
                <a:cs typeface="Times New Roman"/>
                <a:sym typeface="Times New Roman"/>
              </a:rPr>
              <a:t>sns.jointplot()</a:t>
            </a:r>
            <a:r>
              <a:rPr lang="en" sz="4400">
                <a:solidFill>
                  <a:srgbClr val="0E101A"/>
                </a:solidFill>
                <a:highlight>
                  <a:srgbClr val="FFFFFF"/>
                </a:highlight>
                <a:latin typeface="Times New Roman"/>
                <a:ea typeface="Times New Roman"/>
                <a:cs typeface="Times New Roman"/>
                <a:sym typeface="Times New Roman"/>
              </a:rPr>
              <a:t> to visualize the relationship between the Initial and Revised Budgets</a:t>
            </a:r>
            <a:r>
              <a:rPr lang="en" sz="4400">
                <a:solidFill>
                  <a:srgbClr val="000000"/>
                </a:solidFill>
                <a:highlight>
                  <a:srgbClr val="FFFFFF"/>
                </a:highlight>
                <a:latin typeface="Arial"/>
                <a:ea typeface="Arial"/>
                <a:cs typeface="Arial"/>
                <a:sym typeface="Arial"/>
              </a:rPr>
              <a:t> </a:t>
            </a:r>
            <a:endParaRPr sz="4400">
              <a:solidFill>
                <a:srgbClr val="000000"/>
              </a:solidFill>
              <a:highlight>
                <a:srgbClr val="FFFFFF"/>
              </a:highlight>
              <a:latin typeface="Arial"/>
              <a:ea typeface="Arial"/>
              <a:cs typeface="Arial"/>
              <a:sym typeface="Arial"/>
            </a:endParaRPr>
          </a:p>
          <a:p>
            <a:pPr indent="0" lvl="0" marL="0" marR="914400" rtl="0" algn="l">
              <a:lnSpc>
                <a:spcPct val="165500"/>
              </a:lnSpc>
              <a:spcBef>
                <a:spcPts val="0"/>
              </a:spcBef>
              <a:spcAft>
                <a:spcPts val="0"/>
              </a:spcAft>
              <a:buNone/>
            </a:pPr>
            <a:r>
              <a:rPr lang="en" sz="4400">
                <a:solidFill>
                  <a:srgbClr val="0E101A"/>
                </a:solidFill>
                <a:highlight>
                  <a:srgbClr val="FFFFFF"/>
                </a:highlight>
                <a:latin typeface="Times New Roman"/>
                <a:ea typeface="Times New Roman"/>
                <a:cs typeface="Times New Roman"/>
                <a:sym typeface="Times New Roman"/>
              </a:rPr>
              <a:t>Used seaborn barplot to plot a bar chart for the states and their initial and revised budget</a:t>
            </a:r>
            <a:endParaRPr sz="4400">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4400">
                <a:solidFill>
                  <a:srgbClr val="0E101A"/>
                </a:solidFill>
                <a:highlight>
                  <a:srgbClr val="FFFFFF"/>
                </a:highlight>
                <a:latin typeface="Times New Roman"/>
                <a:ea typeface="Times New Roman"/>
                <a:cs typeface="Times New Roman"/>
                <a:sym typeface="Times New Roman"/>
              </a:rPr>
              <a:t>Computed </a:t>
            </a:r>
            <a:r>
              <a:rPr b="1" lang="en" sz="4400">
                <a:solidFill>
                  <a:srgbClr val="0E101A"/>
                </a:solidFill>
                <a:highlight>
                  <a:srgbClr val="FFFFFF"/>
                </a:highlight>
                <a:latin typeface="Times New Roman"/>
                <a:ea typeface="Times New Roman"/>
                <a:cs typeface="Times New Roman"/>
                <a:sym typeface="Times New Roman"/>
              </a:rPr>
              <a:t>average percentage decrease(APD)</a:t>
            </a:r>
            <a:r>
              <a:rPr lang="en" sz="4400">
                <a:solidFill>
                  <a:srgbClr val="0E101A"/>
                </a:solidFill>
                <a:highlight>
                  <a:srgbClr val="FFFFFF"/>
                </a:highlight>
                <a:latin typeface="Times New Roman"/>
                <a:ea typeface="Times New Roman"/>
                <a:cs typeface="Times New Roman"/>
                <a:sym typeface="Times New Roman"/>
              </a:rPr>
              <a:t> in the budget across all states in Nigeria</a:t>
            </a:r>
            <a:endParaRPr sz="4400">
              <a:solidFill>
                <a:srgbClr val="0E101A"/>
              </a:solidFill>
              <a:highlight>
                <a:srgbClr val="FFFFFF"/>
              </a:highlight>
              <a:latin typeface="Times New Roman"/>
              <a:ea typeface="Times New Roman"/>
              <a:cs typeface="Times New Roman"/>
              <a:sym typeface="Times New Roman"/>
            </a:endParaRPr>
          </a:p>
          <a:p>
            <a:pPr indent="0" lvl="0" marL="0" marR="914400" rtl="0" algn="l">
              <a:lnSpc>
                <a:spcPct val="165500"/>
              </a:lnSpc>
              <a:spcBef>
                <a:spcPts val="0"/>
              </a:spcBef>
              <a:spcAft>
                <a:spcPts val="0"/>
              </a:spcAft>
              <a:buNone/>
            </a:pPr>
            <a:r>
              <a:rPr lang="en" sz="4400">
                <a:solidFill>
                  <a:srgbClr val="0E101A"/>
                </a:solidFill>
                <a:highlight>
                  <a:srgbClr val="FFFFFF"/>
                </a:highlight>
                <a:latin typeface="Times New Roman"/>
                <a:ea typeface="Times New Roman"/>
                <a:cs typeface="Times New Roman"/>
                <a:sym typeface="Times New Roman"/>
              </a:rPr>
              <a:t>Extracted state with the minimum and maximum percent change</a:t>
            </a:r>
            <a:endParaRPr sz="4400">
              <a:solidFill>
                <a:srgbClr val="0E101A"/>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ctrTitle"/>
          </p:nvPr>
        </p:nvSpPr>
        <p:spPr>
          <a:xfrm>
            <a:off x="824000" y="585630"/>
            <a:ext cx="7470300" cy="6954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lang="en" sz="2200" u="sng">
                <a:solidFill>
                  <a:srgbClr val="0E101A"/>
                </a:solidFill>
                <a:highlight>
                  <a:srgbClr val="FFFFFF"/>
                </a:highlight>
                <a:latin typeface="Times New Roman"/>
                <a:ea typeface="Times New Roman"/>
                <a:cs typeface="Times New Roman"/>
                <a:sym typeface="Times New Roman"/>
              </a:rPr>
              <a:t>US Landed Oil Cost</a:t>
            </a:r>
            <a:r>
              <a:rPr lang="en" sz="2200" u="sng">
                <a:solidFill>
                  <a:srgbClr val="0E101A"/>
                </a:solidFill>
                <a:highlight>
                  <a:srgbClr val="FFFFFF"/>
                </a:highlight>
                <a:latin typeface="Times New Roman"/>
                <a:ea typeface="Times New Roman"/>
                <a:cs typeface="Times New Roman"/>
                <a:sym typeface="Times New Roman"/>
              </a:rPr>
              <a:t> Data Analysis</a:t>
            </a:r>
            <a:endParaRPr sz="4600"/>
          </a:p>
        </p:txBody>
      </p:sp>
      <p:sp>
        <p:nvSpPr>
          <p:cNvPr id="341" name="Google Shape;341;p23"/>
          <p:cNvSpPr txBox="1"/>
          <p:nvPr>
            <p:ph idx="1" type="subTitle"/>
          </p:nvPr>
        </p:nvSpPr>
        <p:spPr>
          <a:xfrm>
            <a:off x="824000" y="1680000"/>
            <a:ext cx="7514100" cy="1335000"/>
          </a:xfrm>
          <a:prstGeom prst="rect">
            <a:avLst/>
          </a:prstGeom>
        </p:spPr>
        <p:txBody>
          <a:bodyPr anchorCtr="0" anchor="t" bIns="91425" lIns="91425" spcFirstLastPara="1" rIns="91425" wrap="square" tIns="91425">
            <a:noAutofit/>
          </a:bodyPr>
          <a:lstStyle/>
          <a:p>
            <a:pPr indent="-336550" lvl="0" marL="457200" rtl="0" algn="l">
              <a:lnSpc>
                <a:spcPct val="165500"/>
              </a:lnSpc>
              <a:spcBef>
                <a:spcPts val="0"/>
              </a:spcBef>
              <a:spcAft>
                <a:spcPts val="0"/>
              </a:spcAft>
              <a:buClr>
                <a:srgbClr val="0E101A"/>
              </a:buClr>
              <a:buSzPts val="1700"/>
              <a:buFont typeface="Times New Roman"/>
              <a:buChar char="●"/>
            </a:pPr>
            <a:r>
              <a:rPr lang="en" sz="1700">
                <a:solidFill>
                  <a:srgbClr val="0E101A"/>
                </a:solidFill>
                <a:highlight>
                  <a:srgbClr val="FFFFFF"/>
                </a:highlight>
                <a:latin typeface="Times New Roman"/>
                <a:ea typeface="Times New Roman"/>
                <a:cs typeface="Times New Roman"/>
                <a:sym typeface="Times New Roman"/>
              </a:rPr>
              <a:t>Extracted date with the maximum landed cost of crude oil in Nigeria from 2020 - 2021</a:t>
            </a:r>
            <a:endParaRPr sz="1700">
              <a:solidFill>
                <a:srgbClr val="0E101A"/>
              </a:solidFill>
              <a:highlight>
                <a:srgbClr val="FFFFFF"/>
              </a:highlight>
              <a:latin typeface="Times New Roman"/>
              <a:ea typeface="Times New Roman"/>
              <a:cs typeface="Times New Roman"/>
              <a:sym typeface="Times New Roman"/>
            </a:endParaRPr>
          </a:p>
          <a:p>
            <a:pPr indent="-336550" lvl="0" marL="457200" rtl="0" algn="l">
              <a:lnSpc>
                <a:spcPct val="165500"/>
              </a:lnSpc>
              <a:spcBef>
                <a:spcPts val="0"/>
              </a:spcBef>
              <a:spcAft>
                <a:spcPts val="0"/>
              </a:spcAft>
              <a:buClr>
                <a:srgbClr val="0E101A"/>
              </a:buClr>
              <a:buSzPts val="1700"/>
              <a:buFont typeface="Times New Roman"/>
              <a:buChar char="●"/>
            </a:pPr>
            <a:r>
              <a:rPr lang="en" sz="1700">
                <a:solidFill>
                  <a:srgbClr val="0E101A"/>
                </a:solidFill>
                <a:highlight>
                  <a:srgbClr val="FFFFFF"/>
                </a:highlight>
                <a:latin typeface="Times New Roman"/>
                <a:ea typeface="Times New Roman"/>
                <a:cs typeface="Times New Roman"/>
                <a:sym typeface="Times New Roman"/>
              </a:rPr>
              <a:t>Extracted date with the minimum landed cost of crude oil in Nigeria from 2020 - 2021</a:t>
            </a:r>
            <a:endParaRPr sz="21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24"/>
          <p:cNvSpPr txBox="1"/>
          <p:nvPr>
            <p:ph type="ctrTitle"/>
          </p:nvPr>
        </p:nvSpPr>
        <p:spPr>
          <a:xfrm>
            <a:off x="1115350" y="1316852"/>
            <a:ext cx="7680300" cy="2207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4300">
                <a:solidFill>
                  <a:schemeClr val="accent1"/>
                </a:solidFill>
                <a:highlight>
                  <a:schemeClr val="lt1"/>
                </a:highlight>
                <a:latin typeface="Georgia"/>
                <a:ea typeface="Georgia"/>
                <a:cs typeface="Georgia"/>
                <a:sym typeface="Georgia"/>
              </a:rPr>
              <a:t>INSIGHT AND FINDINGS</a:t>
            </a:r>
            <a:endParaRPr sz="5100">
              <a:highlight>
                <a:schemeClr val="lt1"/>
              </a:highlight>
              <a:latin typeface="Georgia"/>
              <a:ea typeface="Georgia"/>
              <a:cs typeface="Georgia"/>
              <a:sym typeface="Georgia"/>
            </a:endParaRPr>
          </a:p>
        </p:txBody>
      </p:sp>
      <p:sp>
        <p:nvSpPr>
          <p:cNvPr id="347" name="Google Shape;347;p24"/>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1" name="Shape 351"/>
        <p:cNvGrpSpPr/>
        <p:nvPr/>
      </p:nvGrpSpPr>
      <p:grpSpPr>
        <a:xfrm>
          <a:off x="0" y="0"/>
          <a:ext cx="0" cy="0"/>
          <a:chOff x="0" y="0"/>
          <a:chExt cx="0" cy="0"/>
        </a:xfrm>
      </p:grpSpPr>
      <p:sp>
        <p:nvSpPr>
          <p:cNvPr id="352" name="Google Shape;352;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INSIGHT FROM CATEGORIZED ANALYSIS</a:t>
            </a:r>
            <a:endParaRPr>
              <a:latin typeface="Georgia"/>
              <a:ea typeface="Georgia"/>
              <a:cs typeface="Georgia"/>
              <a:sym typeface="Georgia"/>
            </a:endParaRPr>
          </a:p>
        </p:txBody>
      </p:sp>
      <p:sp>
        <p:nvSpPr>
          <p:cNvPr id="353" name="Google Shape;353;p25"/>
          <p:cNvSpPr txBox="1"/>
          <p:nvPr>
            <p:ph idx="1" type="body"/>
          </p:nvPr>
        </p:nvSpPr>
        <p:spPr>
          <a:xfrm>
            <a:off x="1303800" y="1159975"/>
            <a:ext cx="3430500" cy="33717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SzPts val="605"/>
              <a:buNone/>
            </a:pPr>
            <a:r>
              <a:rPr b="1" lang="en" sz="1405" u="sng">
                <a:solidFill>
                  <a:srgbClr val="000000"/>
                </a:solidFill>
                <a:highlight>
                  <a:srgbClr val="FFFFFF"/>
                </a:highlight>
                <a:latin typeface="Arial"/>
                <a:ea typeface="Arial"/>
                <a:cs typeface="Arial"/>
                <a:sym typeface="Arial"/>
              </a:rPr>
              <a:t>South West</a:t>
            </a:r>
            <a:endParaRPr b="1" sz="1405" u="sng">
              <a:solidFill>
                <a:srgbClr val="000000"/>
              </a:solidFill>
              <a:highlight>
                <a:srgbClr val="FFFFFF"/>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Some of the major factors that contributed to the increased cases in the south west are; epidemiology index which indicates disease vulnerability was high, and high population density</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Other factors that influenced the high recovery rate were the transportation index, socioeconomic index and good health care system/response compared to other states</a:t>
            </a:r>
            <a:endParaRPr sz="1100">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0"/>
              </a:spcAft>
              <a:buSzPts val="605"/>
              <a:buNone/>
            </a:pPr>
            <a:r>
              <a:t/>
            </a:r>
            <a:endParaRPr sz="1005">
              <a:solidFill>
                <a:srgbClr val="000000"/>
              </a:solidFill>
              <a:highlight>
                <a:srgbClr val="FFFFFF"/>
              </a:highlight>
              <a:latin typeface="Arial"/>
              <a:ea typeface="Arial"/>
              <a:cs typeface="Arial"/>
              <a:sym typeface="Arial"/>
            </a:endParaRPr>
          </a:p>
          <a:p>
            <a:pPr indent="0" lvl="0" marL="0" rtl="0" algn="l">
              <a:spcBef>
                <a:spcPts val="1200"/>
              </a:spcBef>
              <a:spcAft>
                <a:spcPts val="1200"/>
              </a:spcAft>
              <a:buSzPts val="605"/>
              <a:buNone/>
            </a:pPr>
            <a:r>
              <a:t/>
            </a:r>
            <a:endParaRPr sz="1280"/>
          </a:p>
        </p:txBody>
      </p:sp>
      <p:sp>
        <p:nvSpPr>
          <p:cNvPr id="354" name="Google Shape;354;p25"/>
          <p:cNvSpPr txBox="1"/>
          <p:nvPr>
            <p:ph idx="2" type="body"/>
          </p:nvPr>
        </p:nvSpPr>
        <p:spPr>
          <a:xfrm>
            <a:off x="4903650" y="1293200"/>
            <a:ext cx="3430500" cy="29373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Clr>
                <a:srgbClr val="000000"/>
              </a:buClr>
              <a:buSzPts val="275"/>
              <a:buFont typeface="Arial"/>
              <a:buNone/>
            </a:pPr>
            <a:r>
              <a:rPr b="1" lang="en" sz="1400" u="sng">
                <a:solidFill>
                  <a:srgbClr val="000000"/>
                </a:solidFill>
                <a:highlight>
                  <a:srgbClr val="FFFFFF"/>
                </a:highlight>
                <a:latin typeface="Arial"/>
                <a:ea typeface="Arial"/>
                <a:cs typeface="Arial"/>
                <a:sym typeface="Arial"/>
              </a:rPr>
              <a:t>South East</a:t>
            </a:r>
            <a:endParaRPr b="1" sz="1400" u="sng">
              <a:solidFill>
                <a:srgbClr val="000000"/>
              </a:solidFill>
              <a:highlight>
                <a:srgbClr val="FFFFFF"/>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major causes of the increased cases and death are: High occupancy by aged people, high population density, and high degree of health vulnerability due to exposure to other infections prior to covid’s inception.</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functionary determinants of the recovered cases are: good transportation system, and healthcare system.</a:t>
            </a:r>
            <a:endParaRPr sz="925"/>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58" name="Shape 358"/>
        <p:cNvGrpSpPr/>
        <p:nvPr/>
      </p:nvGrpSpPr>
      <p:grpSpPr>
        <a:xfrm>
          <a:off x="0" y="0"/>
          <a:ext cx="0" cy="0"/>
          <a:chOff x="0" y="0"/>
          <a:chExt cx="0" cy="0"/>
        </a:xfrm>
      </p:grpSpPr>
      <p:sp>
        <p:nvSpPr>
          <p:cNvPr id="359" name="Google Shape;359;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
        <p:nvSpPr>
          <p:cNvPr id="360" name="Google Shape;360;p26"/>
          <p:cNvSpPr txBox="1"/>
          <p:nvPr>
            <p:ph idx="1" type="body"/>
          </p:nvPr>
        </p:nvSpPr>
        <p:spPr>
          <a:xfrm>
            <a:off x="1303800" y="465200"/>
            <a:ext cx="3430500" cy="44040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Clr>
                <a:srgbClr val="000000"/>
              </a:buClr>
              <a:buSzPts val="605"/>
              <a:buFont typeface="Arial"/>
              <a:buNone/>
            </a:pPr>
            <a:r>
              <a:rPr b="1" lang="en" sz="1368" u="sng">
                <a:solidFill>
                  <a:srgbClr val="000000"/>
                </a:solidFill>
                <a:highlight>
                  <a:srgbClr val="FFFFFF"/>
                </a:highlight>
                <a:latin typeface="Arial"/>
                <a:ea typeface="Arial"/>
                <a:cs typeface="Arial"/>
                <a:sym typeface="Arial"/>
              </a:rPr>
              <a:t>South South</a:t>
            </a:r>
            <a:endParaRPr b="1" sz="1368" u="sng">
              <a:solidFill>
                <a:srgbClr val="000000"/>
              </a:solidFill>
              <a:highlight>
                <a:srgbClr val="FFFFFF"/>
              </a:highlight>
              <a:latin typeface="Arial"/>
              <a:ea typeface="Arial"/>
              <a:cs typeface="Arial"/>
              <a:sym typeface="Arial"/>
            </a:endParaRPr>
          </a:p>
          <a:p>
            <a:pPr indent="-304800" lvl="0" marL="457200" rtl="0" algn="l">
              <a:lnSpc>
                <a:spcPct val="138000"/>
              </a:lnSpc>
              <a:spcBef>
                <a:spcPts val="120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Confirmed cases arise from densely populated by aged people and high epidemiology index.</a:t>
            </a:r>
            <a:endParaRPr sz="1200">
              <a:solidFill>
                <a:srgbClr val="000000"/>
              </a:solidFill>
              <a:highlight>
                <a:srgbClr val="FFFFFF"/>
              </a:highlight>
              <a:latin typeface="Arial"/>
              <a:ea typeface="Arial"/>
              <a:cs typeface="Arial"/>
              <a:sym typeface="Arial"/>
            </a:endParaRPr>
          </a:p>
          <a:p>
            <a:pPr indent="-304800" lvl="0" marL="457200" rtl="0" algn="l">
              <a:lnSpc>
                <a:spcPct val="1380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It was curbed due to reduced socio-economic index impact and good transportation.</a:t>
            </a:r>
            <a:endParaRPr sz="1200">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0"/>
              </a:spcAft>
              <a:buClr>
                <a:srgbClr val="000000"/>
              </a:buClr>
              <a:buSzPts val="605"/>
              <a:buFont typeface="Arial"/>
              <a:buNone/>
            </a:pPr>
            <a:r>
              <a:t/>
            </a:r>
            <a:endParaRPr sz="1368" u="sng">
              <a:solidFill>
                <a:srgbClr val="000000"/>
              </a:solidFill>
              <a:highlight>
                <a:srgbClr val="FFFFFF"/>
              </a:highlight>
              <a:latin typeface="Arial"/>
              <a:ea typeface="Arial"/>
              <a:cs typeface="Arial"/>
              <a:sym typeface="Arial"/>
            </a:endParaRPr>
          </a:p>
          <a:p>
            <a:pPr indent="0" lvl="0" marL="0" rtl="0" algn="l">
              <a:lnSpc>
                <a:spcPct val="165500"/>
              </a:lnSpc>
              <a:spcBef>
                <a:spcPts val="1200"/>
              </a:spcBef>
              <a:spcAft>
                <a:spcPts val="0"/>
              </a:spcAft>
              <a:buClr>
                <a:srgbClr val="000000"/>
              </a:buClr>
              <a:buSzPts val="605"/>
              <a:buFont typeface="Arial"/>
              <a:buNone/>
            </a:pPr>
            <a:r>
              <a:rPr b="1" lang="en" sz="1368" u="sng">
                <a:solidFill>
                  <a:srgbClr val="000000"/>
                </a:solidFill>
                <a:highlight>
                  <a:srgbClr val="FFFFFF"/>
                </a:highlight>
                <a:latin typeface="Arial"/>
                <a:ea typeface="Arial"/>
                <a:cs typeface="Arial"/>
                <a:sym typeface="Arial"/>
              </a:rPr>
              <a:t>North Central</a:t>
            </a:r>
            <a:endParaRPr b="1" sz="1368" u="sng">
              <a:solidFill>
                <a:srgbClr val="000000"/>
              </a:solidFill>
              <a:highlight>
                <a:srgbClr val="FFFFFF"/>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Major factors of the deaths and confirmed cases are:  poor health facility, poor transportation system and high fragility.</a:t>
            </a:r>
            <a:endParaRPr sz="1100">
              <a:solidFill>
                <a:srgbClr val="000000"/>
              </a:solidFill>
              <a:highlight>
                <a:srgbClr val="FFFFFF"/>
              </a:highlight>
              <a:latin typeface="Arial"/>
              <a:ea typeface="Arial"/>
              <a:cs typeface="Arial"/>
              <a:sym typeface="Arial"/>
            </a:endParaRPr>
          </a:p>
          <a:p>
            <a:pPr indent="-298450" lvl="0" marL="457200" rtl="0" algn="l">
              <a:lnSpc>
                <a:spcPct val="138000"/>
              </a:lnSpc>
              <a:spcBef>
                <a:spcPts val="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recovered cases arise from the fact that the population density is small and moderate epidemiology effect.</a:t>
            </a:r>
            <a:endParaRPr sz="1368">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1200"/>
              </a:spcAft>
              <a:buSzPts val="605"/>
              <a:buNone/>
            </a:pPr>
            <a:r>
              <a:t/>
            </a:r>
            <a:endParaRPr sz="1368">
              <a:solidFill>
                <a:srgbClr val="000000"/>
              </a:solidFill>
              <a:highlight>
                <a:srgbClr val="FFFFFF"/>
              </a:highlight>
              <a:latin typeface="Arial"/>
              <a:ea typeface="Arial"/>
              <a:cs typeface="Arial"/>
              <a:sym typeface="Arial"/>
            </a:endParaRPr>
          </a:p>
        </p:txBody>
      </p:sp>
      <p:sp>
        <p:nvSpPr>
          <p:cNvPr id="361" name="Google Shape;361;p26"/>
          <p:cNvSpPr txBox="1"/>
          <p:nvPr>
            <p:ph idx="2" type="body"/>
          </p:nvPr>
        </p:nvSpPr>
        <p:spPr>
          <a:xfrm>
            <a:off x="4903650" y="465150"/>
            <a:ext cx="3430500" cy="4066500"/>
          </a:xfrm>
          <a:prstGeom prst="rect">
            <a:avLst/>
          </a:prstGeom>
        </p:spPr>
        <p:txBody>
          <a:bodyPr anchorCtr="0" anchor="t" bIns="91425" lIns="91425" spcFirstLastPara="1" rIns="91425" wrap="square" tIns="91425">
            <a:normAutofit/>
          </a:bodyPr>
          <a:lstStyle/>
          <a:p>
            <a:pPr indent="0" lvl="0" marL="0" rtl="0" algn="l">
              <a:lnSpc>
                <a:spcPct val="165500"/>
              </a:lnSpc>
              <a:spcBef>
                <a:spcPts val="0"/>
              </a:spcBef>
              <a:spcAft>
                <a:spcPts val="0"/>
              </a:spcAft>
              <a:buClr>
                <a:srgbClr val="000000"/>
              </a:buClr>
              <a:buSzPts val="605"/>
              <a:buFont typeface="Arial"/>
              <a:buNone/>
            </a:pPr>
            <a:r>
              <a:rPr b="1" lang="en" sz="1368" u="sng">
                <a:solidFill>
                  <a:srgbClr val="000000"/>
                </a:solidFill>
                <a:highlight>
                  <a:schemeClr val="lt1"/>
                </a:highlight>
                <a:latin typeface="Arial"/>
                <a:ea typeface="Arial"/>
                <a:cs typeface="Arial"/>
                <a:sym typeface="Arial"/>
              </a:rPr>
              <a:t>North East</a:t>
            </a:r>
            <a:endParaRPr b="1" sz="1368" u="sng">
              <a:solidFill>
                <a:srgbClr val="000000"/>
              </a:solidFill>
              <a:highlight>
                <a:schemeClr val="lt1"/>
              </a:highlight>
              <a:latin typeface="Arial"/>
              <a:ea typeface="Arial"/>
              <a:cs typeface="Arial"/>
              <a:sym typeface="Arial"/>
            </a:endParaRPr>
          </a:p>
          <a:p>
            <a:pPr indent="-298450" lvl="0" marL="457200" rtl="0" algn="l">
              <a:lnSpc>
                <a:spcPct val="138000"/>
              </a:lnSpc>
              <a:spcBef>
                <a:spcPts val="1200"/>
              </a:spcBef>
              <a:spcAft>
                <a:spcPts val="0"/>
              </a:spcAft>
              <a:buClr>
                <a:srgbClr val="000000"/>
              </a:buClr>
              <a:buSzPts val="1100"/>
              <a:buFont typeface="Arial"/>
              <a:buChar char="●"/>
            </a:pPr>
            <a:r>
              <a:rPr lang="en" sz="1100">
                <a:solidFill>
                  <a:srgbClr val="000000"/>
                </a:solidFill>
                <a:highlight>
                  <a:srgbClr val="FFFFFF"/>
                </a:highlight>
                <a:latin typeface="Arial"/>
                <a:ea typeface="Arial"/>
                <a:cs typeface="Arial"/>
                <a:sym typeface="Arial"/>
              </a:rPr>
              <a:t>The North East is operating negatively in all factors. Very fragile, poorest health care system and high socio economic disadvantage.</a:t>
            </a:r>
            <a:endParaRPr sz="1100">
              <a:solidFill>
                <a:srgbClr val="000000"/>
              </a:solidFill>
              <a:highlight>
                <a:srgbClr val="FFFFFF"/>
              </a:highlight>
              <a:latin typeface="Arial"/>
              <a:ea typeface="Arial"/>
              <a:cs typeface="Arial"/>
              <a:sym typeface="Arial"/>
            </a:endParaRPr>
          </a:p>
          <a:p>
            <a:pPr indent="0" lvl="0" marL="457200" rtl="0" algn="l">
              <a:lnSpc>
                <a:spcPct val="138000"/>
              </a:lnSpc>
              <a:spcBef>
                <a:spcPts val="0"/>
              </a:spcBef>
              <a:spcAft>
                <a:spcPts val="0"/>
              </a:spcAft>
              <a:buNone/>
            </a:pPr>
            <a:r>
              <a:t/>
            </a:r>
            <a:endParaRPr sz="1100">
              <a:solidFill>
                <a:srgbClr val="000000"/>
              </a:solidFill>
              <a:highlight>
                <a:srgbClr val="FFFFFF"/>
              </a:highlight>
              <a:latin typeface="Arial"/>
              <a:ea typeface="Arial"/>
              <a:cs typeface="Arial"/>
              <a:sym typeface="Arial"/>
            </a:endParaRPr>
          </a:p>
          <a:p>
            <a:pPr indent="0" lvl="0" marL="0" rtl="0" algn="l">
              <a:lnSpc>
                <a:spcPct val="165500"/>
              </a:lnSpc>
              <a:spcBef>
                <a:spcPts val="0"/>
              </a:spcBef>
              <a:spcAft>
                <a:spcPts val="0"/>
              </a:spcAft>
              <a:buNone/>
            </a:pPr>
            <a:r>
              <a:rPr b="1" lang="en" sz="1368" u="sng">
                <a:solidFill>
                  <a:srgbClr val="000000"/>
                </a:solidFill>
                <a:highlight>
                  <a:schemeClr val="lt1"/>
                </a:highlight>
                <a:latin typeface="Arial"/>
                <a:ea typeface="Arial"/>
                <a:cs typeface="Arial"/>
                <a:sym typeface="Arial"/>
              </a:rPr>
              <a:t>North West</a:t>
            </a:r>
            <a:endParaRPr b="1" sz="1368" u="sng">
              <a:solidFill>
                <a:srgbClr val="000000"/>
              </a:solidFill>
              <a:highlight>
                <a:schemeClr val="lt1"/>
              </a:highlight>
              <a:latin typeface="Arial"/>
              <a:ea typeface="Arial"/>
              <a:cs typeface="Arial"/>
              <a:sym typeface="Arial"/>
            </a:endParaRPr>
          </a:p>
          <a:p>
            <a:pPr indent="-328180" lvl="0" marL="457200" rtl="0" algn="l">
              <a:lnSpc>
                <a:spcPct val="138000"/>
              </a:lnSpc>
              <a:spcBef>
                <a:spcPts val="1200"/>
              </a:spcBef>
              <a:spcAft>
                <a:spcPts val="0"/>
              </a:spcAft>
              <a:buClr>
                <a:srgbClr val="000000"/>
              </a:buClr>
              <a:buSzPts val="1568"/>
              <a:buFont typeface="Arial"/>
              <a:buChar char="●"/>
            </a:pPr>
            <a:r>
              <a:rPr lang="en">
                <a:solidFill>
                  <a:srgbClr val="000000"/>
                </a:solidFill>
                <a:highlight>
                  <a:srgbClr val="FFFFFF"/>
                </a:highlight>
                <a:latin typeface="Arial"/>
                <a:ea typeface="Arial"/>
                <a:cs typeface="Arial"/>
                <a:sym typeface="Arial"/>
              </a:rPr>
              <a:t>Similar results with the North east just the slight difference in the fragility status as the North West’s isn’t as high as the North East.</a:t>
            </a:r>
            <a:endParaRPr sz="2300"/>
          </a:p>
          <a:p>
            <a:pPr indent="0" lvl="0" marL="0" rtl="0" algn="l">
              <a:spcBef>
                <a:spcPts val="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65" name="Shape 365"/>
        <p:cNvGrpSpPr/>
        <p:nvPr/>
      </p:nvGrpSpPr>
      <p:grpSpPr>
        <a:xfrm>
          <a:off x="0" y="0"/>
          <a:ext cx="0" cy="0"/>
          <a:chOff x="0" y="0"/>
          <a:chExt cx="0" cy="0"/>
        </a:xfrm>
      </p:grpSpPr>
      <p:sp>
        <p:nvSpPr>
          <p:cNvPr id="366" name="Google Shape;366;p27"/>
          <p:cNvSpPr txBox="1"/>
          <p:nvPr>
            <p:ph type="title"/>
          </p:nvPr>
        </p:nvSpPr>
        <p:spPr>
          <a:xfrm>
            <a:off x="414325" y="598575"/>
            <a:ext cx="7920000" cy="9993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t>AVERAGED COVID-19 COMMUNITY</a:t>
            </a:r>
            <a:r>
              <a:rPr lang="en"/>
              <a:t> VULNERABILITY INDEX</a:t>
            </a:r>
            <a:r>
              <a:rPr lang="en"/>
              <a:t> (CCVI) ACROSS REGIONS TABLE</a:t>
            </a:r>
            <a:endParaRPr/>
          </a:p>
        </p:txBody>
      </p:sp>
      <p:sp>
        <p:nvSpPr>
          <p:cNvPr id="367" name="Google Shape;367;p2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68" name="Google Shape;368;p27"/>
          <p:cNvPicPr preferRelativeResize="0"/>
          <p:nvPr/>
        </p:nvPicPr>
        <p:blipFill>
          <a:blip r:embed="rId3">
            <a:alphaModFix/>
          </a:blip>
          <a:stretch>
            <a:fillRect/>
          </a:stretch>
        </p:blipFill>
        <p:spPr>
          <a:xfrm>
            <a:off x="414325" y="2128288"/>
            <a:ext cx="8315325" cy="1895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8"/>
          <p:cNvSpPr txBox="1"/>
          <p:nvPr>
            <p:ph type="ctrTitle"/>
          </p:nvPr>
        </p:nvSpPr>
        <p:spPr>
          <a:xfrm>
            <a:off x="804750" y="1198105"/>
            <a:ext cx="7534500" cy="2398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3300">
                <a:latin typeface="Georgia"/>
                <a:ea typeface="Georgia"/>
                <a:cs typeface="Georgia"/>
                <a:sym typeface="Georgia"/>
              </a:rPr>
              <a:t>INSIGHTS FROM </a:t>
            </a:r>
            <a:r>
              <a:rPr lang="en" sz="3300">
                <a:latin typeface="Georgia"/>
                <a:ea typeface="Georgia"/>
                <a:cs typeface="Georgia"/>
                <a:sym typeface="Georgia"/>
              </a:rPr>
              <a:t>GRAPHICAL INSIGHTS</a:t>
            </a:r>
            <a:endParaRPr sz="3300">
              <a:latin typeface="Georgia"/>
              <a:ea typeface="Georgia"/>
              <a:cs typeface="Georgia"/>
              <a:sym typeface="Georgia"/>
            </a:endParaRPr>
          </a:p>
        </p:txBody>
      </p:sp>
      <p:sp>
        <p:nvSpPr>
          <p:cNvPr id="374" name="Google Shape;374;p28"/>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29"/>
          <p:cNvSpPr txBox="1"/>
          <p:nvPr>
            <p:ph type="ctrTitle"/>
          </p:nvPr>
        </p:nvSpPr>
        <p:spPr>
          <a:xfrm>
            <a:off x="824000" y="341931"/>
            <a:ext cx="7657800" cy="806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GRAPH OF CONFIRMED CASES</a:t>
            </a:r>
            <a:endParaRPr>
              <a:latin typeface="Georgia"/>
              <a:ea typeface="Georgia"/>
              <a:cs typeface="Georgia"/>
              <a:sym typeface="Georgia"/>
            </a:endParaRPr>
          </a:p>
        </p:txBody>
      </p:sp>
      <p:sp>
        <p:nvSpPr>
          <p:cNvPr id="380" name="Google Shape;380;p29"/>
          <p:cNvSpPr txBox="1"/>
          <p:nvPr>
            <p:ph idx="1" type="subTitle"/>
          </p:nvPr>
        </p:nvSpPr>
        <p:spPr>
          <a:xfrm>
            <a:off x="824000" y="1507350"/>
            <a:ext cx="7657800" cy="278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1" name="Google Shape;381;p29"/>
          <p:cNvPicPr preferRelativeResize="0"/>
          <p:nvPr/>
        </p:nvPicPr>
        <p:blipFill>
          <a:blip r:embed="rId3">
            <a:alphaModFix/>
          </a:blip>
          <a:stretch>
            <a:fillRect/>
          </a:stretch>
        </p:blipFill>
        <p:spPr>
          <a:xfrm>
            <a:off x="761025" y="1507350"/>
            <a:ext cx="8102825" cy="30494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0"/>
          <p:cNvSpPr txBox="1"/>
          <p:nvPr>
            <p:ph type="ctrTitle"/>
          </p:nvPr>
        </p:nvSpPr>
        <p:spPr>
          <a:xfrm>
            <a:off x="824000" y="341931"/>
            <a:ext cx="7389000" cy="7956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TOP DISCHARGED CASES</a:t>
            </a:r>
            <a:endParaRPr>
              <a:latin typeface="Georgia"/>
              <a:ea typeface="Georgia"/>
              <a:cs typeface="Georgia"/>
              <a:sym typeface="Georgia"/>
            </a:endParaRPr>
          </a:p>
        </p:txBody>
      </p:sp>
      <p:sp>
        <p:nvSpPr>
          <p:cNvPr id="387" name="Google Shape;387;p30"/>
          <p:cNvSpPr txBox="1"/>
          <p:nvPr>
            <p:ph idx="1" type="subTitle"/>
          </p:nvPr>
        </p:nvSpPr>
        <p:spPr>
          <a:xfrm>
            <a:off x="824000" y="1440100"/>
            <a:ext cx="7265700" cy="2851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88" name="Google Shape;388;p30"/>
          <p:cNvPicPr preferRelativeResize="0"/>
          <p:nvPr/>
        </p:nvPicPr>
        <p:blipFill>
          <a:blip r:embed="rId3">
            <a:alphaModFix/>
          </a:blip>
          <a:stretch>
            <a:fillRect/>
          </a:stretch>
        </p:blipFill>
        <p:spPr>
          <a:xfrm>
            <a:off x="559325" y="1047000"/>
            <a:ext cx="8057027" cy="3485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31"/>
          <p:cNvSpPr txBox="1"/>
          <p:nvPr>
            <p:ph type="ctrTitle"/>
          </p:nvPr>
        </p:nvSpPr>
        <p:spPr>
          <a:xfrm>
            <a:off x="726300" y="224300"/>
            <a:ext cx="7691400" cy="128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TOP DEATH CASES</a:t>
            </a:r>
            <a:endParaRPr>
              <a:latin typeface="Georgia"/>
              <a:ea typeface="Georgia"/>
              <a:cs typeface="Georgia"/>
              <a:sym typeface="Georgia"/>
            </a:endParaRPr>
          </a:p>
        </p:txBody>
      </p:sp>
      <p:sp>
        <p:nvSpPr>
          <p:cNvPr id="394" name="Google Shape;394;p31"/>
          <p:cNvSpPr txBox="1"/>
          <p:nvPr>
            <p:ph idx="1" type="subTitle"/>
          </p:nvPr>
        </p:nvSpPr>
        <p:spPr>
          <a:xfrm>
            <a:off x="824000" y="1384075"/>
            <a:ext cx="7377600" cy="29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395" name="Google Shape;395;p31"/>
          <p:cNvPicPr preferRelativeResize="0"/>
          <p:nvPr/>
        </p:nvPicPr>
        <p:blipFill>
          <a:blip r:embed="rId3">
            <a:alphaModFix/>
          </a:blip>
          <a:stretch>
            <a:fillRect/>
          </a:stretch>
        </p:blipFill>
        <p:spPr>
          <a:xfrm>
            <a:off x="726300" y="1047000"/>
            <a:ext cx="7542676" cy="3244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824000" y="409169"/>
            <a:ext cx="6683100" cy="773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OUTLINE</a:t>
            </a:r>
            <a:endParaRPr>
              <a:latin typeface="Georgia"/>
              <a:ea typeface="Georgia"/>
              <a:cs typeface="Georgia"/>
              <a:sym typeface="Georgia"/>
            </a:endParaRPr>
          </a:p>
        </p:txBody>
      </p:sp>
      <p:sp>
        <p:nvSpPr>
          <p:cNvPr id="284" name="Google Shape;284;p14"/>
          <p:cNvSpPr txBox="1"/>
          <p:nvPr>
            <p:ph idx="1" type="subTitle"/>
          </p:nvPr>
        </p:nvSpPr>
        <p:spPr>
          <a:xfrm>
            <a:off x="824000" y="1316850"/>
            <a:ext cx="6346800" cy="2974800"/>
          </a:xfrm>
          <a:prstGeom prst="rect">
            <a:avLst/>
          </a:prstGeom>
        </p:spPr>
        <p:txBody>
          <a:bodyPr anchorCtr="0" anchor="t" bIns="91425" lIns="91425" spcFirstLastPara="1" rIns="91425" wrap="square" tIns="91425">
            <a:normAutofit fontScale="85000" lnSpcReduction="20000"/>
          </a:bodyPr>
          <a:lstStyle/>
          <a:p>
            <a:pPr indent="-314960" lvl="0" marL="457200" rtl="0" algn="l">
              <a:spcBef>
                <a:spcPts val="0"/>
              </a:spcBef>
              <a:spcAft>
                <a:spcPts val="0"/>
              </a:spcAft>
              <a:buSzPct val="100000"/>
              <a:buChar char="➢"/>
            </a:pPr>
            <a:r>
              <a:rPr b="1" lang="en"/>
              <a:t>Purpose Of The Report</a:t>
            </a:r>
            <a:endParaRPr b="1"/>
          </a:p>
          <a:p>
            <a:pPr indent="0" lvl="0" marL="0" rtl="0" algn="l">
              <a:spcBef>
                <a:spcPts val="0"/>
              </a:spcBef>
              <a:spcAft>
                <a:spcPts val="0"/>
              </a:spcAft>
              <a:buNone/>
            </a:pPr>
            <a:r>
              <a:t/>
            </a:r>
            <a:endParaRPr b="1"/>
          </a:p>
          <a:p>
            <a:pPr indent="-314960" lvl="0" marL="457200" rtl="0" algn="l">
              <a:spcBef>
                <a:spcPts val="0"/>
              </a:spcBef>
              <a:spcAft>
                <a:spcPts val="0"/>
              </a:spcAft>
              <a:buSzPct val="100000"/>
              <a:buChar char="➢"/>
            </a:pPr>
            <a:r>
              <a:rPr b="1" lang="en"/>
              <a:t>Methodology</a:t>
            </a:r>
            <a:endParaRPr b="1"/>
          </a:p>
          <a:p>
            <a:pPr indent="-314960" lvl="0" marL="457200" rtl="0" algn="l">
              <a:spcBef>
                <a:spcPts val="0"/>
              </a:spcBef>
              <a:spcAft>
                <a:spcPts val="0"/>
              </a:spcAft>
              <a:buSzPct val="100000"/>
              <a:buChar char="●"/>
            </a:pPr>
            <a:r>
              <a:rPr b="1" lang="en"/>
              <a:t>Data Overview</a:t>
            </a:r>
            <a:endParaRPr b="1"/>
          </a:p>
          <a:p>
            <a:pPr indent="-314960" lvl="0" marL="457200" rtl="0" algn="l">
              <a:spcBef>
                <a:spcPts val="0"/>
              </a:spcBef>
              <a:spcAft>
                <a:spcPts val="0"/>
              </a:spcAft>
              <a:buSzPct val="100000"/>
              <a:buChar char="●"/>
            </a:pPr>
            <a:r>
              <a:rPr b="1" lang="en"/>
              <a:t>Methods</a:t>
            </a:r>
            <a:endParaRPr b="1"/>
          </a:p>
          <a:p>
            <a:pPr indent="0" lvl="0" marL="1371600" rtl="0" algn="l">
              <a:spcBef>
                <a:spcPts val="0"/>
              </a:spcBef>
              <a:spcAft>
                <a:spcPts val="0"/>
              </a:spcAft>
              <a:buNone/>
            </a:pPr>
            <a:r>
              <a:t/>
            </a:r>
            <a:endParaRPr b="1"/>
          </a:p>
          <a:p>
            <a:pPr indent="-314960" lvl="0" marL="457200" rtl="0" algn="l">
              <a:spcBef>
                <a:spcPts val="0"/>
              </a:spcBef>
              <a:spcAft>
                <a:spcPts val="0"/>
              </a:spcAft>
              <a:buSzPct val="100000"/>
              <a:buChar char="➢"/>
            </a:pPr>
            <a:r>
              <a:rPr b="1" lang="en"/>
              <a:t>Analysis</a:t>
            </a:r>
            <a:endParaRPr b="1"/>
          </a:p>
          <a:p>
            <a:pPr indent="-314960" lvl="0" marL="457200" rtl="0" algn="l">
              <a:spcBef>
                <a:spcPts val="0"/>
              </a:spcBef>
              <a:spcAft>
                <a:spcPts val="0"/>
              </a:spcAft>
              <a:buSzPct val="100000"/>
              <a:buChar char="●"/>
            </a:pPr>
            <a:r>
              <a:rPr b="1" lang="en"/>
              <a:t>NCDC Dataset</a:t>
            </a:r>
            <a:endParaRPr b="1"/>
          </a:p>
          <a:p>
            <a:pPr indent="-314960" lvl="0" marL="457200" rtl="0" algn="l">
              <a:spcBef>
                <a:spcPts val="0"/>
              </a:spcBef>
              <a:spcAft>
                <a:spcPts val="0"/>
              </a:spcAft>
              <a:buSzPct val="100000"/>
              <a:buChar char="●"/>
            </a:pPr>
            <a:r>
              <a:rPr b="1" lang="en"/>
              <a:t>John Hopkins Dataset</a:t>
            </a:r>
            <a:endParaRPr b="1"/>
          </a:p>
          <a:p>
            <a:pPr indent="-314960" lvl="0" marL="457200" rtl="0" algn="l">
              <a:spcBef>
                <a:spcPts val="0"/>
              </a:spcBef>
              <a:spcAft>
                <a:spcPts val="0"/>
              </a:spcAft>
              <a:buSzPct val="100000"/>
              <a:buChar char="●"/>
            </a:pPr>
            <a:r>
              <a:rPr b="1" lang="en"/>
              <a:t>External Datasets</a:t>
            </a:r>
            <a:endParaRPr b="1"/>
          </a:p>
          <a:p>
            <a:pPr indent="0" lvl="0" marL="914400" rtl="0" algn="l">
              <a:spcBef>
                <a:spcPts val="0"/>
              </a:spcBef>
              <a:spcAft>
                <a:spcPts val="0"/>
              </a:spcAft>
              <a:buNone/>
            </a:pPr>
            <a:r>
              <a:t/>
            </a:r>
            <a:endParaRPr b="1"/>
          </a:p>
          <a:p>
            <a:pPr indent="-314960" lvl="0" marL="457200" rtl="0" algn="l">
              <a:spcBef>
                <a:spcPts val="0"/>
              </a:spcBef>
              <a:spcAft>
                <a:spcPts val="0"/>
              </a:spcAft>
              <a:buSzPct val="100000"/>
              <a:buChar char="➢"/>
            </a:pPr>
            <a:r>
              <a:rPr b="1" lang="en"/>
              <a:t>Insights And Findings</a:t>
            </a:r>
            <a:endParaRPr b="1"/>
          </a:p>
          <a:p>
            <a:pPr indent="-314960" lvl="0" marL="457200" rtl="0" algn="l">
              <a:spcBef>
                <a:spcPts val="0"/>
              </a:spcBef>
              <a:spcAft>
                <a:spcPts val="0"/>
              </a:spcAft>
              <a:buSzPct val="100000"/>
              <a:buChar char="●"/>
            </a:pPr>
            <a:r>
              <a:rPr b="1" lang="en"/>
              <a:t>Insights From Categorised Analysis</a:t>
            </a:r>
            <a:endParaRPr b="1"/>
          </a:p>
          <a:p>
            <a:pPr indent="-314960" lvl="0" marL="457200" rtl="0" algn="l">
              <a:spcBef>
                <a:spcPts val="0"/>
              </a:spcBef>
              <a:spcAft>
                <a:spcPts val="0"/>
              </a:spcAft>
              <a:buSzPct val="100000"/>
              <a:buChar char="●"/>
            </a:pPr>
            <a:r>
              <a:rPr b="1" lang="en"/>
              <a:t>Insights From Graphical Analysis</a:t>
            </a:r>
            <a:endParaRPr b="1"/>
          </a:p>
          <a:p>
            <a:pPr indent="0" lvl="0" marL="0" rtl="0" algn="l">
              <a:spcBef>
                <a:spcPts val="0"/>
              </a:spcBef>
              <a:spcAft>
                <a:spcPts val="0"/>
              </a:spcAft>
              <a:buNone/>
            </a:pPr>
            <a:r>
              <a:t/>
            </a:r>
            <a:endParaRPr b="1"/>
          </a:p>
          <a:p>
            <a:pPr indent="-314960" lvl="0" marL="457200" rtl="0" algn="l">
              <a:spcBef>
                <a:spcPts val="0"/>
              </a:spcBef>
              <a:spcAft>
                <a:spcPts val="0"/>
              </a:spcAft>
              <a:buSzPct val="100000"/>
              <a:buChar char="➢"/>
            </a:pPr>
            <a:r>
              <a:rPr b="1" lang="en"/>
              <a:t>Recommendations</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32"/>
          <p:cNvSpPr txBox="1"/>
          <p:nvPr>
            <p:ph type="ctrTitle"/>
          </p:nvPr>
        </p:nvSpPr>
        <p:spPr>
          <a:xfrm>
            <a:off x="824000" y="308332"/>
            <a:ext cx="7725000" cy="616200"/>
          </a:xfrm>
          <a:prstGeom prst="rect">
            <a:avLst/>
          </a:prstGeom>
        </p:spPr>
        <p:txBody>
          <a:bodyPr anchorCtr="0" anchor="ctr" bIns="91425" lIns="91425" spcFirstLastPara="1" rIns="91425" wrap="square" tIns="91425">
            <a:normAutofit/>
          </a:bodyPr>
          <a:lstStyle/>
          <a:p>
            <a:pPr indent="0" lvl="0" marL="0" marR="914400" rtl="0" algn="l">
              <a:lnSpc>
                <a:spcPct val="165500"/>
              </a:lnSpc>
              <a:spcBef>
                <a:spcPts val="0"/>
              </a:spcBef>
              <a:spcAft>
                <a:spcPts val="0"/>
              </a:spcAft>
              <a:buNone/>
            </a:pPr>
            <a:r>
              <a:rPr lang="en" sz="1600" u="sng">
                <a:solidFill>
                  <a:srgbClr val="000000"/>
                </a:solidFill>
                <a:highlight>
                  <a:srgbClr val="FFFFFF"/>
                </a:highlight>
                <a:latin typeface="Arial"/>
                <a:ea typeface="Arial"/>
                <a:cs typeface="Arial"/>
                <a:sym typeface="Arial"/>
              </a:rPr>
              <a:t>CASE STATISTICS</a:t>
            </a:r>
            <a:endParaRPr sz="4100"/>
          </a:p>
        </p:txBody>
      </p:sp>
      <p:sp>
        <p:nvSpPr>
          <p:cNvPr id="401" name="Google Shape;401;p32"/>
          <p:cNvSpPr txBox="1"/>
          <p:nvPr>
            <p:ph idx="1" type="subTitle"/>
          </p:nvPr>
        </p:nvSpPr>
        <p:spPr>
          <a:xfrm>
            <a:off x="824000" y="835000"/>
            <a:ext cx="7725000" cy="3456900"/>
          </a:xfrm>
          <a:prstGeom prst="rect">
            <a:avLst/>
          </a:prstGeom>
        </p:spPr>
        <p:txBody>
          <a:bodyPr anchorCtr="0" anchor="t" bIns="91425" lIns="91425" spcFirstLastPara="1" rIns="91425" wrap="square" tIns="91425">
            <a:noAutofit/>
          </a:bodyPr>
          <a:lstStyle/>
          <a:p>
            <a:pPr indent="-304800" lvl="0" marL="457200" marR="914400" rtl="0" algn="l">
              <a:lnSpc>
                <a:spcPct val="1455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The top 10 states with the highest number of confirmed cases are Lagos with	58713  cases, FCT with 19841 cases, Kaduna 9068 cases, Plateau 9060 cases, Rivers 7169 cases, Oyo 6855 cases, Edo 4907 cases, Ogun 4680 cases, Kan 3967 cases,and Ondo 3248 cases.</a:t>
            </a:r>
            <a:endParaRPr sz="1200">
              <a:solidFill>
                <a:srgbClr val="000000"/>
              </a:solidFill>
              <a:highlight>
                <a:srgbClr val="FFFFFF"/>
              </a:highlight>
              <a:latin typeface="Arial"/>
              <a:ea typeface="Arial"/>
              <a:cs typeface="Arial"/>
              <a:sym typeface="Arial"/>
            </a:endParaRPr>
          </a:p>
          <a:p>
            <a:pPr indent="-304800" lvl="0" marL="457200" marR="914400" rtl="0" algn="l">
              <a:lnSpc>
                <a:spcPct val="1455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The top 10 states with the highest discharged cases are Lagos with 56990, FCT 19104, Plateau 9002, Kaduna 9000, Rivers 7040, Oyo 6729, Edo 4715, Ogun 4627, Kano 3849, and Kwara 3067</a:t>
            </a:r>
            <a:endParaRPr sz="1200">
              <a:solidFill>
                <a:srgbClr val="000000"/>
              </a:solidFill>
              <a:highlight>
                <a:srgbClr val="FFFFFF"/>
              </a:highlight>
              <a:latin typeface="Arial"/>
              <a:ea typeface="Arial"/>
              <a:cs typeface="Arial"/>
              <a:sym typeface="Arial"/>
            </a:endParaRPr>
          </a:p>
          <a:p>
            <a:pPr indent="-304800" lvl="0" marL="457200" marR="914400" rtl="0" algn="l">
              <a:lnSpc>
                <a:spcPct val="145500"/>
              </a:lnSpc>
              <a:spcBef>
                <a:spcPts val="0"/>
              </a:spcBef>
              <a:spcAft>
                <a:spcPts val="0"/>
              </a:spcAft>
              <a:buClr>
                <a:srgbClr val="000000"/>
              </a:buClr>
              <a:buSzPts val="1200"/>
              <a:buFont typeface="Arial"/>
              <a:buChar char="●"/>
            </a:pPr>
            <a:r>
              <a:rPr lang="en" sz="1200">
                <a:solidFill>
                  <a:srgbClr val="000000"/>
                </a:solidFill>
                <a:highlight>
                  <a:srgbClr val="FFFFFF"/>
                </a:highlight>
                <a:latin typeface="Arial"/>
                <a:ea typeface="Arial"/>
                <a:cs typeface="Arial"/>
                <a:sym typeface="Arial"/>
              </a:rPr>
              <a:t>The top 10 death cases are Lagos with 439, Edo 185, FCT 166, Oyo 124, Kano 110, Rivers	101, Delta 71, Kaduna 65, Ondo 6, Plateau 57</a:t>
            </a:r>
            <a:endParaRPr sz="17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33"/>
          <p:cNvSpPr txBox="1"/>
          <p:nvPr>
            <p:ph type="ctrTitle"/>
          </p:nvPr>
        </p:nvSpPr>
        <p:spPr>
          <a:xfrm>
            <a:off x="824000" y="297107"/>
            <a:ext cx="7512300" cy="829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990"/>
              <a:buNone/>
            </a:pPr>
            <a:r>
              <a:rPr lang="en" sz="2540">
                <a:latin typeface="Georgia"/>
                <a:ea typeface="Georgia"/>
                <a:cs typeface="Georgia"/>
                <a:sym typeface="Georgia"/>
              </a:rPr>
              <a:t>GRAPH OF COVID CASES AGAINST DATE</a:t>
            </a:r>
            <a:endParaRPr sz="2540">
              <a:latin typeface="Georgia"/>
              <a:ea typeface="Georgia"/>
              <a:cs typeface="Georgia"/>
              <a:sym typeface="Georgia"/>
            </a:endParaRPr>
          </a:p>
        </p:txBody>
      </p:sp>
      <p:sp>
        <p:nvSpPr>
          <p:cNvPr id="407" name="Google Shape;407;p33"/>
          <p:cNvSpPr txBox="1"/>
          <p:nvPr>
            <p:ph idx="1" type="subTitle"/>
          </p:nvPr>
        </p:nvSpPr>
        <p:spPr>
          <a:xfrm>
            <a:off x="824000" y="1372875"/>
            <a:ext cx="6526200" cy="291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08" name="Google Shape;408;p33"/>
          <p:cNvPicPr preferRelativeResize="0"/>
          <p:nvPr/>
        </p:nvPicPr>
        <p:blipFill>
          <a:blip r:embed="rId3">
            <a:alphaModFix/>
          </a:blip>
          <a:stretch>
            <a:fillRect/>
          </a:stretch>
        </p:blipFill>
        <p:spPr>
          <a:xfrm>
            <a:off x="189525" y="1200150"/>
            <a:ext cx="8684550" cy="3612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4"/>
          <p:cNvSpPr txBox="1"/>
          <p:nvPr>
            <p:ph type="ctrTitle"/>
          </p:nvPr>
        </p:nvSpPr>
        <p:spPr>
          <a:xfrm>
            <a:off x="824000" y="330725"/>
            <a:ext cx="7008000" cy="1098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INFECTION RATE</a:t>
            </a:r>
            <a:endParaRPr>
              <a:latin typeface="Georgia"/>
              <a:ea typeface="Georgia"/>
              <a:cs typeface="Georgia"/>
              <a:sym typeface="Georgia"/>
            </a:endParaRPr>
          </a:p>
        </p:txBody>
      </p:sp>
      <p:sp>
        <p:nvSpPr>
          <p:cNvPr id="414" name="Google Shape;414;p34"/>
          <p:cNvSpPr txBox="1"/>
          <p:nvPr>
            <p:ph idx="1" type="subTitle"/>
          </p:nvPr>
        </p:nvSpPr>
        <p:spPr>
          <a:xfrm>
            <a:off x="824000" y="1294425"/>
            <a:ext cx="7344000" cy="2997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15" name="Google Shape;415;p34"/>
          <p:cNvPicPr preferRelativeResize="0"/>
          <p:nvPr/>
        </p:nvPicPr>
        <p:blipFill>
          <a:blip r:embed="rId3">
            <a:alphaModFix/>
          </a:blip>
          <a:stretch>
            <a:fillRect/>
          </a:stretch>
        </p:blipFill>
        <p:spPr>
          <a:xfrm>
            <a:off x="560275" y="1294425"/>
            <a:ext cx="8023425" cy="3317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35"/>
          <p:cNvSpPr txBox="1"/>
          <p:nvPr>
            <p:ph type="ctrTitle"/>
          </p:nvPr>
        </p:nvSpPr>
        <p:spPr>
          <a:xfrm>
            <a:off x="824000" y="386744"/>
            <a:ext cx="7545900" cy="40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421" name="Google Shape;421;p35"/>
          <p:cNvSpPr txBox="1"/>
          <p:nvPr>
            <p:ph idx="1" type="subTitle"/>
          </p:nvPr>
        </p:nvSpPr>
        <p:spPr>
          <a:xfrm>
            <a:off x="824000" y="879825"/>
            <a:ext cx="7377600" cy="341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22" name="Google Shape;422;p35"/>
          <p:cNvPicPr preferRelativeResize="0"/>
          <p:nvPr/>
        </p:nvPicPr>
        <p:blipFill>
          <a:blip r:embed="rId3">
            <a:alphaModFix/>
          </a:blip>
          <a:stretch>
            <a:fillRect/>
          </a:stretch>
        </p:blipFill>
        <p:spPr>
          <a:xfrm>
            <a:off x="0" y="1014300"/>
            <a:ext cx="9144001" cy="33505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36"/>
          <p:cNvSpPr txBox="1"/>
          <p:nvPr>
            <p:ph type="ctrTitle"/>
          </p:nvPr>
        </p:nvSpPr>
        <p:spPr>
          <a:xfrm>
            <a:off x="824000" y="341932"/>
            <a:ext cx="6907200" cy="4146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 </a:t>
            </a:r>
            <a:endParaRPr/>
          </a:p>
        </p:txBody>
      </p:sp>
      <p:sp>
        <p:nvSpPr>
          <p:cNvPr id="428" name="Google Shape;428;p36"/>
          <p:cNvSpPr txBox="1"/>
          <p:nvPr>
            <p:ph idx="1" type="subTitle"/>
          </p:nvPr>
        </p:nvSpPr>
        <p:spPr>
          <a:xfrm>
            <a:off x="824000" y="1148750"/>
            <a:ext cx="7669200" cy="3143100"/>
          </a:xfrm>
          <a:prstGeom prst="rect">
            <a:avLst/>
          </a:prstGeom>
        </p:spPr>
        <p:txBody>
          <a:bodyPr anchorCtr="0" anchor="t" bIns="91425" lIns="91425" spcFirstLastPara="1" rIns="91425" wrap="square" tIns="91425">
            <a:normAutofit/>
          </a:bodyPr>
          <a:lstStyle/>
          <a:p>
            <a:pPr indent="-336550" lvl="0" marL="457200" marR="914400" rtl="0" algn="l">
              <a:lnSpc>
                <a:spcPct val="145500"/>
              </a:lnSpc>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Maximum infection rate is 2464 we look further to discover when this occured</a:t>
            </a:r>
            <a:endParaRPr sz="1700">
              <a:solidFill>
                <a:srgbClr val="000000"/>
              </a:solidFill>
              <a:highlight>
                <a:srgbClr val="FFFFFF"/>
              </a:highlight>
              <a:latin typeface="Arial"/>
              <a:ea typeface="Arial"/>
              <a:cs typeface="Arial"/>
              <a:sym typeface="Arial"/>
            </a:endParaRPr>
          </a:p>
          <a:p>
            <a:pPr indent="-336550" lvl="0" marL="457200" marR="914400" rtl="0" algn="l">
              <a:lnSpc>
                <a:spcPct val="145500"/>
              </a:lnSpc>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The date with the maximum infection rate was on the 23rd of january 2021 with an infection rate of 2464.</a:t>
            </a:r>
            <a:endParaRPr sz="1700">
              <a:solidFill>
                <a:srgbClr val="000000"/>
              </a:solidFill>
              <a:highlight>
                <a:srgbClr val="FFFFFF"/>
              </a:highlight>
              <a:latin typeface="Arial"/>
              <a:ea typeface="Arial"/>
              <a:cs typeface="Arial"/>
              <a:sym typeface="Arial"/>
            </a:endParaRPr>
          </a:p>
          <a:p>
            <a:pPr indent="-336550" lvl="0" marL="457200" marR="914400" rtl="0" algn="l">
              <a:lnSpc>
                <a:spcPct val="145500"/>
              </a:lnSpc>
              <a:spcBef>
                <a:spcPts val="0"/>
              </a:spcBef>
              <a:spcAft>
                <a:spcPts val="0"/>
              </a:spcAft>
              <a:buClr>
                <a:srgbClr val="000000"/>
              </a:buClr>
              <a:buSzPts val="1700"/>
              <a:buFont typeface="Arial"/>
              <a:buChar char="●"/>
            </a:pPr>
            <a:r>
              <a:rPr lang="en" sz="1700">
                <a:solidFill>
                  <a:srgbClr val="000000"/>
                </a:solidFill>
                <a:highlight>
                  <a:srgbClr val="FFFFFF"/>
                </a:highlight>
                <a:latin typeface="Arial"/>
                <a:ea typeface="Arial"/>
                <a:cs typeface="Arial"/>
                <a:sym typeface="Arial"/>
              </a:rPr>
              <a:t>Areas with low CCVI have relatively high number of confirmed cases</a:t>
            </a:r>
            <a:endParaRPr sz="21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7"/>
          <p:cNvSpPr txBox="1"/>
          <p:nvPr>
            <p:ph type="ctrTitle"/>
          </p:nvPr>
        </p:nvSpPr>
        <p:spPr>
          <a:xfrm>
            <a:off x="824000" y="644507"/>
            <a:ext cx="7702800" cy="560400"/>
          </a:xfrm>
          <a:prstGeom prst="rect">
            <a:avLst/>
          </a:prstGeom>
        </p:spPr>
        <p:txBody>
          <a:bodyPr anchorCtr="0" anchor="ctr" bIns="91425" lIns="91425" spcFirstLastPara="1" rIns="91425" wrap="square" tIns="91425">
            <a:normAutofit fontScale="90000"/>
          </a:bodyPr>
          <a:lstStyle/>
          <a:p>
            <a:pPr indent="0" lvl="0" marL="0" rtl="0" algn="l">
              <a:lnSpc>
                <a:spcPct val="165500"/>
              </a:lnSpc>
              <a:spcBef>
                <a:spcPts val="0"/>
              </a:spcBef>
              <a:spcAft>
                <a:spcPts val="0"/>
              </a:spcAft>
              <a:buNone/>
            </a:pPr>
            <a:r>
              <a:rPr lang="en" sz="1800" u="sng">
                <a:solidFill>
                  <a:srgbClr val="000000"/>
                </a:solidFill>
                <a:highlight>
                  <a:schemeClr val="lt1"/>
                </a:highlight>
                <a:latin typeface="Arial"/>
                <a:ea typeface="Arial"/>
                <a:cs typeface="Arial"/>
                <a:sym typeface="Arial"/>
              </a:rPr>
              <a:t>GDP AND BUDGET INSIGHTS</a:t>
            </a:r>
            <a:endParaRPr sz="4300"/>
          </a:p>
          <a:p>
            <a:pPr indent="0" lvl="0" marL="0" rtl="0" algn="l">
              <a:spcBef>
                <a:spcPts val="0"/>
              </a:spcBef>
              <a:spcAft>
                <a:spcPts val="0"/>
              </a:spcAft>
              <a:buNone/>
            </a:pPr>
            <a:r>
              <a:t/>
            </a:r>
            <a:endParaRPr/>
          </a:p>
        </p:txBody>
      </p:sp>
      <p:sp>
        <p:nvSpPr>
          <p:cNvPr id="434" name="Google Shape;434;p37"/>
          <p:cNvSpPr txBox="1"/>
          <p:nvPr>
            <p:ph idx="1" type="subTitle"/>
          </p:nvPr>
        </p:nvSpPr>
        <p:spPr>
          <a:xfrm>
            <a:off x="723150" y="1350475"/>
            <a:ext cx="7321800" cy="2812800"/>
          </a:xfrm>
          <a:prstGeom prst="rect">
            <a:avLst/>
          </a:prstGeom>
        </p:spPr>
        <p:txBody>
          <a:bodyPr anchorCtr="0" anchor="t" bIns="91425" lIns="91425" spcFirstLastPara="1" rIns="91425" wrap="square" tIns="91425">
            <a:normAutofit lnSpcReduction="20000"/>
          </a:bodyPr>
          <a:lstStyle/>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The average cummmulative gdp is highest at the third quarter</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The year with the highest total GDP was year 2019 and the lowest being 2020 most likely because of the pandemic (COVID-19)</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The analysis from the initial and revised budget data shows that the average percentage budget drop in Nigeria across all states is approximately 30%</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Katsina had the lowest percentage change of about 13% from 344Bn to 213Bn</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Cross River had the highest percentage change of about 87% from 1.1trn to 147bn</a:t>
            </a:r>
            <a:endParaRPr sz="1100">
              <a:solidFill>
                <a:srgbClr val="000000"/>
              </a:solidFill>
              <a:highlight>
                <a:schemeClr val="lt1"/>
              </a:highlight>
              <a:latin typeface="Arial"/>
              <a:ea typeface="Arial"/>
              <a:cs typeface="Arial"/>
              <a:sym typeface="Arial"/>
            </a:endParaRPr>
          </a:p>
          <a:p>
            <a:pPr indent="-298450" lvl="0" marL="457200" rtl="0" algn="l">
              <a:lnSpc>
                <a:spcPct val="165500"/>
              </a:lnSpc>
              <a:spcBef>
                <a:spcPts val="0"/>
              </a:spcBef>
              <a:spcAft>
                <a:spcPts val="0"/>
              </a:spcAft>
              <a:buClr>
                <a:srgbClr val="000000"/>
              </a:buClr>
              <a:buSzPts val="1100"/>
              <a:buFont typeface="Arial"/>
              <a:buChar char="●"/>
            </a:pPr>
            <a:r>
              <a:rPr lang="en" sz="1100">
                <a:solidFill>
                  <a:srgbClr val="000000"/>
                </a:solidFill>
                <a:highlight>
                  <a:schemeClr val="lt1"/>
                </a:highlight>
                <a:latin typeface="Arial"/>
                <a:ea typeface="Arial"/>
                <a:cs typeface="Arial"/>
                <a:sym typeface="Arial"/>
              </a:rPr>
              <a:t>Lagos has the highest budget prior to the pandemic with 1.7trn and after the revised budget which was approximately a 45% decrease from the year before was 920bn</a:t>
            </a:r>
            <a:endParaRPr/>
          </a:p>
          <a:p>
            <a:pPr indent="0" lvl="0" marL="0" rtl="0" algn="l">
              <a:spcBef>
                <a:spcPts val="0"/>
              </a:spcBef>
              <a:spcAft>
                <a:spcPts val="0"/>
              </a:spcAft>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8"/>
          <p:cNvSpPr txBox="1"/>
          <p:nvPr>
            <p:ph type="ctrTitle"/>
          </p:nvPr>
        </p:nvSpPr>
        <p:spPr>
          <a:xfrm>
            <a:off x="824000" y="431570"/>
            <a:ext cx="7736400" cy="930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QUARTERLY GDP GRAPH</a:t>
            </a:r>
            <a:endParaRPr/>
          </a:p>
        </p:txBody>
      </p:sp>
      <p:sp>
        <p:nvSpPr>
          <p:cNvPr id="440" name="Google Shape;440;p38"/>
          <p:cNvSpPr txBox="1"/>
          <p:nvPr>
            <p:ph idx="1" type="subTitle"/>
          </p:nvPr>
        </p:nvSpPr>
        <p:spPr>
          <a:xfrm>
            <a:off x="824000" y="1462525"/>
            <a:ext cx="7646700" cy="282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1" name="Google Shape;441;p38"/>
          <p:cNvPicPr preferRelativeResize="0"/>
          <p:nvPr/>
        </p:nvPicPr>
        <p:blipFill>
          <a:blip r:embed="rId3">
            <a:alphaModFix/>
          </a:blip>
          <a:stretch>
            <a:fillRect/>
          </a:stretch>
        </p:blipFill>
        <p:spPr>
          <a:xfrm>
            <a:off x="274550" y="1265375"/>
            <a:ext cx="8594898" cy="3654024"/>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39"/>
          <p:cNvSpPr txBox="1"/>
          <p:nvPr>
            <p:ph type="ctrTitle"/>
          </p:nvPr>
        </p:nvSpPr>
        <p:spPr>
          <a:xfrm>
            <a:off x="824000" y="375556"/>
            <a:ext cx="7770000" cy="862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Georgia"/>
                <a:ea typeface="Georgia"/>
                <a:cs typeface="Georgia"/>
                <a:sym typeface="Georgia"/>
              </a:rPr>
              <a:t>INITIAL BUDGET</a:t>
            </a:r>
            <a:endParaRPr>
              <a:latin typeface="Georgia"/>
              <a:ea typeface="Georgia"/>
              <a:cs typeface="Georgia"/>
              <a:sym typeface="Georgia"/>
            </a:endParaRPr>
          </a:p>
        </p:txBody>
      </p:sp>
      <p:sp>
        <p:nvSpPr>
          <p:cNvPr id="447" name="Google Shape;447;p39"/>
          <p:cNvSpPr txBox="1"/>
          <p:nvPr>
            <p:ph idx="1" type="subTitle"/>
          </p:nvPr>
        </p:nvSpPr>
        <p:spPr>
          <a:xfrm>
            <a:off x="824000" y="1384075"/>
            <a:ext cx="7243200" cy="29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48" name="Google Shape;448;p39"/>
          <p:cNvPicPr preferRelativeResize="0"/>
          <p:nvPr/>
        </p:nvPicPr>
        <p:blipFill>
          <a:blip r:embed="rId3">
            <a:alphaModFix/>
          </a:blip>
          <a:stretch>
            <a:fillRect/>
          </a:stretch>
        </p:blipFill>
        <p:spPr>
          <a:xfrm>
            <a:off x="223150" y="1352850"/>
            <a:ext cx="8695752" cy="33818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type="ctrTitle"/>
          </p:nvPr>
        </p:nvSpPr>
        <p:spPr>
          <a:xfrm>
            <a:off x="726025" y="211750"/>
            <a:ext cx="7823700" cy="6510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latin typeface="Georgia"/>
                <a:ea typeface="Georgia"/>
                <a:cs typeface="Georgia"/>
                <a:sym typeface="Georgia"/>
              </a:rPr>
              <a:t>REVISED BUDGET</a:t>
            </a:r>
            <a:endParaRPr>
              <a:latin typeface="Georgia"/>
              <a:ea typeface="Georgia"/>
              <a:cs typeface="Georgia"/>
              <a:sym typeface="Georgia"/>
            </a:endParaRPr>
          </a:p>
        </p:txBody>
      </p:sp>
      <p:sp>
        <p:nvSpPr>
          <p:cNvPr id="454" name="Google Shape;454;p40"/>
          <p:cNvSpPr txBox="1"/>
          <p:nvPr>
            <p:ph idx="1" type="subTitle"/>
          </p:nvPr>
        </p:nvSpPr>
        <p:spPr>
          <a:xfrm>
            <a:off x="824000" y="1123250"/>
            <a:ext cx="7725600" cy="316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55" name="Google Shape;455;p40"/>
          <p:cNvPicPr preferRelativeResize="0"/>
          <p:nvPr/>
        </p:nvPicPr>
        <p:blipFill>
          <a:blip r:embed="rId3">
            <a:alphaModFix/>
          </a:blip>
          <a:stretch>
            <a:fillRect/>
          </a:stretch>
        </p:blipFill>
        <p:spPr>
          <a:xfrm>
            <a:off x="378775" y="949625"/>
            <a:ext cx="8464000" cy="3548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type="ctrTitle"/>
          </p:nvPr>
        </p:nvSpPr>
        <p:spPr>
          <a:xfrm>
            <a:off x="824000" y="397981"/>
            <a:ext cx="7557000" cy="8853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lang="en" sz="2000" u="sng">
                <a:solidFill>
                  <a:srgbClr val="000000"/>
                </a:solidFill>
                <a:highlight>
                  <a:srgbClr val="FFFFFF"/>
                </a:highlight>
                <a:latin typeface="Arial"/>
                <a:ea typeface="Arial"/>
                <a:cs typeface="Arial"/>
                <a:sym typeface="Arial"/>
              </a:rPr>
              <a:t>OIL STATISTICS</a:t>
            </a:r>
            <a:endParaRPr sz="4500"/>
          </a:p>
        </p:txBody>
      </p:sp>
      <p:sp>
        <p:nvSpPr>
          <p:cNvPr id="461" name="Google Shape;461;p41"/>
          <p:cNvSpPr txBox="1"/>
          <p:nvPr>
            <p:ph idx="1" type="subTitle"/>
          </p:nvPr>
        </p:nvSpPr>
        <p:spPr>
          <a:xfrm>
            <a:off x="824000" y="1059100"/>
            <a:ext cx="7613100" cy="2723100"/>
          </a:xfrm>
          <a:prstGeom prst="rect">
            <a:avLst/>
          </a:prstGeom>
        </p:spPr>
        <p:txBody>
          <a:bodyPr anchorCtr="0" anchor="t" bIns="91425" lIns="91425" spcFirstLastPara="1" rIns="91425" wrap="square" tIns="91425">
            <a:normAutofit/>
          </a:bodyPr>
          <a:lstStyle/>
          <a:p>
            <a:pPr indent="0" lvl="0" marL="457200" rtl="0" algn="l">
              <a:lnSpc>
                <a:spcPct val="165500"/>
              </a:lnSpc>
              <a:spcBef>
                <a:spcPts val="0"/>
              </a:spcBef>
              <a:spcAft>
                <a:spcPts val="0"/>
              </a:spcAft>
              <a:buNone/>
            </a:pPr>
            <a:r>
              <a:t/>
            </a:r>
            <a:endParaRPr sz="1300">
              <a:solidFill>
                <a:srgbClr val="000000"/>
              </a:solidFill>
              <a:highlight>
                <a:srgbClr val="FFFFFF"/>
              </a:highlight>
              <a:latin typeface="Arial"/>
              <a:ea typeface="Arial"/>
              <a:cs typeface="Arial"/>
              <a:sym typeface="Arial"/>
            </a:endParaRPr>
          </a:p>
          <a:p>
            <a:pPr indent="-311150" lvl="0" marL="457200" rtl="0" algn="l">
              <a:lnSpc>
                <a:spcPct val="1655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In recent data that is from 2020-date the date with the highest US landed cost of Nigeria crude oil was found to be on 15th Of February 2020 with an amount of 548$/bbl</a:t>
            </a:r>
            <a:endParaRPr sz="1300">
              <a:solidFill>
                <a:srgbClr val="000000"/>
              </a:solidFill>
              <a:highlight>
                <a:srgbClr val="FFFFFF"/>
              </a:highlight>
              <a:latin typeface="Arial"/>
              <a:ea typeface="Arial"/>
              <a:cs typeface="Arial"/>
              <a:sym typeface="Arial"/>
            </a:endParaRPr>
          </a:p>
          <a:p>
            <a:pPr indent="-311150" lvl="0" marL="457200" rtl="0" algn="l">
              <a:lnSpc>
                <a:spcPct val="1655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All the months from January 2020 to February 2021 excluding February 2020 and December 2020 have their values at the minimum for the range of 2020 to 2021 with 38.7$/bbl</a:t>
            </a:r>
            <a:endParaRPr sz="1300">
              <a:solidFill>
                <a:srgbClr val="000000"/>
              </a:solidFill>
              <a:highlight>
                <a:srgbClr val="FFFFFF"/>
              </a:highlight>
              <a:latin typeface="Arial"/>
              <a:ea typeface="Arial"/>
              <a:cs typeface="Arial"/>
              <a:sym typeface="Arial"/>
            </a:endParaRPr>
          </a:p>
          <a:p>
            <a:pPr indent="-311150" lvl="0" marL="457200" rtl="0" algn="l">
              <a:lnSpc>
                <a:spcPct val="165500"/>
              </a:lnSpc>
              <a:spcBef>
                <a:spcPts val="0"/>
              </a:spcBef>
              <a:spcAft>
                <a:spcPts val="0"/>
              </a:spcAft>
              <a:buClr>
                <a:srgbClr val="000000"/>
              </a:buClr>
              <a:buSzPts val="1300"/>
              <a:buFont typeface="Arial"/>
              <a:buChar char="●"/>
            </a:pPr>
            <a:r>
              <a:rPr lang="en" sz="1300">
                <a:solidFill>
                  <a:srgbClr val="000000"/>
                </a:solidFill>
                <a:highlight>
                  <a:srgbClr val="FFFFFF"/>
                </a:highlight>
                <a:latin typeface="Arial"/>
                <a:ea typeface="Arial"/>
                <a:cs typeface="Arial"/>
                <a:sym typeface="Arial"/>
              </a:rPr>
              <a:t>This trend plot shows that the US landel cost of Nigeria crude oil has been in a downtrend from the first quarter of 2020 and is still yet to brend the downtrend structure</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288" name="Shape 288"/>
        <p:cNvGrpSpPr/>
        <p:nvPr/>
      </p:nvGrpSpPr>
      <p:grpSpPr>
        <a:xfrm>
          <a:off x="0" y="0"/>
          <a:ext cx="0" cy="0"/>
          <a:chOff x="0" y="0"/>
          <a:chExt cx="0" cy="0"/>
        </a:xfrm>
      </p:grpSpPr>
      <p:sp>
        <p:nvSpPr>
          <p:cNvPr id="289" name="Google Shape;289;p15"/>
          <p:cNvSpPr txBox="1"/>
          <p:nvPr>
            <p:ph type="title"/>
          </p:nvPr>
        </p:nvSpPr>
        <p:spPr>
          <a:xfrm>
            <a:off x="996350" y="598575"/>
            <a:ext cx="73380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accent1"/>
                </a:solidFill>
              </a:rPr>
              <a:t>PURPOSE OF THE REPORT</a:t>
            </a:r>
            <a:endParaRPr>
              <a:solidFill>
                <a:schemeClr val="accent1"/>
              </a:solidFill>
            </a:endParaRPr>
          </a:p>
        </p:txBody>
      </p:sp>
      <p:sp>
        <p:nvSpPr>
          <p:cNvPr id="290" name="Google Shape;290;p15"/>
          <p:cNvSpPr txBox="1"/>
          <p:nvPr>
            <p:ph idx="1" type="body"/>
          </p:nvPr>
        </p:nvSpPr>
        <p:spPr>
          <a:xfrm>
            <a:off x="873075" y="1171175"/>
            <a:ext cx="3861300" cy="3360600"/>
          </a:xfrm>
          <a:prstGeom prst="rect">
            <a:avLst/>
          </a:prstGeom>
        </p:spPr>
        <p:txBody>
          <a:bodyPr anchorCtr="0" anchor="t" bIns="91425" lIns="91425" spcFirstLastPara="1" rIns="91425" wrap="square" tIns="91425">
            <a:noAutofit/>
          </a:bodyPr>
          <a:lstStyle/>
          <a:p>
            <a:pPr indent="0" lvl="0" marL="0" rtl="0" algn="l">
              <a:lnSpc>
                <a:spcPct val="145500"/>
              </a:lnSpc>
              <a:spcBef>
                <a:spcPts val="0"/>
              </a:spcBef>
              <a:spcAft>
                <a:spcPts val="0"/>
              </a:spcAft>
              <a:buSzPts val="935"/>
              <a:buNone/>
            </a:pPr>
            <a:r>
              <a:rPr lang="en" sz="1120">
                <a:solidFill>
                  <a:srgbClr val="0E101A"/>
                </a:solidFill>
                <a:highlight>
                  <a:srgbClr val="FFFFFF"/>
                </a:highlight>
                <a:latin typeface="Times New Roman"/>
                <a:ea typeface="Times New Roman"/>
                <a:cs typeface="Times New Roman"/>
                <a:sym typeface="Times New Roman"/>
              </a:rPr>
              <a:t>Coronavirus disease (COVID-19) is an infectious disease caused by a newly discovered coronavirus, and it has affected major parts of the world. Nigeria, a West-African country, has also been affected by the COVID-19 pandemic after recording its first case on 27th February 2020.</a:t>
            </a:r>
            <a:endParaRPr sz="112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935"/>
              <a:buNone/>
            </a:pPr>
            <a:r>
              <a:rPr lang="en" sz="1120">
                <a:solidFill>
                  <a:srgbClr val="0E101A"/>
                </a:solidFill>
                <a:highlight>
                  <a:srgbClr val="FFFFFF"/>
                </a:highlight>
                <a:latin typeface="Times New Roman"/>
                <a:ea typeface="Times New Roman"/>
                <a:cs typeface="Times New Roman"/>
                <a:sym typeface="Times New Roman"/>
              </a:rPr>
              <a:t>Nigeria is a country with 37 states - Federal Capital Territory included- and a fast-growing economic environment with about 200 million citizens. COVID-19 has affected several country activities as the country steadily progressed from its first case to shutting down major airports, state-wide lockdown, curfews, and reviving its economy.</a:t>
            </a:r>
            <a:endParaRPr sz="112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935"/>
              <a:buNone/>
            </a:pPr>
            <a:r>
              <a:rPr lang="en" sz="1120">
                <a:solidFill>
                  <a:srgbClr val="0E101A"/>
                </a:solidFill>
                <a:highlight>
                  <a:srgbClr val="FFFFFF"/>
                </a:highlight>
                <a:latin typeface="Times New Roman"/>
                <a:ea typeface="Times New Roman"/>
                <a:cs typeface="Times New Roman"/>
                <a:sym typeface="Times New Roman"/>
              </a:rPr>
              <a:t>In this project, you will employ data science &amp; analytics skills to collect data, explore the data, perform analysis, create visualizations, and generate insights.</a:t>
            </a:r>
            <a:endParaRPr sz="1120">
              <a:solidFill>
                <a:srgbClr val="0E101A"/>
              </a:solidFill>
              <a:highlight>
                <a:srgbClr val="FFFFFF"/>
              </a:highlight>
              <a:latin typeface="Times New Roman"/>
              <a:ea typeface="Times New Roman"/>
              <a:cs typeface="Times New Roman"/>
              <a:sym typeface="Times New Roman"/>
            </a:endParaRPr>
          </a:p>
          <a:p>
            <a:pPr indent="0" lvl="0" marL="0" rtl="0" algn="l">
              <a:lnSpc>
                <a:spcPct val="95000"/>
              </a:lnSpc>
              <a:spcBef>
                <a:spcPts val="0"/>
              </a:spcBef>
              <a:spcAft>
                <a:spcPts val="0"/>
              </a:spcAft>
              <a:buSzPts val="935"/>
              <a:buNone/>
            </a:pPr>
            <a:r>
              <a:t/>
            </a:r>
            <a:endParaRPr sz="1120">
              <a:solidFill>
                <a:srgbClr val="0E101A"/>
              </a:solidFill>
              <a:latin typeface="Times New Roman"/>
              <a:ea typeface="Times New Roman"/>
              <a:cs typeface="Times New Roman"/>
              <a:sym typeface="Times New Roman"/>
            </a:endParaRPr>
          </a:p>
          <a:p>
            <a:pPr indent="0" lvl="0" marL="0" rtl="0" algn="l">
              <a:lnSpc>
                <a:spcPct val="95000"/>
              </a:lnSpc>
              <a:spcBef>
                <a:spcPts val="0"/>
              </a:spcBef>
              <a:spcAft>
                <a:spcPts val="1200"/>
              </a:spcAft>
              <a:buSzPts val="935"/>
              <a:buNone/>
            </a:pPr>
            <a:r>
              <a:t/>
            </a:r>
            <a:endParaRPr sz="1290"/>
          </a:p>
        </p:txBody>
      </p:sp>
      <p:sp>
        <p:nvSpPr>
          <p:cNvPr id="291" name="Google Shape;291;p15"/>
          <p:cNvSpPr txBox="1"/>
          <p:nvPr>
            <p:ph idx="2" type="body"/>
          </p:nvPr>
        </p:nvSpPr>
        <p:spPr>
          <a:xfrm>
            <a:off x="4903650" y="1260825"/>
            <a:ext cx="3430500" cy="3691500"/>
          </a:xfrm>
          <a:prstGeom prst="rect">
            <a:avLst/>
          </a:prstGeom>
        </p:spPr>
        <p:txBody>
          <a:bodyPr anchorCtr="0" anchor="t" bIns="91425" lIns="91425" spcFirstLastPara="1" rIns="91425" wrap="square" tIns="91425">
            <a:normAutofit/>
          </a:bodyPr>
          <a:lstStyle/>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The purposes of this report are:</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Examination of covid-19 impact on the country’s indexes such as CCVI,</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Trend analysis of all cases (confirmed, discharged and death)</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Regional index reaction to covid 19</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Quarterly GDP analysis from 2014-2020</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Impact of covid-19 on the budget</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Impact on Oil prices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42"/>
          <p:cNvSpPr txBox="1"/>
          <p:nvPr>
            <p:ph type="ctrTitle"/>
          </p:nvPr>
        </p:nvSpPr>
        <p:spPr>
          <a:xfrm>
            <a:off x="824000" y="319533"/>
            <a:ext cx="7557000" cy="403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467" name="Google Shape;467;p42"/>
          <p:cNvSpPr txBox="1"/>
          <p:nvPr>
            <p:ph idx="1" type="subTitle"/>
          </p:nvPr>
        </p:nvSpPr>
        <p:spPr>
          <a:xfrm>
            <a:off x="824000" y="1081525"/>
            <a:ext cx="7557000" cy="3210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pic>
        <p:nvPicPr>
          <p:cNvPr id="468" name="Google Shape;468;p42"/>
          <p:cNvPicPr preferRelativeResize="0"/>
          <p:nvPr/>
        </p:nvPicPr>
        <p:blipFill>
          <a:blip r:embed="rId3">
            <a:alphaModFix/>
          </a:blip>
          <a:stretch>
            <a:fillRect/>
          </a:stretch>
        </p:blipFill>
        <p:spPr>
          <a:xfrm>
            <a:off x="713425" y="263500"/>
            <a:ext cx="7717151" cy="47176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43"/>
          <p:cNvSpPr txBox="1"/>
          <p:nvPr>
            <p:ph type="ctrTitle"/>
          </p:nvPr>
        </p:nvSpPr>
        <p:spPr>
          <a:xfrm>
            <a:off x="747800" y="341932"/>
            <a:ext cx="7422600" cy="6051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solidFill>
                  <a:schemeClr val="accent1"/>
                </a:solidFill>
              </a:rPr>
              <a:t>RECOMMENDATIONS</a:t>
            </a:r>
            <a:endParaRPr>
              <a:latin typeface="Georgia"/>
              <a:ea typeface="Georgia"/>
              <a:cs typeface="Georgia"/>
              <a:sym typeface="Georgia"/>
            </a:endParaRPr>
          </a:p>
        </p:txBody>
      </p:sp>
      <p:sp>
        <p:nvSpPr>
          <p:cNvPr id="474" name="Google Shape;474;p43"/>
          <p:cNvSpPr txBox="1"/>
          <p:nvPr>
            <p:ph idx="1" type="subTitle"/>
          </p:nvPr>
        </p:nvSpPr>
        <p:spPr>
          <a:xfrm>
            <a:off x="824000" y="1115150"/>
            <a:ext cx="7534500" cy="31764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lang="en" sz="1300">
                <a:solidFill>
                  <a:srgbClr val="0E101A"/>
                </a:solidFill>
                <a:highlight>
                  <a:srgbClr val="FFFFFF"/>
                </a:highlight>
                <a:latin typeface="Times New Roman"/>
                <a:ea typeface="Times New Roman"/>
                <a:cs typeface="Times New Roman"/>
                <a:sym typeface="Times New Roman"/>
              </a:rPr>
              <a:t>The federal government should take note of the following of which if followed would prepare the country against the devastating impact on the lives of people and the economy as a whole</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The health system standards should be raised in order to effectively and effieciently attend to patients.</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Areas with high population density should have fast and reliable access to transportation</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The International Health Regulations(IHR) should be heavily placed on areas with aged people so they can get quick access to treatment outside of their borders</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The security conditions of the North East should be looked into to aid permeability of health workers into the states and societies</a:t>
            </a:r>
            <a:endParaRPr sz="1300">
              <a:solidFill>
                <a:srgbClr val="0E101A"/>
              </a:solidFill>
              <a:highlight>
                <a:srgbClr val="FFFFFF"/>
              </a:highlight>
              <a:latin typeface="Times New Roman"/>
              <a:ea typeface="Times New Roman"/>
              <a:cs typeface="Times New Roman"/>
              <a:sym typeface="Times New Roman"/>
            </a:endParaRPr>
          </a:p>
          <a:p>
            <a:pPr indent="-311150" lvl="0" marL="457200" rtl="0" algn="l">
              <a:lnSpc>
                <a:spcPct val="165500"/>
              </a:lnSpc>
              <a:spcBef>
                <a:spcPts val="0"/>
              </a:spcBef>
              <a:spcAft>
                <a:spcPts val="0"/>
              </a:spcAft>
              <a:buClr>
                <a:srgbClr val="0E101A"/>
              </a:buClr>
              <a:buSzPts val="1300"/>
              <a:buFont typeface="Times New Roman"/>
              <a:buChar char="●"/>
            </a:pPr>
            <a:r>
              <a:rPr lang="en" sz="1300">
                <a:solidFill>
                  <a:srgbClr val="0E101A"/>
                </a:solidFill>
                <a:highlight>
                  <a:srgbClr val="FFFFFF"/>
                </a:highlight>
                <a:latin typeface="Times New Roman"/>
                <a:ea typeface="Times New Roman"/>
                <a:cs typeface="Times New Roman"/>
                <a:sym typeface="Times New Roman"/>
              </a:rPr>
              <a:t>For further covid-19 studies impact should extend to other economic factors like education, oil market, stock market, agricultural sector and climatic evaluations.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4"/>
          <p:cNvSpPr txBox="1"/>
          <p:nvPr>
            <p:ph type="ctrTitle"/>
          </p:nvPr>
        </p:nvSpPr>
        <p:spPr>
          <a:xfrm>
            <a:off x="824000" y="386757"/>
            <a:ext cx="7276800" cy="5715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sz="2800">
                <a:solidFill>
                  <a:schemeClr val="accent1"/>
                </a:solidFill>
              </a:rPr>
              <a:t>REFRENCES</a:t>
            </a:r>
            <a:endParaRPr>
              <a:latin typeface="Georgia"/>
              <a:ea typeface="Georgia"/>
              <a:cs typeface="Georgia"/>
              <a:sym typeface="Georgia"/>
            </a:endParaRPr>
          </a:p>
        </p:txBody>
      </p:sp>
      <p:sp>
        <p:nvSpPr>
          <p:cNvPr id="480" name="Google Shape;480;p44"/>
          <p:cNvSpPr txBox="1"/>
          <p:nvPr>
            <p:ph idx="1" type="subTitle"/>
          </p:nvPr>
        </p:nvSpPr>
        <p:spPr>
          <a:xfrm>
            <a:off x="824000" y="1171175"/>
            <a:ext cx="6290700" cy="31206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None/>
            </a:pPr>
            <a:r>
              <a:rPr lang="en"/>
              <a:t>https://seaborn.pydata.org/ </a:t>
            </a:r>
            <a:endParaRPr/>
          </a:p>
          <a:p>
            <a:pPr indent="0" lvl="0" marL="0" rtl="0" algn="l">
              <a:lnSpc>
                <a:spcPct val="200000"/>
              </a:lnSpc>
              <a:spcBef>
                <a:spcPts val="0"/>
              </a:spcBef>
              <a:spcAft>
                <a:spcPts val="0"/>
              </a:spcAft>
              <a:buNone/>
            </a:pPr>
            <a:r>
              <a:rPr lang="en"/>
              <a:t>https://pandas.pydata.org/docs/reference/api/pandas.DataFrame </a:t>
            </a:r>
            <a:endParaRPr/>
          </a:p>
          <a:p>
            <a:pPr indent="0" lvl="0" marL="0" rtl="0" algn="l">
              <a:lnSpc>
                <a:spcPct val="200000"/>
              </a:lnSpc>
              <a:spcBef>
                <a:spcPts val="0"/>
              </a:spcBef>
              <a:spcAft>
                <a:spcPts val="0"/>
              </a:spcAft>
              <a:buNone/>
            </a:pPr>
            <a:r>
              <a:rPr lang="en"/>
              <a:t>https://stackoverflow.com/ https://www.geeksforgeeks.org/ https://www.cbn.gov.ng/rates/DailyCrude.asp/</a:t>
            </a:r>
            <a:endParaRPr/>
          </a:p>
          <a:p>
            <a:pPr indent="0" lvl="0" marL="0" rtl="0" algn="l">
              <a:spcBef>
                <a:spcPts val="0"/>
              </a:spcBef>
              <a:spcAft>
                <a:spcPts val="0"/>
              </a:spcAft>
              <a:buNone/>
            </a:pPr>
            <a:r>
              <a:rPr lang="en"/>
              <a:t>https://covid-static-assets.s3.amazonaws.com/US-CCVI/COVID-19+Community+Vulnerability+Index+(CCVI)+Methodology.pdf</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4" name="Shape 484"/>
        <p:cNvGrpSpPr/>
        <p:nvPr/>
      </p:nvGrpSpPr>
      <p:grpSpPr>
        <a:xfrm>
          <a:off x="0" y="0"/>
          <a:ext cx="0" cy="0"/>
          <a:chOff x="0" y="0"/>
          <a:chExt cx="0" cy="0"/>
        </a:xfrm>
      </p:grpSpPr>
      <p:sp>
        <p:nvSpPr>
          <p:cNvPr id="485" name="Google Shape;485;p45"/>
          <p:cNvSpPr txBox="1"/>
          <p:nvPr>
            <p:ph type="title"/>
          </p:nvPr>
        </p:nvSpPr>
        <p:spPr>
          <a:xfrm>
            <a:off x="824000" y="1440100"/>
            <a:ext cx="7344000" cy="17370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solidFill>
                  <a:srgbClr val="0E101A"/>
                </a:solidFill>
                <a:highlight>
                  <a:schemeClr val="accent1"/>
                </a:highlight>
                <a:latin typeface="Georgia"/>
                <a:ea typeface="Georgia"/>
                <a:cs typeface="Georgia"/>
                <a:sym typeface="Georgia"/>
              </a:rPr>
              <a:t>THANK YOU!!!!!</a:t>
            </a:r>
            <a:endParaRPr sz="6000">
              <a:solidFill>
                <a:srgbClr val="0E101A"/>
              </a:solidFill>
              <a:highlight>
                <a:schemeClr val="accent1"/>
              </a:highlight>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ctrTitle"/>
          </p:nvPr>
        </p:nvSpPr>
        <p:spPr>
          <a:xfrm>
            <a:off x="311700" y="0"/>
            <a:ext cx="8520600" cy="695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solidFill>
                  <a:schemeClr val="accent1"/>
                </a:solidFill>
              </a:rPr>
              <a:t>METHODOLOGY</a:t>
            </a:r>
            <a:endParaRPr b="1" sz="2100">
              <a:solidFill>
                <a:schemeClr val="accent3"/>
              </a:solidFill>
              <a:highlight>
                <a:srgbClr val="0E101A"/>
              </a:highlight>
              <a:latin typeface="Times New Roman"/>
              <a:ea typeface="Times New Roman"/>
              <a:cs typeface="Times New Roman"/>
              <a:sym typeface="Times New Roman"/>
            </a:endParaRPr>
          </a:p>
        </p:txBody>
      </p:sp>
      <p:sp>
        <p:nvSpPr>
          <p:cNvPr id="297" name="Google Shape;297;p16"/>
          <p:cNvSpPr txBox="1"/>
          <p:nvPr>
            <p:ph idx="1" type="subTitle"/>
          </p:nvPr>
        </p:nvSpPr>
        <p:spPr>
          <a:xfrm>
            <a:off x="824000" y="695400"/>
            <a:ext cx="7623600" cy="35964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b="1" lang="en" sz="1200" u="sng">
                <a:solidFill>
                  <a:srgbClr val="0E101A"/>
                </a:solidFill>
                <a:highlight>
                  <a:srgbClr val="FFFFFF"/>
                </a:highlight>
                <a:latin typeface="Times New Roman"/>
                <a:ea typeface="Times New Roman"/>
                <a:cs typeface="Times New Roman"/>
                <a:sym typeface="Times New Roman"/>
              </a:rPr>
              <a:t>DATA OVERVIEW</a:t>
            </a:r>
            <a:endParaRPr b="1" sz="1200" u="sng">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The data used in the covid-19 analysis consist of a dataframe extracted from three different sources. They include the following:</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1). NCDC DATASET</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The data was extracted using web scraping from</a:t>
            </a:r>
            <a:r>
              <a:rPr lang="en" sz="1200">
                <a:solidFill>
                  <a:srgbClr val="0E101A"/>
                </a:solidFill>
                <a:highlight>
                  <a:srgbClr val="FFFFFF"/>
                </a:highlight>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rgbClr val="1155CC"/>
                </a:solidFill>
                <a:highlight>
                  <a:srgbClr val="FFFFFF"/>
                </a:highlight>
                <a:latin typeface="Times New Roman"/>
                <a:ea typeface="Times New Roman"/>
                <a:cs typeface="Times New Roman"/>
                <a:sym typeface="Times New Roman"/>
                <a:hlinkClick r:id="rId4">
                  <a:extLst>
                    <a:ext uri="{A12FA001-AC4F-418D-AE19-62706E023703}">
                      <ahyp:hlinkClr val="tx"/>
                    </a:ext>
                  </a:extLst>
                </a:hlinkClick>
              </a:rPr>
              <a:t>https://covid19.ncdc.gov.ng/</a:t>
            </a:r>
            <a:r>
              <a:rPr lang="en" sz="1200">
                <a:solidFill>
                  <a:srgbClr val="0E101A"/>
                </a:solidFill>
                <a:highlight>
                  <a:srgbClr val="FFFFFF"/>
                </a:highlight>
                <a:latin typeface="Times New Roman"/>
                <a:ea typeface="Times New Roman"/>
                <a:cs typeface="Times New Roman"/>
                <a:sym typeface="Times New Roman"/>
              </a:rPr>
              <a:t> consisting of number of confirmed cases, number of discharged cases and number of death cases for all 36 states.</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2). JOHN HOPKINS DATASET</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This dataset is obtained from a github repository that encompasses all cases(confirmed,discharged and death) of several affected countries around the globe from . But the cause of this study is limited to just Nigeria’s, hence it is extracted.</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3). COVID EXTERNAL DATASET</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This data is further subdivided into 3 categories; The quarterly GDP (Gross Domestic Data) data, Covid-19 Indexes Impact data and budget data and an additional case statistics data.</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b="1" lang="en" sz="1200">
                <a:solidFill>
                  <a:srgbClr val="0E101A"/>
                </a:solidFill>
                <a:highlight>
                  <a:srgbClr val="FFFFFF"/>
                </a:highlight>
                <a:latin typeface="Times New Roman"/>
                <a:ea typeface="Times New Roman"/>
                <a:cs typeface="Times New Roman"/>
                <a:sym typeface="Times New Roman"/>
              </a:rPr>
              <a:t>4). OIL PRICE DATA</a:t>
            </a:r>
            <a:endParaRPr b="1" sz="120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200">
                <a:solidFill>
                  <a:srgbClr val="0E101A"/>
                </a:solidFill>
                <a:highlight>
                  <a:srgbClr val="FFFFFF"/>
                </a:highlight>
                <a:latin typeface="Times New Roman"/>
                <a:ea typeface="Times New Roman"/>
                <a:cs typeface="Times New Roman"/>
                <a:sym typeface="Times New Roman"/>
              </a:rPr>
              <a:t>Just for further analysis oil price data was downloaded and extracted to see the overall trend precovid, covid and post covid.</a:t>
            </a:r>
            <a:endParaRPr sz="1200">
              <a:solidFill>
                <a:srgbClr val="0E101A"/>
              </a:solidFill>
              <a:highlight>
                <a:srgbClr val="FFFFFF"/>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358"/>
              <a:buNone/>
            </a:pPr>
            <a:r>
              <a:t/>
            </a:r>
            <a:endParaRPr b="1" sz="1050">
              <a:solidFill>
                <a:srgbClr val="0E101A"/>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ctrTitle"/>
          </p:nvPr>
        </p:nvSpPr>
        <p:spPr>
          <a:xfrm>
            <a:off x="311700" y="744575"/>
            <a:ext cx="3284400" cy="11073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lang="en" sz="2750" u="sng">
                <a:solidFill>
                  <a:srgbClr val="0E101A"/>
                </a:solidFill>
                <a:highlight>
                  <a:srgbClr val="FFFFFF"/>
                </a:highlight>
                <a:latin typeface="Georgia"/>
                <a:ea typeface="Georgia"/>
                <a:cs typeface="Georgia"/>
                <a:sym typeface="Georgia"/>
              </a:rPr>
              <a:t>Methods</a:t>
            </a:r>
            <a:endParaRPr sz="6900">
              <a:latin typeface="Georgia"/>
              <a:ea typeface="Georgia"/>
              <a:cs typeface="Georgia"/>
              <a:sym typeface="Georgia"/>
            </a:endParaRPr>
          </a:p>
        </p:txBody>
      </p:sp>
      <p:sp>
        <p:nvSpPr>
          <p:cNvPr id="303" name="Google Shape;303;p17"/>
          <p:cNvSpPr txBox="1"/>
          <p:nvPr>
            <p:ph idx="1" type="subTitle"/>
          </p:nvPr>
        </p:nvSpPr>
        <p:spPr>
          <a:xfrm>
            <a:off x="311700" y="1742675"/>
            <a:ext cx="8520600" cy="18843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b="1" lang="en" sz="1550" u="sng">
                <a:solidFill>
                  <a:srgbClr val="0E101A"/>
                </a:solidFill>
                <a:highlight>
                  <a:srgbClr val="FFFFFF"/>
                </a:highlight>
                <a:latin typeface="Times New Roman"/>
                <a:ea typeface="Times New Roman"/>
                <a:cs typeface="Times New Roman"/>
                <a:sym typeface="Times New Roman"/>
              </a:rPr>
              <a:t>Data Extraction</a:t>
            </a:r>
            <a:endParaRPr b="1" sz="1550" u="sng">
              <a:solidFill>
                <a:srgbClr val="0E101A"/>
              </a:solidFill>
              <a:highlight>
                <a:srgbClr val="FFFFFF"/>
              </a:highlight>
              <a:latin typeface="Times New Roman"/>
              <a:ea typeface="Times New Roman"/>
              <a:cs typeface="Times New Roman"/>
              <a:sym typeface="Times New Roman"/>
            </a:endParaRPr>
          </a:p>
          <a:p>
            <a:pPr indent="-295275" lvl="0" marL="457200" rtl="0" algn="l">
              <a:lnSpc>
                <a:spcPct val="165500"/>
              </a:lnSpc>
              <a:spcBef>
                <a:spcPts val="0"/>
              </a:spcBef>
              <a:spcAft>
                <a:spcPts val="0"/>
              </a:spcAft>
              <a:buClr>
                <a:srgbClr val="000000"/>
              </a:buClr>
              <a:buSzPts val="1050"/>
              <a:buChar char="●"/>
            </a:pPr>
            <a:r>
              <a:rPr lang="en" sz="1050">
                <a:solidFill>
                  <a:srgbClr val="000000"/>
                </a:solidFill>
                <a:highlight>
                  <a:srgbClr val="FFFFFF"/>
                </a:highlight>
              </a:rPr>
              <a:t>The NCDC data was extracted from the website using web scraping and the function pd.read_html() was used to extract the data frame from the web page</a:t>
            </a:r>
            <a:endParaRPr sz="1050">
              <a:solidFill>
                <a:srgbClr val="000000"/>
              </a:solidFill>
              <a:highlight>
                <a:srgbClr val="FFFFFF"/>
              </a:highlight>
            </a:endParaRPr>
          </a:p>
          <a:p>
            <a:pPr indent="-295275" lvl="0" marL="457200" rtl="0" algn="l">
              <a:lnSpc>
                <a:spcPct val="165500"/>
              </a:lnSpc>
              <a:spcBef>
                <a:spcPts val="0"/>
              </a:spcBef>
              <a:spcAft>
                <a:spcPts val="0"/>
              </a:spcAft>
              <a:buClr>
                <a:srgbClr val="000000"/>
              </a:buClr>
              <a:buSzPts val="1050"/>
              <a:buChar char="●"/>
            </a:pPr>
            <a:r>
              <a:rPr lang="en" sz="1050">
                <a:solidFill>
                  <a:srgbClr val="000000"/>
                </a:solidFill>
                <a:highlight>
                  <a:srgbClr val="FFFFFF"/>
                </a:highlight>
              </a:rPr>
              <a:t>The John Hopkins data and the covid external data were downloaded from their respective repositories and pd.read_csv was used to extract</a:t>
            </a:r>
            <a:r>
              <a:rPr lang="en" sz="1050">
                <a:solidFill>
                  <a:srgbClr val="000000"/>
                </a:solidFill>
                <a:highlight>
                  <a:srgbClr val="FFFFFF"/>
                </a:highlight>
              </a:rPr>
              <a:t> </a:t>
            </a:r>
            <a:r>
              <a:rPr lang="en" sz="1050">
                <a:solidFill>
                  <a:srgbClr val="000000"/>
                </a:solidFill>
                <a:highlight>
                  <a:srgbClr val="FFFFFF"/>
                </a:highlight>
              </a:rPr>
              <a:t>it from the device’s storage. </a:t>
            </a:r>
            <a:endParaRPr sz="1050">
              <a:solidFill>
                <a:srgbClr val="000000"/>
              </a:solidFill>
              <a:highlight>
                <a:srgbClr val="FFFFFF"/>
              </a:highlight>
            </a:endParaRPr>
          </a:p>
          <a:p>
            <a:pPr indent="-295275" lvl="0" marL="457200" rtl="0" algn="l">
              <a:lnSpc>
                <a:spcPct val="165500"/>
              </a:lnSpc>
              <a:spcBef>
                <a:spcPts val="0"/>
              </a:spcBef>
              <a:spcAft>
                <a:spcPts val="0"/>
              </a:spcAft>
              <a:buSzPts val="1050"/>
              <a:buChar char="●"/>
            </a:pPr>
            <a:r>
              <a:rPr lang="en" sz="1050">
                <a:solidFill>
                  <a:srgbClr val="000000"/>
                </a:solidFill>
                <a:highlight>
                  <a:srgbClr val="FFFFFF"/>
                </a:highlight>
              </a:rPr>
              <a:t>U.S. Landed Costs of Nigeria Crude Oil (Dollars per Barrel) was downloaded from</a:t>
            </a:r>
            <a:r>
              <a:rPr lang="en" sz="1050">
                <a:solidFill>
                  <a:srgbClr val="000000"/>
                </a:solidFill>
                <a:highlight>
                  <a:srgbClr val="FFFFFF"/>
                </a:highlight>
                <a:uFill>
                  <a:noFill/>
                </a:uFill>
                <a:hlinkClick r:id="rId3">
                  <a:extLst>
                    <a:ext uri="{A12FA001-AC4F-418D-AE19-62706E023703}">
                      <ahyp:hlinkClr val="tx"/>
                    </a:ext>
                  </a:extLst>
                </a:hlinkClick>
              </a:rPr>
              <a:t> </a:t>
            </a:r>
            <a:r>
              <a:rPr lang="en" sz="1050" u="sng">
                <a:solidFill>
                  <a:srgbClr val="1155CC"/>
                </a:solidFill>
                <a:highlight>
                  <a:srgbClr val="FFFFFF"/>
                </a:highlight>
                <a:hlinkClick r:id="rId4">
                  <a:extLst>
                    <a:ext uri="{A12FA001-AC4F-418D-AE19-62706E023703}">
                      <ahyp:hlinkClr val="tx"/>
                    </a:ext>
                  </a:extLst>
                </a:hlinkClick>
              </a:rPr>
              <a:t>https://www.cbn.gov.ng/rates/DailyCrude.asp</a:t>
            </a:r>
            <a:r>
              <a:rPr lang="en" sz="1050">
                <a:solidFill>
                  <a:srgbClr val="000000"/>
                </a:solidFill>
                <a:highlight>
                  <a:srgbClr val="FFFFFF"/>
                </a:highlight>
              </a:rPr>
              <a:t> site and extracted from the device storage using pd.read_csv().</a:t>
            </a:r>
            <a:endParaRPr sz="1050">
              <a:solidFill>
                <a:srgbClr val="000000"/>
              </a:solidFill>
              <a:highlight>
                <a:srgbClr val="FFFFFF"/>
              </a:highlight>
            </a:endParaRPr>
          </a:p>
          <a:p>
            <a:pPr indent="0" lvl="0" marL="0" rtl="0" algn="l">
              <a:spcBef>
                <a:spcPts val="0"/>
              </a:spcBef>
              <a:spcAft>
                <a:spcPts val="0"/>
              </a:spcAft>
              <a:buNone/>
            </a:pPr>
            <a:r>
              <a:t/>
            </a:r>
            <a:endParaRPr sz="105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ctrTitle"/>
          </p:nvPr>
        </p:nvSpPr>
        <p:spPr>
          <a:xfrm>
            <a:off x="311700" y="744575"/>
            <a:ext cx="8520600" cy="1071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solidFill>
                  <a:schemeClr val="accent1"/>
                </a:solidFill>
              </a:rPr>
              <a:t>ANALYSIS</a:t>
            </a:r>
            <a:endParaRPr b="1" u="sng">
              <a:solidFill>
                <a:schemeClr val="dk2"/>
              </a:solidFill>
              <a:highlight>
                <a:schemeClr val="lt1"/>
              </a:highlight>
              <a:latin typeface="Georgia"/>
              <a:ea typeface="Georgia"/>
              <a:cs typeface="Georgia"/>
              <a:sym typeface="Georgia"/>
            </a:endParaRPr>
          </a:p>
        </p:txBody>
      </p:sp>
      <p:sp>
        <p:nvSpPr>
          <p:cNvPr id="309" name="Google Shape;309;p18"/>
          <p:cNvSpPr txBox="1"/>
          <p:nvPr>
            <p:ph idx="1" type="subTitle"/>
          </p:nvPr>
        </p:nvSpPr>
        <p:spPr>
          <a:xfrm>
            <a:off x="311700" y="1991875"/>
            <a:ext cx="8520600" cy="1634700"/>
          </a:xfrm>
          <a:prstGeom prst="rect">
            <a:avLst/>
          </a:prstGeom>
        </p:spPr>
        <p:txBody>
          <a:bodyPr anchorCtr="0" anchor="t" bIns="91425" lIns="91425" spcFirstLastPara="1" rIns="91425" wrap="square" tIns="91425">
            <a:noAutofit/>
          </a:bodyPr>
          <a:lstStyle/>
          <a:p>
            <a:pPr indent="0" lvl="0" marL="0" rtl="0" algn="l">
              <a:lnSpc>
                <a:spcPct val="165500"/>
              </a:lnSpc>
              <a:spcBef>
                <a:spcPts val="0"/>
              </a:spcBef>
              <a:spcAft>
                <a:spcPts val="0"/>
              </a:spcAft>
              <a:buNone/>
            </a:pPr>
            <a:r>
              <a:rPr lang="en" sz="1450">
                <a:solidFill>
                  <a:srgbClr val="0E101A"/>
                </a:solidFill>
                <a:highlight>
                  <a:srgbClr val="FFFFFF"/>
                </a:highlight>
                <a:latin typeface="Times New Roman"/>
                <a:ea typeface="Times New Roman"/>
                <a:cs typeface="Times New Roman"/>
                <a:sym typeface="Times New Roman"/>
              </a:rPr>
              <a:t>After the data extraction the next step was to get the standard summary from the data’s using the following attribute:</a:t>
            </a:r>
            <a:endParaRPr sz="1450">
              <a:solidFill>
                <a:srgbClr val="0E101A"/>
              </a:solidFill>
              <a:highlight>
                <a:srgbClr val="FFFFFF"/>
              </a:highlight>
              <a:latin typeface="Times New Roman"/>
              <a:ea typeface="Times New Roman"/>
              <a:cs typeface="Times New Roman"/>
              <a:sym typeface="Times New Roman"/>
            </a:endParaRPr>
          </a:p>
          <a:p>
            <a:pPr indent="-320675" lvl="0" marL="457200" rtl="0" algn="l">
              <a:lnSpc>
                <a:spcPct val="165500"/>
              </a:lnSpc>
              <a:spcBef>
                <a:spcPts val="0"/>
              </a:spcBef>
              <a:spcAft>
                <a:spcPts val="0"/>
              </a:spcAft>
              <a:buClr>
                <a:srgbClr val="0E101A"/>
              </a:buClr>
              <a:buSzPts val="1450"/>
              <a:buFont typeface="Times New Roman"/>
              <a:buChar char="●"/>
            </a:pPr>
            <a:r>
              <a:rPr lang="en" sz="1450">
                <a:solidFill>
                  <a:srgbClr val="0E101A"/>
                </a:solidFill>
                <a:highlight>
                  <a:srgbClr val="FFFFFF"/>
                </a:highlight>
                <a:latin typeface="Times New Roman"/>
                <a:ea typeface="Times New Roman"/>
                <a:cs typeface="Times New Roman"/>
                <a:sym typeface="Times New Roman"/>
              </a:rPr>
              <a:t>.head()</a:t>
            </a:r>
            <a:endParaRPr sz="1450">
              <a:solidFill>
                <a:srgbClr val="0E101A"/>
              </a:solidFill>
              <a:highlight>
                <a:srgbClr val="FFFFFF"/>
              </a:highlight>
              <a:latin typeface="Times New Roman"/>
              <a:ea typeface="Times New Roman"/>
              <a:cs typeface="Times New Roman"/>
              <a:sym typeface="Times New Roman"/>
            </a:endParaRPr>
          </a:p>
          <a:p>
            <a:pPr indent="-320675" lvl="0" marL="457200" rtl="0" algn="l">
              <a:lnSpc>
                <a:spcPct val="165500"/>
              </a:lnSpc>
              <a:spcBef>
                <a:spcPts val="0"/>
              </a:spcBef>
              <a:spcAft>
                <a:spcPts val="0"/>
              </a:spcAft>
              <a:buClr>
                <a:srgbClr val="0E101A"/>
              </a:buClr>
              <a:buSzPts val="1450"/>
              <a:buFont typeface="Times New Roman"/>
              <a:buChar char="●"/>
            </a:pPr>
            <a:r>
              <a:rPr lang="en" sz="1450">
                <a:solidFill>
                  <a:srgbClr val="0E101A"/>
                </a:solidFill>
                <a:highlight>
                  <a:srgbClr val="FFFFFF"/>
                </a:highlight>
                <a:latin typeface="Times New Roman"/>
                <a:ea typeface="Times New Roman"/>
                <a:cs typeface="Times New Roman"/>
                <a:sym typeface="Times New Roman"/>
              </a:rPr>
              <a:t>.describe()</a:t>
            </a:r>
            <a:endParaRPr sz="1450">
              <a:solidFill>
                <a:srgbClr val="0E101A"/>
              </a:solidFill>
              <a:highlight>
                <a:srgbClr val="FFFFFF"/>
              </a:highlight>
              <a:latin typeface="Times New Roman"/>
              <a:ea typeface="Times New Roman"/>
              <a:cs typeface="Times New Roman"/>
              <a:sym typeface="Times New Roman"/>
            </a:endParaRPr>
          </a:p>
          <a:p>
            <a:pPr indent="-320675" lvl="0" marL="457200" rtl="0" algn="l">
              <a:lnSpc>
                <a:spcPct val="165500"/>
              </a:lnSpc>
              <a:spcBef>
                <a:spcPts val="0"/>
              </a:spcBef>
              <a:spcAft>
                <a:spcPts val="0"/>
              </a:spcAft>
              <a:buClr>
                <a:srgbClr val="0E101A"/>
              </a:buClr>
              <a:buSzPts val="1450"/>
              <a:buFont typeface="Times New Roman"/>
              <a:buChar char="●"/>
            </a:pPr>
            <a:r>
              <a:rPr lang="en" sz="1450">
                <a:solidFill>
                  <a:srgbClr val="0E101A"/>
                </a:solidFill>
                <a:highlight>
                  <a:srgbClr val="FFFFFF"/>
                </a:highlight>
                <a:latin typeface="Times New Roman"/>
                <a:ea typeface="Times New Roman"/>
                <a:cs typeface="Times New Roman"/>
                <a:sym typeface="Times New Roman"/>
              </a:rPr>
              <a:t>.info()</a:t>
            </a:r>
            <a:endParaRPr sz="1450">
              <a:solidFill>
                <a:srgbClr val="0E101A"/>
              </a:solidFill>
              <a:highlight>
                <a:srgbClr val="FFFFFF"/>
              </a:highlight>
              <a:latin typeface="Times New Roman"/>
              <a:ea typeface="Times New Roman"/>
              <a:cs typeface="Times New Roman"/>
              <a:sym typeface="Times New Roman"/>
            </a:endParaRPr>
          </a:p>
          <a:p>
            <a:pPr indent="0" lvl="0" marL="0" rtl="0" algn="l">
              <a:lnSpc>
                <a:spcPct val="165500"/>
              </a:lnSpc>
              <a:spcBef>
                <a:spcPts val="0"/>
              </a:spcBef>
              <a:spcAft>
                <a:spcPts val="0"/>
              </a:spcAft>
              <a:buNone/>
            </a:pPr>
            <a:r>
              <a:rPr lang="en" sz="1450">
                <a:solidFill>
                  <a:srgbClr val="0E101A"/>
                </a:solidFill>
                <a:highlight>
                  <a:srgbClr val="FFFFFF"/>
                </a:highlight>
                <a:latin typeface="Times New Roman"/>
                <a:ea typeface="Times New Roman"/>
                <a:cs typeface="Times New Roman"/>
                <a:sym typeface="Times New Roman"/>
              </a:rPr>
              <a:t>Now lets look at the analysis performed on each of these datasets</a:t>
            </a:r>
            <a:endParaRPr sz="1450">
              <a:solidFill>
                <a:srgbClr val="0E101A"/>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sz="1450">
              <a:solidFill>
                <a:srgbClr val="0E101A"/>
              </a:solidFill>
              <a:latin typeface="Times New Roman"/>
              <a:ea typeface="Times New Roman"/>
              <a:cs typeface="Times New Roman"/>
              <a:sym typeface="Times New Roman"/>
            </a:endParaRPr>
          </a:p>
          <a:p>
            <a:pPr indent="0" lvl="0" marL="0" rtl="0" algn="l">
              <a:spcBef>
                <a:spcPts val="0"/>
              </a:spcBef>
              <a:spcAft>
                <a:spcPts val="0"/>
              </a:spcAft>
              <a:buNone/>
            </a:pPr>
            <a:r>
              <a:t/>
            </a:r>
            <a:endParaRPr sz="145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ctrTitle"/>
          </p:nvPr>
        </p:nvSpPr>
        <p:spPr>
          <a:xfrm>
            <a:off x="311700" y="744575"/>
            <a:ext cx="8520600" cy="719700"/>
          </a:xfrm>
          <a:prstGeom prst="rect">
            <a:avLst/>
          </a:prstGeom>
        </p:spPr>
        <p:txBody>
          <a:bodyPr anchorCtr="0" anchor="ctr" bIns="91425" lIns="91425" spcFirstLastPara="1" rIns="91425" wrap="square" tIns="91425">
            <a:normAutofit/>
          </a:bodyPr>
          <a:lstStyle/>
          <a:p>
            <a:pPr indent="0" lvl="0" marL="0" rtl="0" algn="l">
              <a:lnSpc>
                <a:spcPct val="165500"/>
              </a:lnSpc>
              <a:spcBef>
                <a:spcPts val="0"/>
              </a:spcBef>
              <a:spcAft>
                <a:spcPts val="0"/>
              </a:spcAft>
              <a:buNone/>
            </a:pPr>
            <a:r>
              <a:rPr b="1" lang="en" sz="2800" u="sng">
                <a:solidFill>
                  <a:srgbClr val="0E101A"/>
                </a:solidFill>
                <a:highlight>
                  <a:srgbClr val="FFFFFF"/>
                </a:highlight>
                <a:latin typeface="Times New Roman"/>
                <a:ea typeface="Times New Roman"/>
                <a:cs typeface="Times New Roman"/>
                <a:sym typeface="Times New Roman"/>
              </a:rPr>
              <a:t>1). NCDC DATASET</a:t>
            </a:r>
            <a:endParaRPr b="1" sz="6800"/>
          </a:p>
        </p:txBody>
      </p:sp>
      <p:sp>
        <p:nvSpPr>
          <p:cNvPr id="315" name="Google Shape;315;p19"/>
          <p:cNvSpPr txBox="1"/>
          <p:nvPr>
            <p:ph idx="1" type="subTitle"/>
          </p:nvPr>
        </p:nvSpPr>
        <p:spPr>
          <a:xfrm>
            <a:off x="311700" y="1683575"/>
            <a:ext cx="8520600" cy="1943100"/>
          </a:xfrm>
          <a:prstGeom prst="rect">
            <a:avLst/>
          </a:prstGeom>
        </p:spPr>
        <p:txBody>
          <a:bodyPr anchorCtr="0" anchor="t" bIns="91425" lIns="91425" spcFirstLastPara="1" rIns="91425" wrap="square" tIns="91425">
            <a:noAutofit/>
          </a:bodyPr>
          <a:lstStyle/>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Basic insights derivation operations such as .info(), .describe() and viewing the complete data</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Plotted a bar charts of all the states affected to number of confirmed cases, no of discharged cases and number of deaths</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Performed correlation analysis using scatterplots</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Observed the distribution of confirmed cases</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6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Also other bivariate analysis such as determining the degree of relationship between the all three cases instances using relplot was carried out and a regression line was fitted on them</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spcBef>
                <a:spcPts val="0"/>
              </a:spcBef>
              <a:spcAft>
                <a:spcPts val="0"/>
              </a:spcAft>
              <a:buSzPts val="1200"/>
              <a:buChar char="●"/>
            </a:pPr>
            <a:r>
              <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3"/>
        </a:solidFill>
      </p:bgPr>
    </p:bg>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lnSpc>
                <a:spcPct val="145500"/>
              </a:lnSpc>
              <a:spcBef>
                <a:spcPts val="0"/>
              </a:spcBef>
              <a:spcAft>
                <a:spcPts val="0"/>
              </a:spcAft>
              <a:buClr>
                <a:srgbClr val="000000"/>
              </a:buClr>
              <a:buSzPts val="275"/>
              <a:buFont typeface="Arial"/>
              <a:buNone/>
            </a:pPr>
            <a:r>
              <a:rPr b="1" lang="en" sz="2200" u="sng">
                <a:solidFill>
                  <a:srgbClr val="0E101A"/>
                </a:solidFill>
                <a:highlight>
                  <a:srgbClr val="FFFFFF"/>
                </a:highlight>
                <a:latin typeface="Times New Roman"/>
                <a:ea typeface="Times New Roman"/>
                <a:cs typeface="Times New Roman"/>
                <a:sym typeface="Times New Roman"/>
              </a:rPr>
              <a:t>2). JOHN HOPKINS DATASET</a:t>
            </a:r>
            <a:endParaRPr b="1" sz="6400"/>
          </a:p>
        </p:txBody>
      </p:sp>
      <p:sp>
        <p:nvSpPr>
          <p:cNvPr id="321" name="Google Shape;321;p20"/>
          <p:cNvSpPr txBox="1"/>
          <p:nvPr>
            <p:ph idx="1" type="body"/>
          </p:nvPr>
        </p:nvSpPr>
        <p:spPr>
          <a:xfrm>
            <a:off x="1303800" y="1144975"/>
            <a:ext cx="3430500" cy="3386700"/>
          </a:xfrm>
          <a:prstGeom prst="rect">
            <a:avLst/>
          </a:prstGeom>
        </p:spPr>
        <p:txBody>
          <a:bodyPr anchorCtr="0" anchor="t" bIns="91425" lIns="91425" spcFirstLastPara="1" rIns="91425" wrap="square" tIns="91425">
            <a:noAutofit/>
          </a:bodyPr>
          <a:lstStyle/>
          <a:p>
            <a:pPr indent="-304800" lvl="0" marL="457200" rtl="0" algn="l">
              <a:lnSpc>
                <a:spcPct val="14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There are three subdivisions of the data; the number of confirmed cases, discharged cases and death cases across various countries.</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4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The data frames were extracted</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4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Basic insights derivation form .info(), .describe() and data.head()</a:t>
            </a:r>
            <a:endParaRPr sz="1200">
              <a:solidFill>
                <a:srgbClr val="0E101A"/>
              </a:solidFill>
              <a:highlight>
                <a:srgbClr val="FFFFFF"/>
              </a:highlight>
              <a:latin typeface="Times New Roman"/>
              <a:ea typeface="Times New Roman"/>
              <a:cs typeface="Times New Roman"/>
              <a:sym typeface="Times New Roman"/>
            </a:endParaRPr>
          </a:p>
          <a:p>
            <a:pPr indent="-304800" lvl="0" marL="457200" rtl="0" algn="l">
              <a:lnSpc>
                <a:spcPct val="145500"/>
              </a:lnSpc>
              <a:spcBef>
                <a:spcPts val="0"/>
              </a:spcBef>
              <a:spcAft>
                <a:spcPts val="0"/>
              </a:spcAft>
              <a:buClr>
                <a:srgbClr val="0E101A"/>
              </a:buClr>
              <a:buSzPts val="1200"/>
              <a:buFont typeface="Times New Roman"/>
              <a:buChar char="●"/>
            </a:pPr>
            <a:r>
              <a:rPr lang="en" sz="1200">
                <a:solidFill>
                  <a:srgbClr val="0E101A"/>
                </a:solidFill>
                <a:highlight>
                  <a:srgbClr val="FFFFFF"/>
                </a:highlight>
                <a:latin typeface="Times New Roman"/>
                <a:ea typeface="Times New Roman"/>
                <a:cs typeface="Times New Roman"/>
                <a:sym typeface="Times New Roman"/>
              </a:rPr>
              <a:t>Introduced the pd.melt() function to convert all the confirmed, discharged and death date features into one date feature</a:t>
            </a:r>
            <a:r>
              <a:rPr lang="en" sz="1200">
                <a:solidFill>
                  <a:srgbClr val="0E101A"/>
                </a:solidFill>
                <a:highlight>
                  <a:srgbClr val="FFFFFF"/>
                </a:highlight>
                <a:latin typeface="Times New Roman"/>
                <a:ea typeface="Times New Roman"/>
                <a:cs typeface="Times New Roman"/>
                <a:sym typeface="Times New Roman"/>
              </a:rPr>
              <a:t> </a:t>
            </a:r>
            <a:r>
              <a:rPr lang="en" sz="1200">
                <a:solidFill>
                  <a:srgbClr val="0E101A"/>
                </a:solidFill>
                <a:highlight>
                  <a:srgbClr val="FFFFFF"/>
                </a:highlight>
                <a:latin typeface="Times New Roman"/>
                <a:ea typeface="Times New Roman"/>
                <a:cs typeface="Times New Roman"/>
                <a:sym typeface="Times New Roman"/>
              </a:rPr>
              <a:t>mapping to the case value</a:t>
            </a:r>
            <a:endParaRPr sz="1200">
              <a:solidFill>
                <a:srgbClr val="0E101A"/>
              </a:solidFill>
              <a:highlight>
                <a:srgbClr val="FFFFFF"/>
              </a:highlight>
              <a:latin typeface="Times New Roman"/>
              <a:ea typeface="Times New Roman"/>
              <a:cs typeface="Times New Roman"/>
              <a:sym typeface="Times New Roman"/>
            </a:endParaRPr>
          </a:p>
          <a:p>
            <a:pPr indent="-305117" lvl="0" marL="457200" rtl="0" algn="l">
              <a:lnSpc>
                <a:spcPct val="110000"/>
              </a:lnSpc>
              <a:spcBef>
                <a:spcPts val="0"/>
              </a:spcBef>
              <a:spcAft>
                <a:spcPts val="0"/>
              </a:spcAft>
              <a:buClr>
                <a:srgbClr val="0E101A"/>
              </a:buClr>
              <a:buSzPts val="1205"/>
              <a:buFont typeface="Times New Roman"/>
              <a:buChar char="●"/>
            </a:pPr>
            <a:r>
              <a:rPr lang="en" sz="1205">
                <a:solidFill>
                  <a:srgbClr val="0E101A"/>
                </a:solidFill>
                <a:highlight>
                  <a:srgbClr val="FFFFFF"/>
                </a:highlight>
                <a:latin typeface="Times New Roman"/>
                <a:ea typeface="Times New Roman"/>
                <a:cs typeface="Times New Roman"/>
                <a:sym typeface="Times New Roman"/>
              </a:rPr>
              <a:t>Merged the three frames new data frames created from using the pd.melt function</a:t>
            </a:r>
            <a:endParaRPr sz="1200">
              <a:solidFill>
                <a:srgbClr val="0E101A"/>
              </a:solidFill>
              <a:highlight>
                <a:srgbClr val="FFFFFF"/>
              </a:highlight>
              <a:latin typeface="Times New Roman"/>
              <a:ea typeface="Times New Roman"/>
              <a:cs typeface="Times New Roman"/>
              <a:sym typeface="Times New Roman"/>
            </a:endParaRPr>
          </a:p>
        </p:txBody>
      </p:sp>
      <p:sp>
        <p:nvSpPr>
          <p:cNvPr id="322" name="Google Shape;322;p20"/>
          <p:cNvSpPr txBox="1"/>
          <p:nvPr>
            <p:ph idx="2" type="body"/>
          </p:nvPr>
        </p:nvSpPr>
        <p:spPr>
          <a:xfrm>
            <a:off x="4903650" y="1144950"/>
            <a:ext cx="3430500" cy="3386700"/>
          </a:xfrm>
          <a:prstGeom prst="rect">
            <a:avLst/>
          </a:prstGeom>
        </p:spPr>
        <p:txBody>
          <a:bodyPr anchorCtr="0" anchor="t" bIns="91425" lIns="91425" spcFirstLastPara="1" rIns="91425" wrap="square" tIns="91425">
            <a:noAutofit/>
          </a:bodyPr>
          <a:lstStyle/>
          <a:p>
            <a:pPr indent="-305117" lvl="0" marL="457200" rtl="0" algn="l">
              <a:lnSpc>
                <a:spcPct val="110000"/>
              </a:lnSpc>
              <a:spcBef>
                <a:spcPts val="0"/>
              </a:spcBef>
              <a:spcAft>
                <a:spcPts val="0"/>
              </a:spcAft>
              <a:buClr>
                <a:srgbClr val="0E101A"/>
              </a:buClr>
              <a:buSzPts val="1205"/>
              <a:buFont typeface="Times New Roman"/>
              <a:buChar char="●"/>
            </a:pPr>
            <a:r>
              <a:rPr lang="en" sz="1205">
                <a:solidFill>
                  <a:srgbClr val="0E101A"/>
                </a:solidFill>
                <a:highlight>
                  <a:srgbClr val="FFFFFF"/>
                </a:highlight>
                <a:latin typeface="Times New Roman"/>
                <a:ea typeface="Times New Roman"/>
                <a:cs typeface="Times New Roman"/>
                <a:sym typeface="Times New Roman"/>
              </a:rPr>
              <a:t>Converted the date object to datetime using pd.to_datetime()</a:t>
            </a:r>
            <a:endParaRPr sz="1205">
              <a:solidFill>
                <a:srgbClr val="0E101A"/>
              </a:solidFill>
              <a:highlight>
                <a:srgbClr val="FFFFFF"/>
              </a:highlight>
              <a:latin typeface="Times New Roman"/>
              <a:ea typeface="Times New Roman"/>
              <a:cs typeface="Times New Roman"/>
              <a:sym typeface="Times New Roman"/>
            </a:endParaRPr>
          </a:p>
          <a:p>
            <a:pPr indent="-305117" lvl="0" marL="457200" rtl="0" algn="l">
              <a:lnSpc>
                <a:spcPct val="110000"/>
              </a:lnSpc>
              <a:spcBef>
                <a:spcPts val="0"/>
              </a:spcBef>
              <a:spcAft>
                <a:spcPts val="0"/>
              </a:spcAft>
              <a:buClr>
                <a:srgbClr val="0E101A"/>
              </a:buClr>
              <a:buSzPts val="1205"/>
              <a:buFont typeface="Times New Roman"/>
              <a:buChar char="●"/>
            </a:pPr>
            <a:r>
              <a:rPr lang="en" sz="1205">
                <a:solidFill>
                  <a:srgbClr val="0E101A"/>
                </a:solidFill>
                <a:highlight>
                  <a:srgbClr val="FFFFFF"/>
                </a:highlight>
                <a:latin typeface="Times New Roman"/>
                <a:ea typeface="Times New Roman"/>
                <a:cs typeface="Times New Roman"/>
                <a:sym typeface="Times New Roman"/>
              </a:rPr>
              <a:t>Created and added Active cases feature by subtracting the deaths and discharged features from the confirmed features</a:t>
            </a:r>
            <a:endParaRPr sz="1205">
              <a:solidFill>
                <a:srgbClr val="0E101A"/>
              </a:solidFill>
              <a:highlight>
                <a:srgbClr val="FFFFFF"/>
              </a:highlight>
              <a:latin typeface="Times New Roman"/>
              <a:ea typeface="Times New Roman"/>
              <a:cs typeface="Times New Roman"/>
              <a:sym typeface="Times New Roman"/>
            </a:endParaRPr>
          </a:p>
          <a:p>
            <a:pPr indent="-299720" lvl="0" marL="457200" rtl="0" algn="l">
              <a:lnSpc>
                <a:spcPct val="110000"/>
              </a:lnSpc>
              <a:spcBef>
                <a:spcPts val="0"/>
              </a:spcBef>
              <a:spcAft>
                <a:spcPts val="0"/>
              </a:spcAft>
              <a:buClr>
                <a:srgbClr val="0E101A"/>
              </a:buClr>
              <a:buSzPts val="1120"/>
              <a:buFont typeface="Times New Roman"/>
              <a:buChar char="●"/>
            </a:pPr>
            <a:r>
              <a:rPr lang="en" sz="1120">
                <a:solidFill>
                  <a:srgbClr val="0E101A"/>
                </a:solidFill>
                <a:highlight>
                  <a:srgbClr val="FFFFFF"/>
                </a:highlight>
                <a:latin typeface="Times New Roman"/>
                <a:ea typeface="Times New Roman"/>
                <a:cs typeface="Times New Roman"/>
                <a:sym typeface="Times New Roman"/>
              </a:rPr>
              <a:t>Extracted Nigeria's data out of all the various countries data</a:t>
            </a:r>
            <a:endParaRPr sz="1120">
              <a:solidFill>
                <a:srgbClr val="0E101A"/>
              </a:solidFill>
              <a:highlight>
                <a:srgbClr val="FFFFFF"/>
              </a:highlight>
              <a:latin typeface="Times New Roman"/>
              <a:ea typeface="Times New Roman"/>
              <a:cs typeface="Times New Roman"/>
              <a:sym typeface="Times New Roman"/>
            </a:endParaRPr>
          </a:p>
          <a:p>
            <a:pPr indent="-299720" lvl="0" marL="457200" rtl="0" algn="l">
              <a:lnSpc>
                <a:spcPct val="110000"/>
              </a:lnSpc>
              <a:spcBef>
                <a:spcPts val="0"/>
              </a:spcBef>
              <a:spcAft>
                <a:spcPts val="0"/>
              </a:spcAft>
              <a:buClr>
                <a:srgbClr val="0E101A"/>
              </a:buClr>
              <a:buSzPts val="1120"/>
              <a:buFont typeface="Times New Roman"/>
              <a:buChar char="●"/>
            </a:pPr>
            <a:r>
              <a:rPr lang="en" sz="1120">
                <a:solidFill>
                  <a:srgbClr val="0E101A"/>
                </a:solidFill>
                <a:highlight>
                  <a:srgbClr val="FFFFFF"/>
                </a:highlight>
                <a:latin typeface="Times New Roman"/>
                <a:ea typeface="Times New Roman"/>
                <a:cs typeface="Times New Roman"/>
                <a:sym typeface="Times New Roman"/>
              </a:rPr>
              <a:t>Plotted a line graph of date to all three cases (i.e, confirmed,discharged and deaths) independently.</a:t>
            </a:r>
            <a:endParaRPr sz="1120">
              <a:solidFill>
                <a:srgbClr val="0E101A"/>
              </a:solidFill>
              <a:highlight>
                <a:srgbClr val="FFFFFF"/>
              </a:highlight>
              <a:latin typeface="Times New Roman"/>
              <a:ea typeface="Times New Roman"/>
              <a:cs typeface="Times New Roman"/>
              <a:sym typeface="Times New Roman"/>
            </a:endParaRPr>
          </a:p>
          <a:p>
            <a:pPr indent="-299720" lvl="0" marL="457200" rtl="0" algn="l">
              <a:lnSpc>
                <a:spcPct val="110000"/>
              </a:lnSpc>
              <a:spcBef>
                <a:spcPts val="0"/>
              </a:spcBef>
              <a:spcAft>
                <a:spcPts val="0"/>
              </a:spcAft>
              <a:buClr>
                <a:srgbClr val="0E101A"/>
              </a:buClr>
              <a:buSzPts val="1120"/>
              <a:buFont typeface="Times New Roman"/>
              <a:buChar char="●"/>
            </a:pPr>
            <a:r>
              <a:rPr lang="en" sz="1120">
                <a:solidFill>
                  <a:srgbClr val="0E101A"/>
                </a:solidFill>
                <a:highlight>
                  <a:srgbClr val="FFFFFF"/>
                </a:highlight>
                <a:latin typeface="Times New Roman"/>
                <a:ea typeface="Times New Roman"/>
                <a:cs typeface="Times New Roman"/>
                <a:sym typeface="Times New Roman"/>
              </a:rPr>
              <a:t>Created and added infection rate feature using the diff() function on the confirmed cases</a:t>
            </a:r>
            <a:endParaRPr sz="1120">
              <a:solidFill>
                <a:srgbClr val="0E101A"/>
              </a:solidFill>
              <a:highlight>
                <a:srgbClr val="FFFFFF"/>
              </a:highlight>
              <a:latin typeface="Times New Roman"/>
              <a:ea typeface="Times New Roman"/>
              <a:cs typeface="Times New Roman"/>
              <a:sym typeface="Times New Roman"/>
            </a:endParaRPr>
          </a:p>
          <a:p>
            <a:pPr indent="-299720" lvl="0" marL="457200" rtl="0" algn="l">
              <a:lnSpc>
                <a:spcPct val="110000"/>
              </a:lnSpc>
              <a:spcBef>
                <a:spcPts val="0"/>
              </a:spcBef>
              <a:spcAft>
                <a:spcPts val="0"/>
              </a:spcAft>
              <a:buClr>
                <a:srgbClr val="0E101A"/>
              </a:buClr>
              <a:buSzPts val="1120"/>
              <a:buFont typeface="Times New Roman"/>
              <a:buChar char="●"/>
            </a:pPr>
            <a:r>
              <a:rPr lang="en" sz="1120">
                <a:solidFill>
                  <a:srgbClr val="0E101A"/>
                </a:solidFill>
                <a:highlight>
                  <a:srgbClr val="FFFFFF"/>
                </a:highlight>
                <a:latin typeface="Times New Roman"/>
                <a:ea typeface="Times New Roman"/>
                <a:cs typeface="Times New Roman"/>
                <a:sym typeface="Times New Roman"/>
              </a:rPr>
              <a:t>Plotted date to infection rate for trend identification and to identify area of spikes and drops</a:t>
            </a:r>
            <a:endParaRPr sz="1120">
              <a:solidFill>
                <a:srgbClr val="0E101A"/>
              </a:solidFill>
              <a:highlight>
                <a:srgbClr val="FFFFFF"/>
              </a:highlight>
              <a:latin typeface="Times New Roman"/>
              <a:ea typeface="Times New Roman"/>
              <a:cs typeface="Times New Roman"/>
              <a:sym typeface="Times New Roman"/>
            </a:endParaRPr>
          </a:p>
          <a:p>
            <a:pPr indent="-299720" lvl="0" marL="457200" rtl="0" algn="l">
              <a:lnSpc>
                <a:spcPct val="110000"/>
              </a:lnSpc>
              <a:spcBef>
                <a:spcPts val="0"/>
              </a:spcBef>
              <a:spcAft>
                <a:spcPts val="0"/>
              </a:spcAft>
              <a:buClr>
                <a:srgbClr val="0E101A"/>
              </a:buClr>
              <a:buSzPts val="1120"/>
              <a:buFont typeface="Times New Roman"/>
              <a:buChar char="●"/>
            </a:pPr>
            <a:r>
              <a:rPr lang="en" sz="1120">
                <a:solidFill>
                  <a:srgbClr val="0E101A"/>
                </a:solidFill>
                <a:highlight>
                  <a:srgbClr val="FFFFFF"/>
                </a:highlight>
                <a:latin typeface="Times New Roman"/>
                <a:ea typeface="Times New Roman"/>
                <a:cs typeface="Times New Roman"/>
                <a:sym typeface="Times New Roman"/>
              </a:rPr>
              <a:t>Used pandas masking operation to get date with maximum infection rate</a:t>
            </a:r>
            <a:endParaRPr sz="1205"/>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1"/>
          <p:cNvSpPr txBox="1"/>
          <p:nvPr>
            <p:ph type="ctrTitle"/>
          </p:nvPr>
        </p:nvSpPr>
        <p:spPr>
          <a:xfrm>
            <a:off x="824000" y="432446"/>
            <a:ext cx="7722000" cy="831600"/>
          </a:xfrm>
          <a:prstGeom prst="rect">
            <a:avLst/>
          </a:prstGeom>
        </p:spPr>
        <p:txBody>
          <a:bodyPr anchorCtr="0" anchor="ctr" bIns="91425" lIns="91425" spcFirstLastPara="1" rIns="91425" wrap="square" tIns="91425">
            <a:normAutofit/>
          </a:bodyPr>
          <a:lstStyle/>
          <a:p>
            <a:pPr indent="0" lvl="0" marL="0" rtl="0" algn="ctr">
              <a:lnSpc>
                <a:spcPct val="165500"/>
              </a:lnSpc>
              <a:spcBef>
                <a:spcPts val="0"/>
              </a:spcBef>
              <a:spcAft>
                <a:spcPts val="0"/>
              </a:spcAft>
              <a:buNone/>
            </a:pPr>
            <a:r>
              <a:rPr lang="en" sz="2800" u="sng">
                <a:solidFill>
                  <a:srgbClr val="0E101A"/>
                </a:solidFill>
                <a:highlight>
                  <a:srgbClr val="FFFFFF"/>
                </a:highlight>
                <a:latin typeface="Times New Roman"/>
                <a:ea typeface="Times New Roman"/>
                <a:cs typeface="Times New Roman"/>
                <a:sym typeface="Times New Roman"/>
              </a:rPr>
              <a:t>3). EXTERNAL DATA</a:t>
            </a:r>
            <a:endParaRPr sz="5200"/>
          </a:p>
        </p:txBody>
      </p:sp>
      <p:sp>
        <p:nvSpPr>
          <p:cNvPr id="328" name="Google Shape;328;p21"/>
          <p:cNvSpPr txBox="1"/>
          <p:nvPr>
            <p:ph idx="1" type="subTitle"/>
          </p:nvPr>
        </p:nvSpPr>
        <p:spPr>
          <a:xfrm>
            <a:off x="918325" y="1198475"/>
            <a:ext cx="7433400" cy="3753600"/>
          </a:xfrm>
          <a:prstGeom prst="rect">
            <a:avLst/>
          </a:prstGeom>
        </p:spPr>
        <p:txBody>
          <a:bodyPr anchorCtr="0" anchor="t" bIns="91425" lIns="91425" spcFirstLastPara="1" rIns="91425" wrap="square" tIns="91425">
            <a:noAutofit/>
          </a:bodyPr>
          <a:lstStyle/>
          <a:p>
            <a:pPr indent="0" lvl="0" marL="0" rtl="0" algn="l">
              <a:lnSpc>
                <a:spcPct val="145500"/>
              </a:lnSpc>
              <a:spcBef>
                <a:spcPts val="0"/>
              </a:spcBef>
              <a:spcAft>
                <a:spcPts val="0"/>
              </a:spcAft>
              <a:buSzPts val="770"/>
              <a:buNone/>
            </a:pPr>
            <a:r>
              <a:rPr lang="en" sz="1240">
                <a:solidFill>
                  <a:srgbClr val="0E101A"/>
                </a:solidFill>
                <a:highlight>
                  <a:srgbClr val="FFFFFF"/>
                </a:highlight>
                <a:latin typeface="Times New Roman"/>
                <a:ea typeface="Times New Roman"/>
                <a:cs typeface="Times New Roman"/>
                <a:sym typeface="Times New Roman"/>
              </a:rPr>
              <a:t>The external data helps us perform analysis to the end that insights as regarding the impact of covid-19 on various</a:t>
            </a:r>
            <a:r>
              <a:rPr lang="en" sz="1240">
                <a:solidFill>
                  <a:srgbClr val="0E101A"/>
                </a:solidFill>
                <a:highlight>
                  <a:srgbClr val="FFFFFF"/>
                </a:highlight>
                <a:latin typeface="Times New Roman"/>
                <a:ea typeface="Times New Roman"/>
                <a:cs typeface="Times New Roman"/>
                <a:sym typeface="Times New Roman"/>
              </a:rPr>
              <a:t> </a:t>
            </a:r>
            <a:r>
              <a:rPr lang="en" sz="1240">
                <a:solidFill>
                  <a:srgbClr val="0E101A"/>
                </a:solidFill>
                <a:highlight>
                  <a:srgbClr val="FFFFFF"/>
                </a:highlight>
                <a:latin typeface="Times New Roman"/>
                <a:ea typeface="Times New Roman"/>
                <a:cs typeface="Times New Roman"/>
                <a:sym typeface="Times New Roman"/>
              </a:rPr>
              <a:t>aspects of the country such as the GDP, Indexes, Budget data.</a:t>
            </a:r>
            <a:endParaRPr sz="124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770"/>
              <a:buNone/>
            </a:pPr>
            <a:r>
              <a:rPr b="1" lang="en" sz="1240" u="sng">
                <a:solidFill>
                  <a:srgbClr val="0E101A"/>
                </a:solidFill>
                <a:highlight>
                  <a:srgbClr val="FFFFFF"/>
                </a:highlight>
                <a:latin typeface="Times New Roman"/>
                <a:ea typeface="Times New Roman"/>
                <a:cs typeface="Times New Roman"/>
                <a:sym typeface="Times New Roman"/>
              </a:rPr>
              <a:t>Index Analysis</a:t>
            </a:r>
            <a:endParaRPr b="1" sz="1240" u="sng">
              <a:solidFill>
                <a:srgbClr val="0E101A"/>
              </a:solidFill>
              <a:highlight>
                <a:srgbClr val="FFFFFF"/>
              </a:highlight>
              <a:latin typeface="Times New Roman"/>
              <a:ea typeface="Times New Roman"/>
              <a:cs typeface="Times New Roman"/>
              <a:sym typeface="Times New Roman"/>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Basic insights derivation form .info(), .describe() were performed</a:t>
            </a:r>
            <a:endParaRPr sz="1240">
              <a:solidFill>
                <a:srgbClr val="0E101A"/>
              </a:solidFill>
              <a:highlight>
                <a:srgbClr val="FFFFFF"/>
              </a:highlight>
              <a:latin typeface="Times New Roman"/>
              <a:ea typeface="Times New Roman"/>
              <a:cs typeface="Times New Roman"/>
              <a:sym typeface="Times New Roman"/>
            </a:endParaRPr>
          </a:p>
          <a:p>
            <a:pPr indent="-330200" lvl="0" marL="457200" rtl="0" algn="l">
              <a:lnSpc>
                <a:spcPct val="145500"/>
              </a:lnSpc>
              <a:spcBef>
                <a:spcPts val="0"/>
              </a:spcBef>
              <a:spcAft>
                <a:spcPts val="0"/>
              </a:spcAft>
              <a:buSzPts val="1600"/>
              <a:buChar char="●"/>
            </a:pPr>
            <a:r>
              <a:rPr lang="en" sz="1240">
                <a:solidFill>
                  <a:srgbClr val="0E101A"/>
                </a:solidFill>
                <a:highlight>
                  <a:srgbClr val="FFFFFF"/>
                </a:highlight>
                <a:latin typeface="Times New Roman"/>
                <a:ea typeface="Times New Roman"/>
                <a:cs typeface="Times New Roman"/>
                <a:sym typeface="Times New Roman"/>
              </a:rPr>
              <a:t>The index data was grouped by region to estimate the average index across different geopolitical zones in Nigeria. The </a:t>
            </a:r>
            <a:r>
              <a:rPr b="1" lang="en" sz="1240">
                <a:solidFill>
                  <a:srgbClr val="0E101A"/>
                </a:solidFill>
                <a:highlight>
                  <a:srgbClr val="FFFFFF"/>
                </a:highlight>
                <a:latin typeface="Times New Roman"/>
                <a:ea typeface="Times New Roman"/>
                <a:cs typeface="Times New Roman"/>
                <a:sym typeface="Times New Roman"/>
              </a:rPr>
              <a:t>groupby() </a:t>
            </a:r>
            <a:r>
              <a:rPr lang="en" sz="1240">
                <a:solidFill>
                  <a:srgbClr val="0E101A"/>
                </a:solidFill>
                <a:highlight>
                  <a:srgbClr val="FFFFFF"/>
                </a:highlight>
                <a:latin typeface="Times New Roman"/>
                <a:ea typeface="Times New Roman"/>
                <a:cs typeface="Times New Roman"/>
                <a:sym typeface="Times New Roman"/>
              </a:rPr>
              <a:t>function was used to perform this operation</a:t>
            </a:r>
            <a:r>
              <a:rPr lang="en" sz="1170">
                <a:solidFill>
                  <a:srgbClr val="000000"/>
                </a:solidFill>
                <a:highlight>
                  <a:srgbClr val="FFFFFF"/>
                </a:highlight>
                <a:latin typeface="Arial"/>
                <a:ea typeface="Arial"/>
                <a:cs typeface="Arial"/>
                <a:sym typeface="Arial"/>
              </a:rPr>
              <a:t> </a:t>
            </a:r>
            <a:endParaRPr sz="1170">
              <a:solidFill>
                <a:srgbClr val="000000"/>
              </a:solidFill>
              <a:highlight>
                <a:srgbClr val="FFFFFF"/>
              </a:highlight>
              <a:latin typeface="Arial"/>
              <a:ea typeface="Arial"/>
              <a:cs typeface="Arial"/>
              <a:sym typeface="Arial"/>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In other to arrive have larger data block to extract insight pd.merge() was used to combine the </a:t>
            </a:r>
            <a:r>
              <a:rPr b="1" lang="en" sz="1240">
                <a:solidFill>
                  <a:srgbClr val="0E101A"/>
                </a:solidFill>
                <a:highlight>
                  <a:srgbClr val="FFFFFF"/>
                </a:highlight>
                <a:latin typeface="Times New Roman"/>
                <a:ea typeface="Times New Roman"/>
                <a:cs typeface="Times New Roman"/>
                <a:sym typeface="Times New Roman"/>
              </a:rPr>
              <a:t>NCDC</a:t>
            </a:r>
            <a:r>
              <a:rPr lang="en" sz="1240">
                <a:solidFill>
                  <a:srgbClr val="0E101A"/>
                </a:solidFill>
                <a:highlight>
                  <a:srgbClr val="FFFFFF"/>
                </a:highlight>
                <a:latin typeface="Times New Roman"/>
                <a:ea typeface="Times New Roman"/>
                <a:cs typeface="Times New Roman"/>
                <a:sym typeface="Times New Roman"/>
              </a:rPr>
              <a:t> dataframe and the </a:t>
            </a:r>
            <a:r>
              <a:rPr b="1" lang="en" sz="1240">
                <a:solidFill>
                  <a:srgbClr val="0E101A"/>
                </a:solidFill>
                <a:highlight>
                  <a:srgbClr val="FFFFFF"/>
                </a:highlight>
                <a:latin typeface="Times New Roman"/>
                <a:ea typeface="Times New Roman"/>
                <a:cs typeface="Times New Roman"/>
                <a:sym typeface="Times New Roman"/>
              </a:rPr>
              <a:t>Index</a:t>
            </a:r>
            <a:r>
              <a:rPr lang="en" sz="1240">
                <a:solidFill>
                  <a:srgbClr val="0E101A"/>
                </a:solidFill>
                <a:highlight>
                  <a:srgbClr val="FFFFFF"/>
                </a:highlight>
                <a:latin typeface="Times New Roman"/>
                <a:ea typeface="Times New Roman"/>
                <a:cs typeface="Times New Roman"/>
                <a:sym typeface="Times New Roman"/>
              </a:rPr>
              <a:t> dataframe</a:t>
            </a:r>
            <a:endParaRPr sz="1240">
              <a:solidFill>
                <a:srgbClr val="0E101A"/>
              </a:solidFill>
              <a:highlight>
                <a:srgbClr val="FFFFFF"/>
              </a:highlight>
              <a:latin typeface="Times New Roman"/>
              <a:ea typeface="Times New Roman"/>
              <a:cs typeface="Times New Roman"/>
              <a:sym typeface="Times New Roman"/>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Insights on different indexes and how they affected each zone were determined</a:t>
            </a:r>
            <a:endParaRPr sz="1240">
              <a:solidFill>
                <a:srgbClr val="0E101A"/>
              </a:solidFill>
              <a:highlight>
                <a:srgbClr val="FFFFFF"/>
              </a:highlight>
              <a:latin typeface="Times New Roman"/>
              <a:ea typeface="Times New Roman"/>
              <a:cs typeface="Times New Roman"/>
              <a:sym typeface="Times New Roman"/>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Correlation analysis using scatterplot was performed</a:t>
            </a:r>
            <a:endParaRPr sz="1240">
              <a:solidFill>
                <a:srgbClr val="0E101A"/>
              </a:solidFill>
              <a:highlight>
                <a:srgbClr val="FFFFFF"/>
              </a:highlight>
              <a:latin typeface="Times New Roman"/>
              <a:ea typeface="Times New Roman"/>
              <a:cs typeface="Times New Roman"/>
              <a:sym typeface="Times New Roman"/>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Used nlargest function to get top 10 confirmed, discharged and deaths cases</a:t>
            </a:r>
            <a:endParaRPr sz="1240">
              <a:solidFill>
                <a:srgbClr val="0E101A"/>
              </a:solidFill>
              <a:highlight>
                <a:srgbClr val="FFFFFF"/>
              </a:highlight>
              <a:latin typeface="Times New Roman"/>
              <a:ea typeface="Times New Roman"/>
              <a:cs typeface="Times New Roman"/>
              <a:sym typeface="Times New Roman"/>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Plotted cases of top 10 CCVI index and population density</a:t>
            </a:r>
            <a:endParaRPr sz="1240">
              <a:solidFill>
                <a:srgbClr val="0E101A"/>
              </a:solidFill>
              <a:highlight>
                <a:srgbClr val="FFFFFF"/>
              </a:highlight>
              <a:latin typeface="Times New Roman"/>
              <a:ea typeface="Times New Roman"/>
              <a:cs typeface="Times New Roman"/>
              <a:sym typeface="Times New Roman"/>
            </a:endParaRPr>
          </a:p>
          <a:p>
            <a:pPr indent="-307340" lvl="0" marL="457200" rtl="0" algn="l">
              <a:lnSpc>
                <a:spcPct val="145500"/>
              </a:lnSpc>
              <a:spcBef>
                <a:spcPts val="0"/>
              </a:spcBef>
              <a:spcAft>
                <a:spcPts val="0"/>
              </a:spcAft>
              <a:buClr>
                <a:srgbClr val="0E101A"/>
              </a:buClr>
              <a:buSzPts val="1240"/>
              <a:buFont typeface="Times New Roman"/>
              <a:buChar char="●"/>
            </a:pPr>
            <a:r>
              <a:rPr lang="en" sz="1240">
                <a:solidFill>
                  <a:srgbClr val="0E101A"/>
                </a:solidFill>
                <a:highlight>
                  <a:srgbClr val="FFFFFF"/>
                </a:highlight>
                <a:latin typeface="Times New Roman"/>
                <a:ea typeface="Times New Roman"/>
                <a:cs typeface="Times New Roman"/>
                <a:sym typeface="Times New Roman"/>
              </a:rPr>
              <a:t>Scatter plot of deaths and epidemiology index and fit a regression line on it</a:t>
            </a:r>
            <a:endParaRPr sz="1240">
              <a:solidFill>
                <a:srgbClr val="0E101A"/>
              </a:solidFill>
              <a:highlight>
                <a:srgbClr val="FFFFFF"/>
              </a:highlight>
              <a:latin typeface="Times New Roman"/>
              <a:ea typeface="Times New Roman"/>
              <a:cs typeface="Times New Roman"/>
              <a:sym typeface="Times New Roman"/>
            </a:endParaRPr>
          </a:p>
          <a:p>
            <a:pPr indent="0" lvl="0" marL="0" rtl="0" algn="l">
              <a:lnSpc>
                <a:spcPct val="145500"/>
              </a:lnSpc>
              <a:spcBef>
                <a:spcPts val="0"/>
              </a:spcBef>
              <a:spcAft>
                <a:spcPts val="0"/>
              </a:spcAft>
              <a:buSzPts val="770"/>
              <a:buNone/>
            </a:pPr>
            <a:r>
              <a:t/>
            </a:r>
            <a:endParaRPr sz="1240">
              <a:solidFill>
                <a:srgbClr val="0E101A"/>
              </a:solidFill>
              <a:highlight>
                <a:srgbClr val="FFFFFF"/>
              </a:highlight>
              <a:latin typeface="Times New Roman"/>
              <a:ea typeface="Times New Roman"/>
              <a:cs typeface="Times New Roman"/>
              <a:sym typeface="Times New Roman"/>
            </a:endParaRPr>
          </a:p>
          <a:p>
            <a:pPr indent="0" lvl="0" marL="0" rtl="0" algn="l">
              <a:lnSpc>
                <a:spcPct val="80000"/>
              </a:lnSpc>
              <a:spcBef>
                <a:spcPts val="0"/>
              </a:spcBef>
              <a:spcAft>
                <a:spcPts val="0"/>
              </a:spcAft>
              <a:buSzPts val="770"/>
              <a:buNone/>
            </a:pPr>
            <a:r>
              <a:t/>
            </a:r>
            <a:endParaRPr sz="152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