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4" d="100"/>
          <a:sy n="64" d="100"/>
        </p:scale>
        <p:origin x="97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7/8/2025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7/8/2025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7/8/2025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7/8/2025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7/8/2025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7/8/2025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7/8/2025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8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7/8/2025</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4.xml"/><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E3B41-75C0-05BD-C6B4-BF059C1FE703}"/>
              </a:ext>
            </a:extLst>
          </p:cNvPr>
          <p:cNvSpPr>
            <a:spLocks noGrp="1"/>
          </p:cNvSpPr>
          <p:nvPr>
            <p:ph type="ctrTitle"/>
          </p:nvPr>
        </p:nvSpPr>
        <p:spPr>
          <a:xfrm>
            <a:off x="3028012" y="329782"/>
            <a:ext cx="7000407" cy="1873771"/>
          </a:xfrm>
        </p:spPr>
        <p:txBody>
          <a:bodyPr anchor="ctr">
            <a:normAutofit/>
          </a:bodyPr>
          <a:lstStyle/>
          <a:p>
            <a:r>
              <a:rPr lang="en-US" sz="3200" b="1" i="1" cap="none" dirty="0">
                <a:solidFill>
                  <a:schemeClr val="accent6">
                    <a:lumMod val="50000"/>
                  </a:schemeClr>
                </a:solidFill>
              </a:rPr>
              <a:t>Supply Chain Analysis</a:t>
            </a:r>
            <a:br>
              <a:rPr lang="en-US" sz="3200" b="1" i="1" cap="none" dirty="0">
                <a:solidFill>
                  <a:schemeClr val="accent6">
                    <a:lumMod val="50000"/>
                  </a:schemeClr>
                </a:solidFill>
              </a:rPr>
            </a:br>
            <a:r>
              <a:rPr lang="en-US" sz="3200" b="1" i="1" cap="none" dirty="0">
                <a:solidFill>
                  <a:schemeClr val="accent6">
                    <a:lumMod val="50000"/>
                  </a:schemeClr>
                </a:solidFill>
              </a:rPr>
              <a:t>Data Analysis With </a:t>
            </a:r>
            <a:r>
              <a:rPr lang="en-US" sz="3200" b="1" i="1" cap="none" dirty="0" err="1">
                <a:solidFill>
                  <a:schemeClr val="accent6">
                    <a:lumMod val="50000"/>
                  </a:schemeClr>
                </a:solidFill>
              </a:rPr>
              <a:t>Sql</a:t>
            </a:r>
            <a:endParaRPr lang="en-US" sz="3200" b="1" i="1" cap="none" dirty="0">
              <a:solidFill>
                <a:schemeClr val="accent6">
                  <a:lumMod val="50000"/>
                </a:schemeClr>
              </a:solidFill>
            </a:endParaRPr>
          </a:p>
        </p:txBody>
      </p:sp>
      <p:sp>
        <p:nvSpPr>
          <p:cNvPr id="3" name="Subtitle 2">
            <a:extLst>
              <a:ext uri="{FF2B5EF4-FFF2-40B4-BE49-F238E27FC236}">
                <a16:creationId xmlns:a16="http://schemas.microsoft.com/office/drawing/2014/main" id="{A5321A6C-315E-FC42-4C94-3EA943C90782}"/>
              </a:ext>
            </a:extLst>
          </p:cNvPr>
          <p:cNvSpPr>
            <a:spLocks noGrp="1"/>
          </p:cNvSpPr>
          <p:nvPr>
            <p:ph type="subTitle" idx="1"/>
          </p:nvPr>
        </p:nvSpPr>
        <p:spPr>
          <a:xfrm>
            <a:off x="596768" y="2488367"/>
            <a:ext cx="11320411" cy="2788171"/>
          </a:xfrm>
        </p:spPr>
        <p:txBody>
          <a:bodyPr/>
          <a:lstStyle/>
          <a:p>
            <a:r>
              <a:rPr lang="en-US" dirty="0">
                <a:solidFill>
                  <a:schemeClr val="tx1"/>
                </a:solidFill>
              </a:rPr>
              <a:t>I analyzed this project using SQL to provides insight into key performance. It includes a collection of SQL queries  designed to extract business insight for quality decision making. </a:t>
            </a:r>
          </a:p>
        </p:txBody>
      </p:sp>
    </p:spTree>
    <p:extLst>
      <p:ext uri="{BB962C8B-B14F-4D97-AF65-F5344CB8AC3E}">
        <p14:creationId xmlns:p14="http://schemas.microsoft.com/office/powerpoint/2010/main" val="8269472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1E175-FFE5-6088-006D-8F1CC473D6A6}"/>
              </a:ext>
            </a:extLst>
          </p:cNvPr>
          <p:cNvSpPr>
            <a:spLocks noGrp="1"/>
          </p:cNvSpPr>
          <p:nvPr>
            <p:ph type="title"/>
          </p:nvPr>
        </p:nvSpPr>
        <p:spPr>
          <a:xfrm>
            <a:off x="2233535" y="700963"/>
            <a:ext cx="8295183" cy="775568"/>
          </a:xfrm>
        </p:spPr>
        <p:txBody>
          <a:bodyPr>
            <a:normAutofit/>
          </a:bodyPr>
          <a:lstStyle/>
          <a:p>
            <a:r>
              <a:rPr lang="en-GB" sz="2800" dirty="0">
                <a:solidFill>
                  <a:schemeClr val="accent6">
                    <a:lumMod val="50000"/>
                  </a:schemeClr>
                </a:solidFill>
              </a:rPr>
              <a:t>WHICH HAIRCARE PRODUCT HAS A PENDING ORDER</a:t>
            </a:r>
            <a:endParaRPr lang="en-US" sz="2800" dirty="0">
              <a:solidFill>
                <a:schemeClr val="accent6">
                  <a:lumMod val="50000"/>
                </a:schemeClr>
              </a:solidFill>
            </a:endParaRPr>
          </a:p>
        </p:txBody>
      </p:sp>
      <p:pic>
        <p:nvPicPr>
          <p:cNvPr id="7" name="Content Placeholder 6">
            <a:extLst>
              <a:ext uri="{FF2B5EF4-FFF2-40B4-BE49-F238E27FC236}">
                <a16:creationId xmlns:a16="http://schemas.microsoft.com/office/drawing/2014/main" id="{4CAC35BD-7644-DA72-772C-E3ED44053BA9}"/>
              </a:ext>
            </a:extLst>
          </p:cNvPr>
          <p:cNvPicPr>
            <a:picLocks noGrp="1" noChangeAspect="1"/>
          </p:cNvPicPr>
          <p:nvPr>
            <p:ph sz="quarter" idx="13"/>
          </p:nvPr>
        </p:nvPicPr>
        <p:blipFill>
          <a:blip r:embed="rId2"/>
          <a:stretch>
            <a:fillRect/>
          </a:stretch>
        </p:blipFill>
        <p:spPr>
          <a:xfrm>
            <a:off x="1588957" y="1647571"/>
            <a:ext cx="4316883" cy="1470383"/>
          </a:xfrm>
        </p:spPr>
      </p:pic>
      <p:pic>
        <p:nvPicPr>
          <p:cNvPr id="9" name="Content Placeholder 8">
            <a:extLst>
              <a:ext uri="{FF2B5EF4-FFF2-40B4-BE49-F238E27FC236}">
                <a16:creationId xmlns:a16="http://schemas.microsoft.com/office/drawing/2014/main" id="{7AA97E36-6322-276F-CAA7-77E6373A1475}"/>
              </a:ext>
            </a:extLst>
          </p:cNvPr>
          <p:cNvPicPr>
            <a:picLocks noGrp="1" noChangeAspect="1"/>
          </p:cNvPicPr>
          <p:nvPr>
            <p:ph sz="quarter" idx="14"/>
          </p:nvPr>
        </p:nvPicPr>
        <p:blipFill>
          <a:blip r:embed="rId3"/>
          <a:stretch>
            <a:fillRect/>
          </a:stretch>
        </p:blipFill>
        <p:spPr>
          <a:xfrm>
            <a:off x="6096000" y="2741855"/>
            <a:ext cx="5241561" cy="2639614"/>
          </a:xfrm>
        </p:spPr>
      </p:pic>
      <p:sp>
        <p:nvSpPr>
          <p:cNvPr id="5" name="TextBox 4">
            <a:extLst>
              <a:ext uri="{FF2B5EF4-FFF2-40B4-BE49-F238E27FC236}">
                <a16:creationId xmlns:a16="http://schemas.microsoft.com/office/drawing/2014/main" id="{46770DDE-1135-FCF4-FC5B-2820D3A0E0B5}"/>
              </a:ext>
            </a:extLst>
          </p:cNvPr>
          <p:cNvSpPr txBox="1"/>
          <p:nvPr/>
        </p:nvSpPr>
        <p:spPr>
          <a:xfrm>
            <a:off x="1588957" y="4061662"/>
            <a:ext cx="4062050" cy="830997"/>
          </a:xfrm>
          <a:prstGeom prst="rect">
            <a:avLst/>
          </a:prstGeom>
          <a:noFill/>
        </p:spPr>
        <p:txBody>
          <a:bodyPr wrap="square" rtlCol="0">
            <a:spAutoFit/>
          </a:bodyPr>
          <a:lstStyle/>
          <a:p>
            <a:pPr algn="ctr"/>
            <a:r>
              <a:rPr lang="en-GB" sz="2400" dirty="0">
                <a:solidFill>
                  <a:schemeClr val="accent6">
                    <a:lumMod val="50000"/>
                  </a:schemeClr>
                </a:solidFill>
              </a:rPr>
              <a:t>60 HAIRCARE PRODUCT WERE PENDING</a:t>
            </a:r>
            <a:endParaRPr lang="en-US" sz="2400" dirty="0">
              <a:solidFill>
                <a:schemeClr val="accent6">
                  <a:lumMod val="50000"/>
                </a:schemeClr>
              </a:solidFill>
            </a:endParaRPr>
          </a:p>
        </p:txBody>
      </p:sp>
    </p:spTree>
    <p:extLst>
      <p:ext uri="{BB962C8B-B14F-4D97-AF65-F5344CB8AC3E}">
        <p14:creationId xmlns:p14="http://schemas.microsoft.com/office/powerpoint/2010/main" val="3156637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A6B00-840B-E15D-CE5D-44FF08865337}"/>
              </a:ext>
            </a:extLst>
          </p:cNvPr>
          <p:cNvSpPr>
            <a:spLocks noGrp="1"/>
          </p:cNvSpPr>
          <p:nvPr>
            <p:ph type="title"/>
          </p:nvPr>
        </p:nvSpPr>
        <p:spPr>
          <a:xfrm>
            <a:off x="2428406" y="321213"/>
            <a:ext cx="7965400" cy="745588"/>
          </a:xfrm>
        </p:spPr>
        <p:txBody>
          <a:bodyPr>
            <a:normAutofit/>
          </a:bodyPr>
          <a:lstStyle/>
          <a:p>
            <a:r>
              <a:rPr lang="en-GB" sz="2800" dirty="0">
                <a:solidFill>
                  <a:schemeClr val="accent6">
                    <a:lumMod val="50000"/>
                  </a:schemeClr>
                </a:solidFill>
              </a:rPr>
              <a:t>WHICH SKINCARE PRODUCT HAS A PENDING ORDER</a:t>
            </a:r>
            <a:endParaRPr lang="en-US" sz="2800" dirty="0">
              <a:solidFill>
                <a:schemeClr val="accent6">
                  <a:lumMod val="50000"/>
                </a:schemeClr>
              </a:solidFill>
            </a:endParaRPr>
          </a:p>
        </p:txBody>
      </p:sp>
      <p:pic>
        <p:nvPicPr>
          <p:cNvPr id="7" name="Content Placeholder 6">
            <a:extLst>
              <a:ext uri="{FF2B5EF4-FFF2-40B4-BE49-F238E27FC236}">
                <a16:creationId xmlns:a16="http://schemas.microsoft.com/office/drawing/2014/main" id="{2F51EA20-288C-33F7-6A09-73B51CB51A27}"/>
              </a:ext>
            </a:extLst>
          </p:cNvPr>
          <p:cNvPicPr>
            <a:picLocks noGrp="1" noChangeAspect="1"/>
          </p:cNvPicPr>
          <p:nvPr>
            <p:ph sz="quarter" idx="13"/>
          </p:nvPr>
        </p:nvPicPr>
        <p:blipFill>
          <a:blip r:embed="rId2"/>
          <a:stretch>
            <a:fillRect/>
          </a:stretch>
        </p:blipFill>
        <p:spPr>
          <a:xfrm>
            <a:off x="1588957" y="1407722"/>
            <a:ext cx="4235909" cy="1470389"/>
          </a:xfrm>
        </p:spPr>
      </p:pic>
      <p:pic>
        <p:nvPicPr>
          <p:cNvPr id="9" name="Content Placeholder 8">
            <a:extLst>
              <a:ext uri="{FF2B5EF4-FFF2-40B4-BE49-F238E27FC236}">
                <a16:creationId xmlns:a16="http://schemas.microsoft.com/office/drawing/2014/main" id="{0D5CAA30-0EED-85C8-0E72-04F34CDF924E}"/>
              </a:ext>
            </a:extLst>
          </p:cNvPr>
          <p:cNvPicPr>
            <a:picLocks noGrp="1" noChangeAspect="1"/>
          </p:cNvPicPr>
          <p:nvPr>
            <p:ph sz="quarter" idx="14"/>
          </p:nvPr>
        </p:nvPicPr>
        <p:blipFill>
          <a:blip r:embed="rId3"/>
          <a:stretch>
            <a:fillRect/>
          </a:stretch>
        </p:blipFill>
        <p:spPr>
          <a:xfrm>
            <a:off x="5966085" y="2356307"/>
            <a:ext cx="4951751" cy="2650408"/>
          </a:xfrm>
        </p:spPr>
      </p:pic>
      <p:sp>
        <p:nvSpPr>
          <p:cNvPr id="5" name="TextBox 4">
            <a:extLst>
              <a:ext uri="{FF2B5EF4-FFF2-40B4-BE49-F238E27FC236}">
                <a16:creationId xmlns:a16="http://schemas.microsoft.com/office/drawing/2014/main" id="{37A38EBC-CC0A-E485-8871-590378EB2A9E}"/>
              </a:ext>
            </a:extLst>
          </p:cNvPr>
          <p:cNvSpPr txBox="1"/>
          <p:nvPr/>
        </p:nvSpPr>
        <p:spPr>
          <a:xfrm>
            <a:off x="1203554" y="3824563"/>
            <a:ext cx="4691921" cy="830997"/>
          </a:xfrm>
          <a:prstGeom prst="rect">
            <a:avLst/>
          </a:prstGeom>
          <a:noFill/>
        </p:spPr>
        <p:txBody>
          <a:bodyPr wrap="square" rtlCol="0">
            <a:spAutoFit/>
          </a:bodyPr>
          <a:lstStyle/>
          <a:p>
            <a:pPr algn="ctr"/>
            <a:r>
              <a:rPr lang="en-GB" sz="2400" dirty="0">
                <a:solidFill>
                  <a:schemeClr val="accent6">
                    <a:lumMod val="50000"/>
                  </a:schemeClr>
                </a:solidFill>
              </a:rPr>
              <a:t>64 SKINCARE PRODUCT WERE PENDING</a:t>
            </a:r>
            <a:endParaRPr lang="en-US" sz="2400" dirty="0">
              <a:solidFill>
                <a:schemeClr val="accent6">
                  <a:lumMod val="50000"/>
                </a:schemeClr>
              </a:solidFill>
            </a:endParaRPr>
          </a:p>
        </p:txBody>
      </p:sp>
    </p:spTree>
    <p:extLst>
      <p:ext uri="{BB962C8B-B14F-4D97-AF65-F5344CB8AC3E}">
        <p14:creationId xmlns:p14="http://schemas.microsoft.com/office/powerpoint/2010/main" val="7724072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D058C-B390-8E01-7FB6-23531C40C073}"/>
              </a:ext>
            </a:extLst>
          </p:cNvPr>
          <p:cNvSpPr>
            <a:spLocks noGrp="1"/>
          </p:cNvSpPr>
          <p:nvPr>
            <p:ph type="title"/>
          </p:nvPr>
        </p:nvSpPr>
        <p:spPr>
          <a:xfrm>
            <a:off x="836949" y="644577"/>
            <a:ext cx="10364451" cy="584616"/>
          </a:xfrm>
        </p:spPr>
        <p:txBody>
          <a:bodyPr anchor="ctr">
            <a:normAutofit fontScale="90000"/>
          </a:bodyPr>
          <a:lstStyle/>
          <a:p>
            <a:br>
              <a:rPr lang="en-US" sz="2800" dirty="0">
                <a:solidFill>
                  <a:schemeClr val="accent6">
                    <a:lumMod val="50000"/>
                  </a:schemeClr>
                </a:solidFill>
              </a:rPr>
            </a:br>
            <a:r>
              <a:rPr lang="en-GB" sz="2800" dirty="0">
                <a:solidFill>
                  <a:schemeClr val="accent6">
                    <a:lumMod val="50000"/>
                  </a:schemeClr>
                </a:solidFill>
              </a:rPr>
              <a:t> WHICH CUSTOMER DEMOGRAPHICS GENERATED THE HIGHEST REVENUE</a:t>
            </a:r>
            <a:endParaRPr lang="en-US" sz="2800" dirty="0">
              <a:solidFill>
                <a:schemeClr val="accent6">
                  <a:lumMod val="50000"/>
                </a:schemeClr>
              </a:solidFill>
            </a:endParaRPr>
          </a:p>
        </p:txBody>
      </p:sp>
      <p:pic>
        <p:nvPicPr>
          <p:cNvPr id="6" name="Content Placeholder 5">
            <a:extLst>
              <a:ext uri="{FF2B5EF4-FFF2-40B4-BE49-F238E27FC236}">
                <a16:creationId xmlns:a16="http://schemas.microsoft.com/office/drawing/2014/main" id="{457C5626-49FA-FB26-B08A-B19FE7DB44F5}"/>
              </a:ext>
            </a:extLst>
          </p:cNvPr>
          <p:cNvPicPr>
            <a:picLocks noGrp="1" noChangeAspect="1"/>
          </p:cNvPicPr>
          <p:nvPr>
            <p:ph sz="quarter" idx="13"/>
          </p:nvPr>
        </p:nvPicPr>
        <p:blipFill>
          <a:blip r:embed="rId2"/>
          <a:stretch>
            <a:fillRect/>
          </a:stretch>
        </p:blipFill>
        <p:spPr>
          <a:xfrm>
            <a:off x="1394085" y="1640068"/>
            <a:ext cx="4332158" cy="1788932"/>
          </a:xfrm>
        </p:spPr>
      </p:pic>
      <p:pic>
        <p:nvPicPr>
          <p:cNvPr id="8" name="Content Placeholder 7">
            <a:extLst>
              <a:ext uri="{FF2B5EF4-FFF2-40B4-BE49-F238E27FC236}">
                <a16:creationId xmlns:a16="http://schemas.microsoft.com/office/drawing/2014/main" id="{C43271E6-909F-ACF2-4DCE-59E8A805898E}"/>
              </a:ext>
            </a:extLst>
          </p:cNvPr>
          <p:cNvPicPr>
            <a:picLocks noGrp="1" noChangeAspect="1"/>
          </p:cNvPicPr>
          <p:nvPr>
            <p:ph sz="quarter" idx="14"/>
          </p:nvPr>
        </p:nvPicPr>
        <p:blipFill>
          <a:blip r:embed="rId3"/>
          <a:stretch>
            <a:fillRect/>
          </a:stretch>
        </p:blipFill>
        <p:spPr>
          <a:xfrm>
            <a:off x="6251501" y="2155012"/>
            <a:ext cx="4332158" cy="3226457"/>
          </a:xfrm>
        </p:spPr>
      </p:pic>
      <p:sp>
        <p:nvSpPr>
          <p:cNvPr id="10" name="TextBox 9">
            <a:extLst>
              <a:ext uri="{FF2B5EF4-FFF2-40B4-BE49-F238E27FC236}">
                <a16:creationId xmlns:a16="http://schemas.microsoft.com/office/drawing/2014/main" id="{D9F4ACF4-033F-7610-103A-AB777920B391}"/>
              </a:ext>
            </a:extLst>
          </p:cNvPr>
          <p:cNvSpPr txBox="1"/>
          <p:nvPr/>
        </p:nvSpPr>
        <p:spPr>
          <a:xfrm>
            <a:off x="1244184" y="3666450"/>
            <a:ext cx="4851816" cy="1631216"/>
          </a:xfrm>
          <a:prstGeom prst="rect">
            <a:avLst/>
          </a:prstGeom>
          <a:noFill/>
        </p:spPr>
        <p:txBody>
          <a:bodyPr wrap="square" rtlCol="0">
            <a:spAutoFit/>
          </a:bodyPr>
          <a:lstStyle/>
          <a:p>
            <a:r>
              <a:rPr lang="en-GB" sz="2000" dirty="0">
                <a:solidFill>
                  <a:schemeClr val="accent6">
                    <a:lumMod val="50000"/>
                  </a:schemeClr>
                </a:solidFill>
              </a:rPr>
              <a:t>UNKNOWN GENERATED THE HIGEST REVENUE 701546</a:t>
            </a:r>
          </a:p>
          <a:p>
            <a:r>
              <a:rPr lang="en-US" sz="2000" dirty="0">
                <a:solidFill>
                  <a:schemeClr val="accent6">
                    <a:lumMod val="50000"/>
                  </a:schemeClr>
                </a:solidFill>
              </a:rPr>
              <a:t>FEMALE GENERATED 646058</a:t>
            </a:r>
          </a:p>
          <a:p>
            <a:r>
              <a:rPr lang="en-US" sz="2000" dirty="0">
                <a:solidFill>
                  <a:schemeClr val="accent6">
                    <a:lumMod val="50000"/>
                  </a:schemeClr>
                </a:solidFill>
              </a:rPr>
              <a:t>MALES GENERATED 506538</a:t>
            </a:r>
          </a:p>
          <a:p>
            <a:r>
              <a:rPr lang="en-US" sz="2000" dirty="0">
                <a:solidFill>
                  <a:schemeClr val="accent6">
                    <a:lumMod val="50000"/>
                  </a:schemeClr>
                </a:solidFill>
              </a:rPr>
              <a:t>NON-BINARY GENERATED 465463</a:t>
            </a:r>
          </a:p>
        </p:txBody>
      </p:sp>
    </p:spTree>
    <p:extLst>
      <p:ext uri="{BB962C8B-B14F-4D97-AF65-F5344CB8AC3E}">
        <p14:creationId xmlns:p14="http://schemas.microsoft.com/office/powerpoint/2010/main" val="32770302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62DE4-D424-02A7-198B-6EF0CB36AAB1}"/>
              </a:ext>
            </a:extLst>
          </p:cNvPr>
          <p:cNvSpPr>
            <a:spLocks noGrp="1"/>
          </p:cNvSpPr>
          <p:nvPr>
            <p:ph type="title"/>
          </p:nvPr>
        </p:nvSpPr>
        <p:spPr>
          <a:xfrm>
            <a:off x="913775" y="618518"/>
            <a:ext cx="10364451" cy="448284"/>
          </a:xfrm>
        </p:spPr>
        <p:txBody>
          <a:bodyPr>
            <a:noAutofit/>
          </a:bodyPr>
          <a:lstStyle/>
          <a:p>
            <a:r>
              <a:rPr lang="en-GB" sz="2800" dirty="0">
                <a:solidFill>
                  <a:schemeClr val="accent6">
                    <a:lumMod val="50000"/>
                  </a:schemeClr>
                </a:solidFill>
              </a:rPr>
              <a:t>FREQUENTLY PURCHASED PRODUCT BY DEMOGRAPICS</a:t>
            </a:r>
            <a:endParaRPr lang="en-US" sz="2800" dirty="0">
              <a:solidFill>
                <a:schemeClr val="accent6">
                  <a:lumMod val="50000"/>
                </a:schemeClr>
              </a:solidFill>
            </a:endParaRPr>
          </a:p>
        </p:txBody>
      </p:sp>
      <p:pic>
        <p:nvPicPr>
          <p:cNvPr id="6" name="Content Placeholder 5">
            <a:extLst>
              <a:ext uri="{FF2B5EF4-FFF2-40B4-BE49-F238E27FC236}">
                <a16:creationId xmlns:a16="http://schemas.microsoft.com/office/drawing/2014/main" id="{0476509A-A411-C878-F31D-0F03682BAE04}"/>
              </a:ext>
            </a:extLst>
          </p:cNvPr>
          <p:cNvPicPr>
            <a:picLocks noGrp="1" noChangeAspect="1"/>
          </p:cNvPicPr>
          <p:nvPr>
            <p:ph sz="quarter" idx="13"/>
          </p:nvPr>
        </p:nvPicPr>
        <p:blipFill>
          <a:blip r:embed="rId2"/>
          <a:stretch>
            <a:fillRect/>
          </a:stretch>
        </p:blipFill>
        <p:spPr>
          <a:xfrm>
            <a:off x="1972216" y="1379096"/>
            <a:ext cx="3620005" cy="2049904"/>
          </a:xfrm>
        </p:spPr>
      </p:pic>
      <p:pic>
        <p:nvPicPr>
          <p:cNvPr id="8" name="Content Placeholder 7">
            <a:extLst>
              <a:ext uri="{FF2B5EF4-FFF2-40B4-BE49-F238E27FC236}">
                <a16:creationId xmlns:a16="http://schemas.microsoft.com/office/drawing/2014/main" id="{1A871629-5F3F-6BF1-2AC2-06382593BEFB}"/>
              </a:ext>
            </a:extLst>
          </p:cNvPr>
          <p:cNvPicPr>
            <a:picLocks noGrp="1" noChangeAspect="1"/>
          </p:cNvPicPr>
          <p:nvPr>
            <p:ph sz="quarter" idx="14"/>
          </p:nvPr>
        </p:nvPicPr>
        <p:blipFill>
          <a:blip r:embed="rId3"/>
          <a:stretch>
            <a:fillRect/>
          </a:stretch>
        </p:blipFill>
        <p:spPr>
          <a:xfrm>
            <a:off x="5629551" y="2289748"/>
            <a:ext cx="4991725" cy="3245370"/>
          </a:xfrm>
        </p:spPr>
      </p:pic>
      <p:sp>
        <p:nvSpPr>
          <p:cNvPr id="10" name="TextBox 9">
            <a:extLst>
              <a:ext uri="{FF2B5EF4-FFF2-40B4-BE49-F238E27FC236}">
                <a16:creationId xmlns:a16="http://schemas.microsoft.com/office/drawing/2014/main" id="{50AAFF7E-54EB-B295-DFEC-35612122CAE5}"/>
              </a:ext>
            </a:extLst>
          </p:cNvPr>
          <p:cNvSpPr txBox="1"/>
          <p:nvPr/>
        </p:nvSpPr>
        <p:spPr>
          <a:xfrm>
            <a:off x="1570724" y="3912433"/>
            <a:ext cx="4395361" cy="707886"/>
          </a:xfrm>
          <a:prstGeom prst="rect">
            <a:avLst/>
          </a:prstGeom>
          <a:noFill/>
          <a:ln>
            <a:noFill/>
          </a:ln>
        </p:spPr>
        <p:txBody>
          <a:bodyPr wrap="square" rtlCol="0">
            <a:spAutoFit/>
          </a:bodyPr>
          <a:lstStyle/>
          <a:p>
            <a:r>
              <a:rPr lang="en-GB" sz="2000" dirty="0">
                <a:solidFill>
                  <a:schemeClr val="accent6">
                    <a:lumMod val="50000"/>
                  </a:schemeClr>
                </a:solidFill>
              </a:rPr>
              <a:t>FEMALES PURCHASE SKINCARE MORE AND LESS OF HAIR CARE PRODUCT</a:t>
            </a:r>
            <a:endParaRPr lang="en-US" sz="2000" dirty="0">
              <a:solidFill>
                <a:schemeClr val="accent6">
                  <a:lumMod val="50000"/>
                </a:schemeClr>
              </a:solidFill>
            </a:endParaRPr>
          </a:p>
        </p:txBody>
      </p:sp>
    </p:spTree>
    <p:extLst>
      <p:ext uri="{BB962C8B-B14F-4D97-AF65-F5344CB8AC3E}">
        <p14:creationId xmlns:p14="http://schemas.microsoft.com/office/powerpoint/2010/main" val="22843943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8E376-1DD7-410F-E205-2EDF0CCBA24C}"/>
              </a:ext>
            </a:extLst>
          </p:cNvPr>
          <p:cNvSpPr>
            <a:spLocks noGrp="1"/>
          </p:cNvSpPr>
          <p:nvPr>
            <p:ph type="title"/>
          </p:nvPr>
        </p:nvSpPr>
        <p:spPr>
          <a:xfrm>
            <a:off x="2518348" y="423646"/>
            <a:ext cx="7300209" cy="565706"/>
          </a:xfrm>
        </p:spPr>
        <p:txBody>
          <a:bodyPr>
            <a:normAutofit/>
          </a:bodyPr>
          <a:lstStyle/>
          <a:p>
            <a:r>
              <a:rPr lang="en-GB" sz="2800" dirty="0">
                <a:solidFill>
                  <a:schemeClr val="accent6">
                    <a:lumMod val="50000"/>
                  </a:schemeClr>
                </a:solidFill>
              </a:rPr>
              <a:t>WHAT IS THE VOLUME OF UNSOLD PRODUCT</a:t>
            </a:r>
            <a:endParaRPr lang="en-US" sz="2800" dirty="0">
              <a:solidFill>
                <a:schemeClr val="accent6">
                  <a:lumMod val="50000"/>
                </a:schemeClr>
              </a:solidFill>
            </a:endParaRPr>
          </a:p>
        </p:txBody>
      </p:sp>
      <p:pic>
        <p:nvPicPr>
          <p:cNvPr id="8" name="Content Placeholder 7">
            <a:extLst>
              <a:ext uri="{FF2B5EF4-FFF2-40B4-BE49-F238E27FC236}">
                <a16:creationId xmlns:a16="http://schemas.microsoft.com/office/drawing/2014/main" id="{B7D9BBB5-BCE6-E6D0-5C30-F596FE028BC8}"/>
              </a:ext>
            </a:extLst>
          </p:cNvPr>
          <p:cNvPicPr>
            <a:picLocks noGrp="1" noChangeAspect="1"/>
          </p:cNvPicPr>
          <p:nvPr>
            <p:ph sz="quarter" idx="13"/>
          </p:nvPr>
        </p:nvPicPr>
        <p:blipFill>
          <a:blip r:embed="rId2"/>
          <a:stretch>
            <a:fillRect/>
          </a:stretch>
        </p:blipFill>
        <p:spPr>
          <a:xfrm>
            <a:off x="6524344" y="1183904"/>
            <a:ext cx="4568375" cy="2566030"/>
          </a:xfrm>
        </p:spPr>
      </p:pic>
      <p:pic>
        <p:nvPicPr>
          <p:cNvPr id="10" name="Content Placeholder 9">
            <a:extLst>
              <a:ext uri="{FF2B5EF4-FFF2-40B4-BE49-F238E27FC236}">
                <a16:creationId xmlns:a16="http://schemas.microsoft.com/office/drawing/2014/main" id="{52E6D359-9302-2697-BCAC-217B90FF6611}"/>
              </a:ext>
            </a:extLst>
          </p:cNvPr>
          <p:cNvPicPr>
            <a:picLocks noGrp="1" noChangeAspect="1"/>
          </p:cNvPicPr>
          <p:nvPr>
            <p:ph sz="quarter" idx="14"/>
          </p:nvPr>
        </p:nvPicPr>
        <p:blipFill>
          <a:blip r:embed="rId3"/>
          <a:stretch>
            <a:fillRect/>
          </a:stretch>
        </p:blipFill>
        <p:spPr>
          <a:xfrm>
            <a:off x="1041501" y="1183904"/>
            <a:ext cx="5126950" cy="2566029"/>
          </a:xfrm>
        </p:spPr>
      </p:pic>
      <p:sp>
        <p:nvSpPr>
          <p:cNvPr id="5" name="TextBox 4">
            <a:extLst>
              <a:ext uri="{FF2B5EF4-FFF2-40B4-BE49-F238E27FC236}">
                <a16:creationId xmlns:a16="http://schemas.microsoft.com/office/drawing/2014/main" id="{1FA90E1F-402E-EAE0-1649-8027D74D5F7B}"/>
              </a:ext>
            </a:extLst>
          </p:cNvPr>
          <p:cNvSpPr txBox="1"/>
          <p:nvPr/>
        </p:nvSpPr>
        <p:spPr>
          <a:xfrm>
            <a:off x="940474" y="4145815"/>
            <a:ext cx="5329003" cy="1938992"/>
          </a:xfrm>
          <a:prstGeom prst="rect">
            <a:avLst/>
          </a:prstGeom>
          <a:noFill/>
          <a:ln>
            <a:noFill/>
          </a:ln>
        </p:spPr>
        <p:txBody>
          <a:bodyPr wrap="square" rtlCol="0">
            <a:spAutoFit/>
          </a:bodyPr>
          <a:lstStyle/>
          <a:p>
            <a:r>
              <a:rPr lang="en-GB" sz="2000" dirty="0">
                <a:solidFill>
                  <a:schemeClr val="accent6">
                    <a:lumMod val="50000"/>
                  </a:schemeClr>
                </a:solidFill>
              </a:rPr>
              <a:t>229 PRODUCT WERE UNSOLD, SKU 302, 2, 202, 102 HAVING 8 PRODUCTS SOLD AND 963 UNSOLD PRODUCT</a:t>
            </a:r>
          </a:p>
          <a:p>
            <a:r>
              <a:rPr lang="en-GB" sz="2000" dirty="0">
                <a:solidFill>
                  <a:schemeClr val="accent6">
                    <a:lumMod val="50000"/>
                  </a:schemeClr>
                </a:solidFill>
              </a:rPr>
              <a:t>SKU 146, 246, 346 AND 46 HAVING LESSER UNSOLD PRODUCT: 11 UNSOLD AND 859 GOODS SOLD</a:t>
            </a:r>
          </a:p>
        </p:txBody>
      </p:sp>
      <p:pic>
        <p:nvPicPr>
          <p:cNvPr id="19" name="Picture 18">
            <a:extLst>
              <a:ext uri="{FF2B5EF4-FFF2-40B4-BE49-F238E27FC236}">
                <a16:creationId xmlns:a16="http://schemas.microsoft.com/office/drawing/2014/main" id="{A20048FC-68CB-CA5F-BAEB-E184E1B5C1C9}"/>
              </a:ext>
            </a:extLst>
          </p:cNvPr>
          <p:cNvPicPr>
            <a:picLocks noChangeAspect="1"/>
          </p:cNvPicPr>
          <p:nvPr/>
        </p:nvPicPr>
        <p:blipFill>
          <a:blip r:embed="rId4"/>
          <a:stretch>
            <a:fillRect/>
          </a:stretch>
        </p:blipFill>
        <p:spPr>
          <a:xfrm>
            <a:off x="6524344" y="3944486"/>
            <a:ext cx="4568375" cy="2566030"/>
          </a:xfrm>
          <a:prstGeom prst="rect">
            <a:avLst/>
          </a:prstGeom>
        </p:spPr>
      </p:pic>
    </p:spTree>
    <p:extLst>
      <p:ext uri="{BB962C8B-B14F-4D97-AF65-F5344CB8AC3E}">
        <p14:creationId xmlns:p14="http://schemas.microsoft.com/office/powerpoint/2010/main" val="18991430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0657C-975C-E838-361E-BF1A9C111E51}"/>
              </a:ext>
            </a:extLst>
          </p:cNvPr>
          <p:cNvSpPr>
            <a:spLocks noGrp="1"/>
          </p:cNvSpPr>
          <p:nvPr>
            <p:ph type="title"/>
          </p:nvPr>
        </p:nvSpPr>
        <p:spPr>
          <a:xfrm>
            <a:off x="913774" y="378674"/>
            <a:ext cx="10364451" cy="850519"/>
          </a:xfrm>
        </p:spPr>
        <p:txBody>
          <a:bodyPr>
            <a:noAutofit/>
          </a:bodyPr>
          <a:lstStyle/>
          <a:p>
            <a:r>
              <a:rPr lang="en-GB" sz="2800" dirty="0">
                <a:solidFill>
                  <a:schemeClr val="accent6">
                    <a:lumMod val="50000"/>
                  </a:schemeClr>
                </a:solidFill>
              </a:rPr>
              <a:t>WHAT IS THE AVERAGE MANUFACTURING COST OF PRODUCT</a:t>
            </a:r>
            <a:endParaRPr lang="en-US" sz="2800" dirty="0">
              <a:solidFill>
                <a:schemeClr val="accent6">
                  <a:lumMod val="50000"/>
                </a:schemeClr>
              </a:solidFill>
            </a:endParaRPr>
          </a:p>
        </p:txBody>
      </p:sp>
      <p:pic>
        <p:nvPicPr>
          <p:cNvPr id="11" name="Content Placeholder 10">
            <a:extLst>
              <a:ext uri="{FF2B5EF4-FFF2-40B4-BE49-F238E27FC236}">
                <a16:creationId xmlns:a16="http://schemas.microsoft.com/office/drawing/2014/main" id="{5109EEEF-E9C7-7616-BA7F-280FBD5EB2FE}"/>
              </a:ext>
            </a:extLst>
          </p:cNvPr>
          <p:cNvPicPr>
            <a:picLocks noGrp="1" noChangeAspect="1"/>
          </p:cNvPicPr>
          <p:nvPr>
            <p:ph sz="quarter" idx="13"/>
          </p:nvPr>
        </p:nvPicPr>
        <p:blipFill>
          <a:blip r:embed="rId2"/>
          <a:stretch>
            <a:fillRect/>
          </a:stretch>
        </p:blipFill>
        <p:spPr>
          <a:xfrm>
            <a:off x="1256991" y="1364105"/>
            <a:ext cx="4420217" cy="2500621"/>
          </a:xfrm>
        </p:spPr>
      </p:pic>
      <p:pic>
        <p:nvPicPr>
          <p:cNvPr id="13" name="Content Placeholder 12">
            <a:extLst>
              <a:ext uri="{FF2B5EF4-FFF2-40B4-BE49-F238E27FC236}">
                <a16:creationId xmlns:a16="http://schemas.microsoft.com/office/drawing/2014/main" id="{435F0810-149F-0ED7-EFE3-8846D56E9FFB}"/>
              </a:ext>
            </a:extLst>
          </p:cNvPr>
          <p:cNvPicPr>
            <a:picLocks noGrp="1" noChangeAspect="1"/>
          </p:cNvPicPr>
          <p:nvPr>
            <p:ph sz="quarter" idx="14"/>
          </p:nvPr>
        </p:nvPicPr>
        <p:blipFill>
          <a:blip r:embed="rId3"/>
          <a:stretch>
            <a:fillRect/>
          </a:stretch>
        </p:blipFill>
        <p:spPr>
          <a:xfrm>
            <a:off x="5981075" y="2488367"/>
            <a:ext cx="4953934" cy="2938072"/>
          </a:xfrm>
        </p:spPr>
      </p:pic>
      <p:sp>
        <p:nvSpPr>
          <p:cNvPr id="9" name="TextBox 8">
            <a:extLst>
              <a:ext uri="{FF2B5EF4-FFF2-40B4-BE49-F238E27FC236}">
                <a16:creationId xmlns:a16="http://schemas.microsoft.com/office/drawing/2014/main" id="{C158FA0F-070F-6035-FBBA-C85332D0917C}"/>
              </a:ext>
            </a:extLst>
          </p:cNvPr>
          <p:cNvSpPr txBox="1"/>
          <p:nvPr/>
        </p:nvSpPr>
        <p:spPr>
          <a:xfrm>
            <a:off x="783234" y="3864726"/>
            <a:ext cx="5367105" cy="1938992"/>
          </a:xfrm>
          <a:prstGeom prst="rect">
            <a:avLst/>
          </a:prstGeom>
          <a:noFill/>
          <a:ln>
            <a:noFill/>
          </a:ln>
        </p:spPr>
        <p:txBody>
          <a:bodyPr wrap="square" rtlCol="0">
            <a:spAutoFit/>
          </a:bodyPr>
          <a:lstStyle/>
          <a:p>
            <a:pPr algn="ctr"/>
            <a:r>
              <a:rPr lang="en-GB" sz="2000" dirty="0">
                <a:solidFill>
                  <a:schemeClr val="accent6">
                    <a:lumMod val="50000"/>
                  </a:schemeClr>
                </a:solidFill>
              </a:rPr>
              <a:t>THE AVERAGE MAUNFACTURING COST FOR SKINCARE IS  ~ 7839</a:t>
            </a:r>
          </a:p>
          <a:p>
            <a:pPr algn="ctr"/>
            <a:r>
              <a:rPr lang="en-GB" sz="2000" dirty="0">
                <a:solidFill>
                  <a:schemeClr val="accent6">
                    <a:lumMod val="50000"/>
                  </a:schemeClr>
                </a:solidFill>
              </a:rPr>
              <a:t>THE AVERAGE MAUNFACTURING COST FOR HAIRCARE IS  ~ 6623</a:t>
            </a:r>
          </a:p>
          <a:p>
            <a:pPr algn="ctr"/>
            <a:r>
              <a:rPr lang="en-GB" sz="2000" dirty="0">
                <a:solidFill>
                  <a:schemeClr val="accent6">
                    <a:lumMod val="50000"/>
                  </a:schemeClr>
                </a:solidFill>
              </a:rPr>
              <a:t>THE AVERAGE MAUNFACTURING COST FOR skincare IS  ~ 4477</a:t>
            </a:r>
            <a:endParaRPr lang="en-US" sz="2000" dirty="0">
              <a:solidFill>
                <a:schemeClr val="accent6">
                  <a:lumMod val="50000"/>
                </a:schemeClr>
              </a:solidFill>
            </a:endParaRPr>
          </a:p>
        </p:txBody>
      </p:sp>
    </p:spTree>
    <p:extLst>
      <p:ext uri="{BB962C8B-B14F-4D97-AF65-F5344CB8AC3E}">
        <p14:creationId xmlns:p14="http://schemas.microsoft.com/office/powerpoint/2010/main" val="34188028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F2610-8CB2-22A4-5B40-AC074B38A495}"/>
              </a:ext>
            </a:extLst>
          </p:cNvPr>
          <p:cNvSpPr>
            <a:spLocks noGrp="1"/>
          </p:cNvSpPr>
          <p:nvPr>
            <p:ph type="title"/>
          </p:nvPr>
        </p:nvSpPr>
        <p:spPr>
          <a:xfrm>
            <a:off x="989974" y="216282"/>
            <a:ext cx="10364451" cy="850519"/>
          </a:xfrm>
        </p:spPr>
        <p:txBody>
          <a:bodyPr>
            <a:normAutofit fontScale="90000"/>
          </a:bodyPr>
          <a:lstStyle/>
          <a:p>
            <a:br>
              <a:rPr lang="en-US" sz="2800" dirty="0">
                <a:solidFill>
                  <a:schemeClr val="accent6">
                    <a:lumMod val="50000"/>
                  </a:schemeClr>
                </a:solidFill>
              </a:rPr>
            </a:br>
            <a:r>
              <a:rPr lang="en-GB" sz="2800" dirty="0">
                <a:solidFill>
                  <a:schemeClr val="accent6">
                    <a:lumMod val="50000"/>
                  </a:schemeClr>
                </a:solidFill>
              </a:rPr>
              <a:t> WHICH PRODUCT TYPE HAS THE LONGEST MANUFACTURING LEADTIME</a:t>
            </a:r>
            <a:endParaRPr lang="en-US" sz="2800" dirty="0">
              <a:solidFill>
                <a:schemeClr val="accent6">
                  <a:lumMod val="50000"/>
                </a:schemeClr>
              </a:solidFill>
            </a:endParaRPr>
          </a:p>
        </p:txBody>
      </p:sp>
      <p:pic>
        <p:nvPicPr>
          <p:cNvPr id="7" name="Content Placeholder 6">
            <a:extLst>
              <a:ext uri="{FF2B5EF4-FFF2-40B4-BE49-F238E27FC236}">
                <a16:creationId xmlns:a16="http://schemas.microsoft.com/office/drawing/2014/main" id="{ABEB9C93-CE92-4BF3-A1FA-667829305561}"/>
              </a:ext>
            </a:extLst>
          </p:cNvPr>
          <p:cNvPicPr>
            <a:picLocks noGrp="1" noChangeAspect="1"/>
          </p:cNvPicPr>
          <p:nvPr>
            <p:ph sz="quarter" idx="13"/>
          </p:nvPr>
        </p:nvPicPr>
        <p:blipFill>
          <a:blip r:embed="rId2"/>
          <a:stretch>
            <a:fillRect/>
          </a:stretch>
        </p:blipFill>
        <p:spPr>
          <a:xfrm>
            <a:off x="1469035" y="1603948"/>
            <a:ext cx="4272197" cy="2278503"/>
          </a:xfrm>
        </p:spPr>
      </p:pic>
      <p:pic>
        <p:nvPicPr>
          <p:cNvPr id="9" name="Content Placeholder 8">
            <a:extLst>
              <a:ext uri="{FF2B5EF4-FFF2-40B4-BE49-F238E27FC236}">
                <a16:creationId xmlns:a16="http://schemas.microsoft.com/office/drawing/2014/main" id="{3EC1F6A1-FEE7-22B9-02F3-326E39782DA6}"/>
              </a:ext>
            </a:extLst>
          </p:cNvPr>
          <p:cNvPicPr>
            <a:picLocks noGrp="1" noChangeAspect="1"/>
          </p:cNvPicPr>
          <p:nvPr>
            <p:ph sz="quarter" idx="14"/>
          </p:nvPr>
        </p:nvPicPr>
        <p:blipFill>
          <a:blip r:embed="rId3"/>
          <a:stretch>
            <a:fillRect/>
          </a:stretch>
        </p:blipFill>
        <p:spPr>
          <a:xfrm>
            <a:off x="5899879" y="2158584"/>
            <a:ext cx="5105400" cy="3717560"/>
          </a:xfrm>
        </p:spPr>
      </p:pic>
      <p:sp>
        <p:nvSpPr>
          <p:cNvPr id="5" name="TextBox 4">
            <a:extLst>
              <a:ext uri="{FF2B5EF4-FFF2-40B4-BE49-F238E27FC236}">
                <a16:creationId xmlns:a16="http://schemas.microsoft.com/office/drawing/2014/main" id="{F9F49BDB-9CA2-EC34-434E-912D204E9FDE}"/>
              </a:ext>
            </a:extLst>
          </p:cNvPr>
          <p:cNvSpPr txBox="1"/>
          <p:nvPr/>
        </p:nvSpPr>
        <p:spPr>
          <a:xfrm>
            <a:off x="794479" y="4079145"/>
            <a:ext cx="5105400" cy="1323439"/>
          </a:xfrm>
          <a:prstGeom prst="rect">
            <a:avLst/>
          </a:prstGeom>
          <a:noFill/>
        </p:spPr>
        <p:txBody>
          <a:bodyPr wrap="square" rtlCol="0">
            <a:spAutoFit/>
          </a:bodyPr>
          <a:lstStyle/>
          <a:p>
            <a:pPr algn="ctr"/>
            <a:r>
              <a:rPr lang="en-GB" sz="2000" dirty="0">
                <a:solidFill>
                  <a:schemeClr val="accent6">
                    <a:lumMod val="50000"/>
                  </a:schemeClr>
                </a:solidFill>
              </a:rPr>
              <a:t>SKU101,1,130,201,230,30,301,330,HAS A LEAD TIME OF 30DAYS</a:t>
            </a:r>
          </a:p>
          <a:p>
            <a:pPr algn="ctr"/>
            <a:r>
              <a:rPr lang="en-GB" sz="2000" dirty="0">
                <a:solidFill>
                  <a:schemeClr val="accent6">
                    <a:lumMod val="50000"/>
                  </a:schemeClr>
                </a:solidFill>
              </a:rPr>
              <a:t> WHILE SKU 0 AND 100 HAS A LEAD TIME OF 29 DAYS</a:t>
            </a:r>
            <a:endParaRPr lang="en-US" sz="2000" dirty="0">
              <a:solidFill>
                <a:schemeClr val="accent6">
                  <a:lumMod val="50000"/>
                </a:schemeClr>
              </a:solidFill>
            </a:endParaRPr>
          </a:p>
        </p:txBody>
      </p:sp>
    </p:spTree>
    <p:extLst>
      <p:ext uri="{BB962C8B-B14F-4D97-AF65-F5344CB8AC3E}">
        <p14:creationId xmlns:p14="http://schemas.microsoft.com/office/powerpoint/2010/main" val="6342922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D0D7C-103F-E1C8-6681-2E65A4C13CBF}"/>
              </a:ext>
            </a:extLst>
          </p:cNvPr>
          <p:cNvSpPr>
            <a:spLocks noGrp="1"/>
          </p:cNvSpPr>
          <p:nvPr>
            <p:ph type="title"/>
          </p:nvPr>
        </p:nvSpPr>
        <p:spPr>
          <a:xfrm>
            <a:off x="2369382" y="333705"/>
            <a:ext cx="7605636" cy="955450"/>
          </a:xfrm>
        </p:spPr>
        <p:txBody>
          <a:bodyPr>
            <a:normAutofit/>
          </a:bodyPr>
          <a:lstStyle/>
          <a:p>
            <a:r>
              <a:rPr lang="en-GB" sz="2800" dirty="0">
                <a:solidFill>
                  <a:schemeClr val="accent6">
                    <a:lumMod val="50000"/>
                  </a:schemeClr>
                </a:solidFill>
              </a:rPr>
              <a:t>Which supplier incurred the most shipping</a:t>
            </a:r>
            <a:endParaRPr lang="en-US" sz="2800" dirty="0">
              <a:solidFill>
                <a:schemeClr val="accent6">
                  <a:lumMod val="50000"/>
                </a:schemeClr>
              </a:solidFill>
            </a:endParaRPr>
          </a:p>
        </p:txBody>
      </p:sp>
      <p:pic>
        <p:nvPicPr>
          <p:cNvPr id="6" name="Content Placeholder 5">
            <a:extLst>
              <a:ext uri="{FF2B5EF4-FFF2-40B4-BE49-F238E27FC236}">
                <a16:creationId xmlns:a16="http://schemas.microsoft.com/office/drawing/2014/main" id="{1C86F884-D771-83C2-249F-D95A10465429}"/>
              </a:ext>
            </a:extLst>
          </p:cNvPr>
          <p:cNvPicPr>
            <a:picLocks noGrp="1" noChangeAspect="1"/>
          </p:cNvPicPr>
          <p:nvPr>
            <p:ph sz="quarter" idx="13"/>
          </p:nvPr>
        </p:nvPicPr>
        <p:blipFill>
          <a:blip r:embed="rId2"/>
          <a:stretch>
            <a:fillRect/>
          </a:stretch>
        </p:blipFill>
        <p:spPr>
          <a:xfrm>
            <a:off x="1184223" y="1289155"/>
            <a:ext cx="4307222" cy="2016176"/>
          </a:xfrm>
        </p:spPr>
      </p:pic>
      <p:pic>
        <p:nvPicPr>
          <p:cNvPr id="8" name="Content Placeholder 7">
            <a:extLst>
              <a:ext uri="{FF2B5EF4-FFF2-40B4-BE49-F238E27FC236}">
                <a16:creationId xmlns:a16="http://schemas.microsoft.com/office/drawing/2014/main" id="{D02AE747-B0E3-93CF-6F7A-BDE0C187523B}"/>
              </a:ext>
            </a:extLst>
          </p:cNvPr>
          <p:cNvPicPr>
            <a:picLocks noGrp="1" noChangeAspect="1"/>
          </p:cNvPicPr>
          <p:nvPr>
            <p:ph sz="quarter" idx="14"/>
          </p:nvPr>
        </p:nvPicPr>
        <p:blipFill>
          <a:blip r:embed="rId3"/>
          <a:stretch>
            <a:fillRect/>
          </a:stretch>
        </p:blipFill>
        <p:spPr>
          <a:xfrm>
            <a:off x="5667795" y="2263515"/>
            <a:ext cx="5020191" cy="3702570"/>
          </a:xfrm>
        </p:spPr>
      </p:pic>
      <p:sp>
        <p:nvSpPr>
          <p:cNvPr id="9" name="TextBox 8">
            <a:extLst>
              <a:ext uri="{FF2B5EF4-FFF2-40B4-BE49-F238E27FC236}">
                <a16:creationId xmlns:a16="http://schemas.microsoft.com/office/drawing/2014/main" id="{29B35C32-54AC-595B-600D-854B02F7F5E8}"/>
              </a:ext>
            </a:extLst>
          </p:cNvPr>
          <p:cNvSpPr txBox="1"/>
          <p:nvPr/>
        </p:nvSpPr>
        <p:spPr>
          <a:xfrm>
            <a:off x="749508" y="3552669"/>
            <a:ext cx="4741937" cy="2862322"/>
          </a:xfrm>
          <a:prstGeom prst="rect">
            <a:avLst/>
          </a:prstGeom>
          <a:noFill/>
        </p:spPr>
        <p:txBody>
          <a:bodyPr wrap="square" rtlCol="0">
            <a:spAutoFit/>
          </a:bodyPr>
          <a:lstStyle/>
          <a:p>
            <a:pPr algn="ctr"/>
            <a:r>
              <a:rPr lang="en-GB" dirty="0">
                <a:solidFill>
                  <a:schemeClr val="accent6">
                    <a:lumMod val="50000"/>
                  </a:schemeClr>
                </a:solidFill>
              </a:rPr>
              <a:t>SUPPLIER 3 HAS A LOW SHIPPING COST 287.3, FOLLOWED BY</a:t>
            </a:r>
          </a:p>
          <a:p>
            <a:pPr algn="ctr"/>
            <a:r>
              <a:rPr lang="en-GB" dirty="0">
                <a:solidFill>
                  <a:schemeClr val="accent6">
                    <a:lumMod val="50000"/>
                  </a:schemeClr>
                </a:solidFill>
              </a:rPr>
              <a:t>SUPPLIER 4 WITH A SHIPPING COST OF ~ 414.7,</a:t>
            </a:r>
          </a:p>
          <a:p>
            <a:pPr algn="ctr"/>
            <a:r>
              <a:rPr lang="en-GB" dirty="0">
                <a:solidFill>
                  <a:schemeClr val="accent6">
                    <a:lumMod val="50000"/>
                  </a:schemeClr>
                </a:solidFill>
              </a:rPr>
              <a:t>SUPPLIER 5 WITH A SHIPPING COST OF ~ 416.9,</a:t>
            </a:r>
          </a:p>
          <a:p>
            <a:pPr algn="ctr"/>
            <a:r>
              <a:rPr lang="en-GB" dirty="0">
                <a:solidFill>
                  <a:schemeClr val="accent6">
                    <a:lumMod val="50000"/>
                  </a:schemeClr>
                </a:solidFill>
              </a:rPr>
              <a:t>SUPPLIER 2 WITH A SHIPPING COST OF ~ 506.4 WHILE </a:t>
            </a:r>
          </a:p>
          <a:p>
            <a:pPr algn="ctr"/>
            <a:r>
              <a:rPr lang="en-GB" dirty="0">
                <a:solidFill>
                  <a:schemeClr val="accent6">
                    <a:lumMod val="50000"/>
                  </a:schemeClr>
                </a:solidFill>
              </a:rPr>
              <a:t>SUPPLIER 1 HAS BTHE HIGHEST SHIPPING COST OF 595.</a:t>
            </a:r>
            <a:endParaRPr lang="en-US" dirty="0">
              <a:solidFill>
                <a:schemeClr val="accent6">
                  <a:lumMod val="50000"/>
                </a:schemeClr>
              </a:solidFill>
            </a:endParaRPr>
          </a:p>
        </p:txBody>
      </p:sp>
    </p:spTree>
    <p:extLst>
      <p:ext uri="{BB962C8B-B14F-4D97-AF65-F5344CB8AC3E}">
        <p14:creationId xmlns:p14="http://schemas.microsoft.com/office/powerpoint/2010/main" val="12025507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7BA9E-C912-DF43-E8CB-7248836C2568}"/>
              </a:ext>
            </a:extLst>
          </p:cNvPr>
          <p:cNvSpPr>
            <a:spLocks noGrp="1"/>
          </p:cNvSpPr>
          <p:nvPr>
            <p:ph type="title"/>
          </p:nvPr>
        </p:nvSpPr>
        <p:spPr>
          <a:xfrm>
            <a:off x="2593299" y="396164"/>
            <a:ext cx="8010370" cy="670637"/>
          </a:xfrm>
        </p:spPr>
        <p:txBody>
          <a:bodyPr>
            <a:normAutofit/>
          </a:bodyPr>
          <a:lstStyle/>
          <a:p>
            <a:r>
              <a:rPr lang="en-GB" sz="2800" dirty="0">
                <a:solidFill>
                  <a:schemeClr val="accent6">
                    <a:lumMod val="50000"/>
                  </a:schemeClr>
                </a:solidFill>
              </a:rPr>
              <a:t>WHAT IS THE AVERAGE SHIPPING TIME BY CARRIER</a:t>
            </a:r>
            <a:endParaRPr lang="en-US" sz="2800" dirty="0">
              <a:solidFill>
                <a:schemeClr val="accent6">
                  <a:lumMod val="50000"/>
                </a:schemeClr>
              </a:solidFill>
            </a:endParaRPr>
          </a:p>
        </p:txBody>
      </p:sp>
      <p:pic>
        <p:nvPicPr>
          <p:cNvPr id="7" name="Content Placeholder 6">
            <a:extLst>
              <a:ext uri="{FF2B5EF4-FFF2-40B4-BE49-F238E27FC236}">
                <a16:creationId xmlns:a16="http://schemas.microsoft.com/office/drawing/2014/main" id="{1FAE58C4-5B76-6A8A-E3EC-F07CBDEBCC9B}"/>
              </a:ext>
            </a:extLst>
          </p:cNvPr>
          <p:cNvPicPr>
            <a:picLocks noGrp="1" noChangeAspect="1"/>
          </p:cNvPicPr>
          <p:nvPr>
            <p:ph sz="quarter" idx="13"/>
          </p:nvPr>
        </p:nvPicPr>
        <p:blipFill>
          <a:blip r:embed="rId2"/>
          <a:stretch>
            <a:fillRect/>
          </a:stretch>
        </p:blipFill>
        <p:spPr>
          <a:xfrm>
            <a:off x="1199833" y="1184222"/>
            <a:ext cx="4534533" cy="2244777"/>
          </a:xfrm>
        </p:spPr>
      </p:pic>
      <p:pic>
        <p:nvPicPr>
          <p:cNvPr id="9" name="Content Placeholder 8">
            <a:extLst>
              <a:ext uri="{FF2B5EF4-FFF2-40B4-BE49-F238E27FC236}">
                <a16:creationId xmlns:a16="http://schemas.microsoft.com/office/drawing/2014/main" id="{89FB6D1B-2051-FB45-633A-97327619AD71}"/>
              </a:ext>
            </a:extLst>
          </p:cNvPr>
          <p:cNvPicPr>
            <a:picLocks noGrp="1" noChangeAspect="1"/>
          </p:cNvPicPr>
          <p:nvPr>
            <p:ph sz="quarter" idx="14"/>
          </p:nvPr>
        </p:nvPicPr>
        <p:blipFill>
          <a:blip r:embed="rId3"/>
          <a:stretch>
            <a:fillRect/>
          </a:stretch>
        </p:blipFill>
        <p:spPr>
          <a:xfrm>
            <a:off x="5976079" y="2683239"/>
            <a:ext cx="4627590" cy="2990539"/>
          </a:xfrm>
        </p:spPr>
      </p:pic>
      <p:sp>
        <p:nvSpPr>
          <p:cNvPr id="5" name="TextBox 4">
            <a:extLst>
              <a:ext uri="{FF2B5EF4-FFF2-40B4-BE49-F238E27FC236}">
                <a16:creationId xmlns:a16="http://schemas.microsoft.com/office/drawing/2014/main" id="{B03931A5-3E94-FC29-707F-FB885855F227}"/>
              </a:ext>
            </a:extLst>
          </p:cNvPr>
          <p:cNvSpPr txBox="1"/>
          <p:nvPr/>
        </p:nvSpPr>
        <p:spPr>
          <a:xfrm>
            <a:off x="914400" y="3734786"/>
            <a:ext cx="4946754" cy="1938992"/>
          </a:xfrm>
          <a:prstGeom prst="rect">
            <a:avLst/>
          </a:prstGeom>
          <a:noFill/>
        </p:spPr>
        <p:txBody>
          <a:bodyPr wrap="square" rtlCol="0">
            <a:spAutoFit/>
          </a:bodyPr>
          <a:lstStyle/>
          <a:p>
            <a:pPr algn="ctr"/>
            <a:endParaRPr lang="en-US" sz="2000" dirty="0">
              <a:solidFill>
                <a:schemeClr val="accent6">
                  <a:lumMod val="50000"/>
                </a:schemeClr>
              </a:solidFill>
            </a:endParaRPr>
          </a:p>
          <a:p>
            <a:pPr algn="ctr"/>
            <a:r>
              <a:rPr lang="en-GB" sz="2000" dirty="0">
                <a:solidFill>
                  <a:schemeClr val="accent6">
                    <a:lumMod val="50000"/>
                  </a:schemeClr>
                </a:solidFill>
              </a:rPr>
              <a:t> CARRIER B HAS AN AVERAGE SHIPPING TIME OF 5 TIMES</a:t>
            </a:r>
          </a:p>
          <a:p>
            <a:pPr algn="ctr"/>
            <a:r>
              <a:rPr lang="en-GB" sz="2000" dirty="0">
                <a:solidFill>
                  <a:schemeClr val="accent6">
                    <a:lumMod val="50000"/>
                  </a:schemeClr>
                </a:solidFill>
              </a:rPr>
              <a:t>WHILE</a:t>
            </a:r>
          </a:p>
          <a:p>
            <a:pPr algn="ctr"/>
            <a:r>
              <a:rPr lang="en-GB" sz="2000" dirty="0">
                <a:solidFill>
                  <a:schemeClr val="accent6">
                    <a:lumMod val="50000"/>
                  </a:schemeClr>
                </a:solidFill>
              </a:rPr>
              <a:t> CARRIER B HAS AN AVERAGE SHIPPING OF 6 TIMES</a:t>
            </a:r>
            <a:endParaRPr lang="en-US" sz="2000" dirty="0">
              <a:solidFill>
                <a:schemeClr val="accent6">
                  <a:lumMod val="50000"/>
                </a:schemeClr>
              </a:solidFill>
            </a:endParaRPr>
          </a:p>
        </p:txBody>
      </p:sp>
    </p:spTree>
    <p:extLst>
      <p:ext uri="{BB962C8B-B14F-4D97-AF65-F5344CB8AC3E}">
        <p14:creationId xmlns:p14="http://schemas.microsoft.com/office/powerpoint/2010/main" val="14528913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C0E46-304D-A6F8-9475-0816F403E668}"/>
              </a:ext>
            </a:extLst>
          </p:cNvPr>
          <p:cNvSpPr>
            <a:spLocks noGrp="1"/>
          </p:cNvSpPr>
          <p:nvPr>
            <p:ph type="title"/>
          </p:nvPr>
        </p:nvSpPr>
        <p:spPr>
          <a:xfrm>
            <a:off x="837574" y="268712"/>
            <a:ext cx="10364451" cy="798089"/>
          </a:xfrm>
        </p:spPr>
        <p:txBody>
          <a:bodyPr>
            <a:normAutofit/>
          </a:bodyPr>
          <a:lstStyle/>
          <a:p>
            <a:r>
              <a:rPr lang="en-GB" sz="2800" dirty="0">
                <a:solidFill>
                  <a:schemeClr val="accent6">
                    <a:lumMod val="50000"/>
                  </a:schemeClr>
                </a:solidFill>
              </a:rPr>
              <a:t>WHICH SUPPLIER HAS THE HIGHEST DEFECT RATE</a:t>
            </a:r>
            <a:endParaRPr lang="en-US" sz="2800" dirty="0">
              <a:solidFill>
                <a:schemeClr val="accent6">
                  <a:lumMod val="50000"/>
                </a:schemeClr>
              </a:solidFill>
            </a:endParaRPr>
          </a:p>
        </p:txBody>
      </p:sp>
      <p:pic>
        <p:nvPicPr>
          <p:cNvPr id="7" name="Content Placeholder 6">
            <a:extLst>
              <a:ext uri="{FF2B5EF4-FFF2-40B4-BE49-F238E27FC236}">
                <a16:creationId xmlns:a16="http://schemas.microsoft.com/office/drawing/2014/main" id="{2DBE4440-63D8-F218-DC57-418A9285B587}"/>
              </a:ext>
            </a:extLst>
          </p:cNvPr>
          <p:cNvPicPr>
            <a:picLocks noGrp="1" noChangeAspect="1"/>
          </p:cNvPicPr>
          <p:nvPr>
            <p:ph sz="quarter" idx="13"/>
          </p:nvPr>
        </p:nvPicPr>
        <p:blipFill>
          <a:blip r:embed="rId2"/>
          <a:stretch>
            <a:fillRect/>
          </a:stretch>
        </p:blipFill>
        <p:spPr>
          <a:xfrm>
            <a:off x="1214203" y="1197862"/>
            <a:ext cx="4215321" cy="2231138"/>
          </a:xfrm>
        </p:spPr>
      </p:pic>
      <p:pic>
        <p:nvPicPr>
          <p:cNvPr id="9" name="Content Placeholder 8">
            <a:extLst>
              <a:ext uri="{FF2B5EF4-FFF2-40B4-BE49-F238E27FC236}">
                <a16:creationId xmlns:a16="http://schemas.microsoft.com/office/drawing/2014/main" id="{331E4850-5BA1-8275-F213-7E909E24142C}"/>
              </a:ext>
            </a:extLst>
          </p:cNvPr>
          <p:cNvPicPr>
            <a:picLocks noGrp="1" noChangeAspect="1"/>
          </p:cNvPicPr>
          <p:nvPr>
            <p:ph sz="quarter" idx="14"/>
          </p:nvPr>
        </p:nvPicPr>
        <p:blipFill>
          <a:blip r:embed="rId3"/>
          <a:stretch>
            <a:fillRect/>
          </a:stretch>
        </p:blipFill>
        <p:spPr>
          <a:xfrm>
            <a:off x="5888949" y="2538288"/>
            <a:ext cx="5088848" cy="2723260"/>
          </a:xfrm>
        </p:spPr>
      </p:pic>
      <p:sp>
        <p:nvSpPr>
          <p:cNvPr id="5" name="TextBox 4">
            <a:extLst>
              <a:ext uri="{FF2B5EF4-FFF2-40B4-BE49-F238E27FC236}">
                <a16:creationId xmlns:a16="http://schemas.microsoft.com/office/drawing/2014/main" id="{00CD9FD4-F1FB-7214-57CF-113F960F59C8}"/>
              </a:ext>
            </a:extLst>
          </p:cNvPr>
          <p:cNvSpPr txBox="1"/>
          <p:nvPr/>
        </p:nvSpPr>
        <p:spPr>
          <a:xfrm>
            <a:off x="1045251" y="3785017"/>
            <a:ext cx="4843698" cy="400110"/>
          </a:xfrm>
          <a:prstGeom prst="rect">
            <a:avLst/>
          </a:prstGeom>
          <a:noFill/>
        </p:spPr>
        <p:txBody>
          <a:bodyPr wrap="square" rtlCol="0">
            <a:spAutoFit/>
          </a:bodyPr>
          <a:lstStyle/>
          <a:p>
            <a:pPr algn="ctr"/>
            <a:r>
              <a:rPr lang="en-GB" sz="2000" dirty="0">
                <a:solidFill>
                  <a:schemeClr val="accent6">
                    <a:lumMod val="50000"/>
                  </a:schemeClr>
                </a:solidFill>
              </a:rPr>
              <a:t>SUPPLIER 3 HAS THE HIGHEST DEFECT RATE</a:t>
            </a:r>
            <a:endParaRPr lang="en-US" sz="2000" dirty="0">
              <a:solidFill>
                <a:schemeClr val="accent6">
                  <a:lumMod val="50000"/>
                </a:schemeClr>
              </a:solidFill>
            </a:endParaRPr>
          </a:p>
        </p:txBody>
      </p:sp>
    </p:spTree>
    <p:extLst>
      <p:ext uri="{BB962C8B-B14F-4D97-AF65-F5344CB8AC3E}">
        <p14:creationId xmlns:p14="http://schemas.microsoft.com/office/powerpoint/2010/main" val="39383512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B90B4-544F-5F59-995C-05838C777A1A}"/>
              </a:ext>
            </a:extLst>
          </p:cNvPr>
          <p:cNvSpPr>
            <a:spLocks noGrp="1"/>
          </p:cNvSpPr>
          <p:nvPr>
            <p:ph type="title"/>
          </p:nvPr>
        </p:nvSpPr>
        <p:spPr>
          <a:xfrm>
            <a:off x="1141438" y="318713"/>
            <a:ext cx="9908498" cy="1180303"/>
          </a:xfrm>
        </p:spPr>
        <p:txBody>
          <a:bodyPr/>
          <a:lstStyle/>
          <a:p>
            <a:r>
              <a:rPr lang="en-US" dirty="0">
                <a:solidFill>
                  <a:schemeClr val="accent6">
                    <a:lumMod val="50000"/>
                  </a:schemeClr>
                </a:solidFill>
              </a:rPr>
              <a:t>Business objectives / problem statement</a:t>
            </a:r>
          </a:p>
        </p:txBody>
      </p:sp>
      <p:sp>
        <p:nvSpPr>
          <p:cNvPr id="3" name="Content Placeholder 2">
            <a:extLst>
              <a:ext uri="{FF2B5EF4-FFF2-40B4-BE49-F238E27FC236}">
                <a16:creationId xmlns:a16="http://schemas.microsoft.com/office/drawing/2014/main" id="{82588EC2-F4AB-A638-B649-1CC4FF8A3FFA}"/>
              </a:ext>
            </a:extLst>
          </p:cNvPr>
          <p:cNvSpPr>
            <a:spLocks noGrp="1"/>
          </p:cNvSpPr>
          <p:nvPr>
            <p:ph sz="quarter" idx="13"/>
          </p:nvPr>
        </p:nvSpPr>
        <p:spPr>
          <a:xfrm>
            <a:off x="913774" y="1499016"/>
            <a:ext cx="10363826" cy="4706912"/>
          </a:xfrm>
        </p:spPr>
        <p:txBody>
          <a:bodyPr>
            <a:normAutofit/>
          </a:bodyPr>
          <a:lstStyle/>
          <a:p>
            <a:pPr marL="0" indent="0">
              <a:buNone/>
            </a:pPr>
            <a:r>
              <a:rPr lang="en-US" sz="2400" cap="none" dirty="0"/>
              <a:t> </a:t>
            </a:r>
          </a:p>
          <a:p>
            <a:pPr marL="0" indent="0" algn="ctr">
              <a:buNone/>
            </a:pPr>
            <a:r>
              <a:rPr lang="en-US" sz="2400" cap="none" dirty="0"/>
              <a:t>To enhance supply decision making by analyzing product performance, customer behavior, supplier reliability, cost efficiency, and logistics flow using available supply chain data.</a:t>
            </a:r>
          </a:p>
          <a:p>
            <a:pPr marL="0" indent="0" algn="ctr">
              <a:buNone/>
            </a:pPr>
            <a:endParaRPr lang="en-US" sz="2800" cap="none" dirty="0"/>
          </a:p>
          <a:p>
            <a:pPr marL="0" indent="0" algn="ctr">
              <a:buNone/>
            </a:pPr>
            <a:r>
              <a:rPr lang="en-US" sz="2400" cap="none" dirty="0"/>
              <a:t> The goal is to enable us make data driven decision that  improve product and sales performance, optimize inventory and stock levels, understand market insight,  improve production planning, reduce delay, evaluate supplier effectiveness and optimize logistics, optimize transportation costs and delivery time  </a:t>
            </a:r>
          </a:p>
        </p:txBody>
      </p:sp>
    </p:spTree>
    <p:extLst>
      <p:ext uri="{BB962C8B-B14F-4D97-AF65-F5344CB8AC3E}">
        <p14:creationId xmlns:p14="http://schemas.microsoft.com/office/powerpoint/2010/main" val="30547218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873CE-7F11-B48A-284E-221ADF4081F0}"/>
              </a:ext>
            </a:extLst>
          </p:cNvPr>
          <p:cNvSpPr>
            <a:spLocks noGrp="1"/>
          </p:cNvSpPr>
          <p:nvPr>
            <p:ph type="title"/>
          </p:nvPr>
        </p:nvSpPr>
        <p:spPr>
          <a:xfrm>
            <a:off x="989974" y="228774"/>
            <a:ext cx="10364451" cy="955450"/>
          </a:xfrm>
        </p:spPr>
        <p:txBody>
          <a:bodyPr>
            <a:normAutofit fontScale="90000"/>
          </a:bodyPr>
          <a:lstStyle/>
          <a:p>
            <a:r>
              <a:rPr lang="en-GB" sz="2800" dirty="0">
                <a:solidFill>
                  <a:schemeClr val="accent6">
                    <a:lumMod val="50000"/>
                  </a:schemeClr>
                </a:solidFill>
              </a:rPr>
              <a:t>WHO IS THE MOST COST EFFECTIVE SUPPLIER AND WHICH TRANSPORTATION MODE DO THEY USE </a:t>
            </a:r>
            <a:br>
              <a:rPr lang="en-GB" sz="2800" dirty="0">
                <a:solidFill>
                  <a:schemeClr val="accent6">
                    <a:lumMod val="50000"/>
                  </a:schemeClr>
                </a:solidFill>
              </a:rPr>
            </a:br>
            <a:endParaRPr lang="en-US" sz="2800" dirty="0">
              <a:solidFill>
                <a:schemeClr val="accent6">
                  <a:lumMod val="50000"/>
                </a:schemeClr>
              </a:solidFill>
            </a:endParaRPr>
          </a:p>
        </p:txBody>
      </p:sp>
      <p:pic>
        <p:nvPicPr>
          <p:cNvPr id="7" name="Content Placeholder 6">
            <a:extLst>
              <a:ext uri="{FF2B5EF4-FFF2-40B4-BE49-F238E27FC236}">
                <a16:creationId xmlns:a16="http://schemas.microsoft.com/office/drawing/2014/main" id="{C8E8733F-C104-EBD3-3A61-5A02EB4C22E8}"/>
              </a:ext>
            </a:extLst>
          </p:cNvPr>
          <p:cNvPicPr>
            <a:picLocks noGrp="1" noChangeAspect="1"/>
          </p:cNvPicPr>
          <p:nvPr>
            <p:ph sz="quarter" idx="13"/>
          </p:nvPr>
        </p:nvPicPr>
        <p:blipFill>
          <a:blip r:embed="rId2"/>
          <a:stretch>
            <a:fillRect/>
          </a:stretch>
        </p:blipFill>
        <p:spPr>
          <a:xfrm>
            <a:off x="837575" y="1184225"/>
            <a:ext cx="4603855" cy="2244776"/>
          </a:xfrm>
        </p:spPr>
      </p:pic>
      <p:pic>
        <p:nvPicPr>
          <p:cNvPr id="9" name="Content Placeholder 8">
            <a:extLst>
              <a:ext uri="{FF2B5EF4-FFF2-40B4-BE49-F238E27FC236}">
                <a16:creationId xmlns:a16="http://schemas.microsoft.com/office/drawing/2014/main" id="{3DEAE75F-585D-033D-020A-DDBD4A71AE22}"/>
              </a:ext>
            </a:extLst>
          </p:cNvPr>
          <p:cNvPicPr>
            <a:picLocks noGrp="1" noChangeAspect="1"/>
          </p:cNvPicPr>
          <p:nvPr>
            <p:ph sz="quarter" idx="14"/>
          </p:nvPr>
        </p:nvPicPr>
        <p:blipFill>
          <a:blip r:embed="rId3"/>
          <a:stretch>
            <a:fillRect/>
          </a:stretch>
        </p:blipFill>
        <p:spPr>
          <a:xfrm>
            <a:off x="5558853" y="2618569"/>
            <a:ext cx="5623809" cy="3197614"/>
          </a:xfrm>
        </p:spPr>
      </p:pic>
      <p:sp>
        <p:nvSpPr>
          <p:cNvPr id="5" name="TextBox 4">
            <a:extLst>
              <a:ext uri="{FF2B5EF4-FFF2-40B4-BE49-F238E27FC236}">
                <a16:creationId xmlns:a16="http://schemas.microsoft.com/office/drawing/2014/main" id="{4C87FFA1-6E14-0128-8C37-95F2229E42AA}"/>
              </a:ext>
            </a:extLst>
          </p:cNvPr>
          <p:cNvSpPr txBox="1"/>
          <p:nvPr/>
        </p:nvSpPr>
        <p:spPr>
          <a:xfrm>
            <a:off x="837575" y="3852472"/>
            <a:ext cx="4721278" cy="1200329"/>
          </a:xfrm>
          <a:prstGeom prst="rect">
            <a:avLst/>
          </a:prstGeom>
          <a:noFill/>
        </p:spPr>
        <p:txBody>
          <a:bodyPr wrap="square" rtlCol="0">
            <a:spAutoFit/>
          </a:bodyPr>
          <a:lstStyle/>
          <a:p>
            <a:pPr algn="ctr"/>
            <a:r>
              <a:rPr lang="en-GB" sz="2400" dirty="0">
                <a:solidFill>
                  <a:schemeClr val="accent6">
                    <a:lumMod val="50000"/>
                  </a:schemeClr>
                </a:solidFill>
              </a:rPr>
              <a:t>SUPPLIER 3 IS THE MOST COST EFFECTIVE AND USES AIR TRANSPORTATION MODE</a:t>
            </a:r>
            <a:endParaRPr lang="en-US" sz="2400" dirty="0">
              <a:solidFill>
                <a:schemeClr val="accent6">
                  <a:lumMod val="50000"/>
                </a:schemeClr>
              </a:solidFill>
            </a:endParaRPr>
          </a:p>
        </p:txBody>
      </p:sp>
    </p:spTree>
    <p:extLst>
      <p:ext uri="{BB962C8B-B14F-4D97-AF65-F5344CB8AC3E}">
        <p14:creationId xmlns:p14="http://schemas.microsoft.com/office/powerpoint/2010/main" val="22187094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C8470-0718-2062-DB7B-509FB368E72F}"/>
              </a:ext>
            </a:extLst>
          </p:cNvPr>
          <p:cNvSpPr>
            <a:spLocks noGrp="1"/>
          </p:cNvSpPr>
          <p:nvPr>
            <p:ph type="title"/>
          </p:nvPr>
        </p:nvSpPr>
        <p:spPr>
          <a:xfrm>
            <a:off x="1702320" y="273744"/>
            <a:ext cx="8939760" cy="448284"/>
          </a:xfrm>
        </p:spPr>
        <p:txBody>
          <a:bodyPr>
            <a:normAutofit fontScale="90000"/>
          </a:bodyPr>
          <a:lstStyle/>
          <a:p>
            <a:r>
              <a:rPr lang="en-GB" sz="2800" dirty="0">
                <a:solidFill>
                  <a:schemeClr val="accent6">
                    <a:lumMod val="50000"/>
                  </a:schemeClr>
                </a:solidFill>
              </a:rPr>
              <a:t>HIGHLIGHT SUPPLIERS BY THERE CARRIERS AND LOCATION</a:t>
            </a:r>
            <a:endParaRPr lang="en-US" sz="2800" dirty="0">
              <a:solidFill>
                <a:schemeClr val="accent6">
                  <a:lumMod val="50000"/>
                </a:schemeClr>
              </a:solidFill>
            </a:endParaRPr>
          </a:p>
        </p:txBody>
      </p:sp>
      <p:pic>
        <p:nvPicPr>
          <p:cNvPr id="6" name="Content Placeholder 5">
            <a:extLst>
              <a:ext uri="{FF2B5EF4-FFF2-40B4-BE49-F238E27FC236}">
                <a16:creationId xmlns:a16="http://schemas.microsoft.com/office/drawing/2014/main" id="{CCBB069A-FF0B-0E73-C4FA-4E5C429184DB}"/>
              </a:ext>
            </a:extLst>
          </p:cNvPr>
          <p:cNvPicPr>
            <a:picLocks noGrp="1" noChangeAspect="1"/>
          </p:cNvPicPr>
          <p:nvPr>
            <p:ph sz="quarter" idx="13"/>
          </p:nvPr>
        </p:nvPicPr>
        <p:blipFill>
          <a:blip r:embed="rId2"/>
          <a:stretch>
            <a:fillRect/>
          </a:stretch>
        </p:blipFill>
        <p:spPr>
          <a:xfrm>
            <a:off x="1064302" y="1452692"/>
            <a:ext cx="4631960" cy="2789524"/>
          </a:xfrm>
        </p:spPr>
      </p:pic>
      <p:pic>
        <p:nvPicPr>
          <p:cNvPr id="8" name="Content Placeholder 7">
            <a:extLst>
              <a:ext uri="{FF2B5EF4-FFF2-40B4-BE49-F238E27FC236}">
                <a16:creationId xmlns:a16="http://schemas.microsoft.com/office/drawing/2014/main" id="{2FC50476-2154-0429-0BF9-A9816EDC387A}"/>
              </a:ext>
            </a:extLst>
          </p:cNvPr>
          <p:cNvPicPr>
            <a:picLocks noGrp="1" noChangeAspect="1"/>
          </p:cNvPicPr>
          <p:nvPr>
            <p:ph sz="quarter" idx="14"/>
          </p:nvPr>
        </p:nvPicPr>
        <p:blipFill>
          <a:blip r:embed="rId3"/>
          <a:stretch>
            <a:fillRect/>
          </a:stretch>
        </p:blipFill>
        <p:spPr>
          <a:xfrm>
            <a:off x="5836285" y="2546338"/>
            <a:ext cx="5076553" cy="3391756"/>
          </a:xfrm>
        </p:spPr>
      </p:pic>
    </p:spTree>
    <p:extLst>
      <p:ext uri="{BB962C8B-B14F-4D97-AF65-F5344CB8AC3E}">
        <p14:creationId xmlns:p14="http://schemas.microsoft.com/office/powerpoint/2010/main" val="25457260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a:extLst>
              <a:ext uri="{FF2B5EF4-FFF2-40B4-BE49-F238E27FC236}">
                <a16:creationId xmlns:a16="http://schemas.microsoft.com/office/drawing/2014/main" id="{F5664534-C681-0E12-4D95-1C36CCF04809}"/>
              </a:ext>
            </a:extLst>
          </p:cNvPr>
          <p:cNvSpPr>
            <a:spLocks noGrp="1" noChangeArrowheads="1"/>
          </p:cNvSpPr>
          <p:nvPr>
            <p:ph type="body" idx="4294967295"/>
          </p:nvPr>
        </p:nvSpPr>
        <p:spPr bwMode="auto">
          <a:xfrm>
            <a:off x="635000" y="2401888"/>
            <a:ext cx="11557000" cy="646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7">
            <a:extLst>
              <a:ext uri="{FF2B5EF4-FFF2-40B4-BE49-F238E27FC236}">
                <a16:creationId xmlns:a16="http://schemas.microsoft.com/office/drawing/2014/main" id="{41CAD4B9-BEFE-537B-9EE3-B46B88C798C6}"/>
              </a:ext>
            </a:extLst>
          </p:cNvPr>
          <p:cNvSpPr>
            <a:spLocks noChangeArrowheads="1"/>
          </p:cNvSpPr>
          <p:nvPr/>
        </p:nvSpPr>
        <p:spPr bwMode="auto">
          <a:xfrm>
            <a:off x="-419724" y="3370874"/>
            <a:ext cx="110799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2" defTabSz="914400" eaLnBrk="0" fontAlgn="base" hangingPunct="0">
              <a:spcBef>
                <a:spcPct val="0"/>
              </a:spcBef>
              <a:spcAft>
                <a:spcPct val="0"/>
              </a:spcAf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 name="Rectangle 14">
            <a:extLst>
              <a:ext uri="{FF2B5EF4-FFF2-40B4-BE49-F238E27FC236}">
                <a16:creationId xmlns:a16="http://schemas.microsoft.com/office/drawing/2014/main" id="{BA0F682C-8528-D621-A244-4E96B07764CC}"/>
              </a:ext>
            </a:extLst>
          </p:cNvPr>
          <p:cNvSpPr/>
          <p:nvPr/>
        </p:nvSpPr>
        <p:spPr>
          <a:xfrm>
            <a:off x="119921" y="767821"/>
            <a:ext cx="11952157" cy="564379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endParaRPr lang="en-US" sz="2300" b="1" dirty="0">
              <a:solidFill>
                <a:schemeClr val="accent6">
                  <a:lumMod val="50000"/>
                </a:schemeClr>
              </a:solidFill>
            </a:endParaRPr>
          </a:p>
          <a:p>
            <a:pPr lvl="0"/>
            <a:endParaRPr lang="en-US" sz="2300" b="1" dirty="0">
              <a:solidFill>
                <a:schemeClr val="accent6">
                  <a:lumMod val="50000"/>
                </a:schemeClr>
              </a:solidFill>
            </a:endParaRPr>
          </a:p>
          <a:p>
            <a:pPr lvl="0"/>
            <a:endParaRPr lang="en-US" sz="2300" b="1" dirty="0">
              <a:solidFill>
                <a:schemeClr val="accent6">
                  <a:lumMod val="50000"/>
                </a:schemeClr>
              </a:solidFill>
            </a:endParaRPr>
          </a:p>
          <a:p>
            <a:pPr lvl="0"/>
            <a:r>
              <a:rPr lang="en-US" sz="2200" b="1" dirty="0">
                <a:solidFill>
                  <a:schemeClr val="accent6">
                    <a:lumMod val="50000"/>
                  </a:schemeClr>
                </a:solidFill>
              </a:rPr>
              <a:t>Skincare</a:t>
            </a:r>
            <a:r>
              <a:rPr lang="en-US" sz="2200" dirty="0">
                <a:solidFill>
                  <a:schemeClr val="accent6">
                    <a:lumMod val="50000"/>
                  </a:schemeClr>
                </a:solidFill>
              </a:rPr>
              <a:t> emerged as the top-performing category, generating the </a:t>
            </a:r>
            <a:r>
              <a:rPr lang="en-US" sz="2200" b="1" dirty="0">
                <a:solidFill>
                  <a:schemeClr val="accent6">
                    <a:lumMod val="50000"/>
                  </a:schemeClr>
                </a:solidFill>
              </a:rPr>
              <a:t>highest revenue (~₦966,513)</a:t>
            </a:r>
            <a:r>
              <a:rPr lang="en-US" sz="2200" dirty="0">
                <a:solidFill>
                  <a:schemeClr val="accent6">
                    <a:lumMod val="50000"/>
                  </a:schemeClr>
                </a:solidFill>
              </a:rPr>
              <a:t> and </a:t>
            </a:r>
          </a:p>
          <a:p>
            <a:pPr lvl="0"/>
            <a:r>
              <a:rPr lang="en-US" sz="2200" b="1" dirty="0">
                <a:solidFill>
                  <a:schemeClr val="accent6">
                    <a:lumMod val="50000"/>
                  </a:schemeClr>
                </a:solidFill>
              </a:rPr>
              <a:t>highest sales volume (82,924 units)</a:t>
            </a:r>
            <a:r>
              <a:rPr lang="en-US" sz="2200" dirty="0">
                <a:solidFill>
                  <a:schemeClr val="accent6">
                    <a:lumMod val="50000"/>
                  </a:schemeClr>
                </a:solidFill>
              </a:rPr>
              <a:t>, signaling strong market demand.</a:t>
            </a:r>
          </a:p>
          <a:p>
            <a:pPr lvl="0"/>
            <a:r>
              <a:rPr lang="en-US" sz="2200" b="1" dirty="0">
                <a:solidFill>
                  <a:schemeClr val="accent6">
                    <a:lumMod val="50000"/>
                  </a:schemeClr>
                </a:solidFill>
              </a:rPr>
              <a:t>Cosmetics and Haircare</a:t>
            </a:r>
            <a:r>
              <a:rPr lang="en-US" sz="2200" dirty="0">
                <a:solidFill>
                  <a:schemeClr val="accent6">
                    <a:lumMod val="50000"/>
                  </a:schemeClr>
                </a:solidFill>
              </a:rPr>
              <a:t> also performed well but have slightly lower stock turnover.</a:t>
            </a:r>
            <a:r>
              <a:rPr lang="en-US" sz="2200" b="1" dirty="0">
                <a:solidFill>
                  <a:schemeClr val="accent6">
                    <a:lumMod val="50000"/>
                  </a:schemeClr>
                </a:solidFill>
              </a:rPr>
              <a:t> </a:t>
            </a:r>
            <a:endParaRPr lang="en-US" sz="2200" dirty="0">
              <a:solidFill>
                <a:schemeClr val="accent6">
                  <a:lumMod val="50000"/>
                </a:schemeClr>
              </a:solidFill>
            </a:endParaRPr>
          </a:p>
          <a:p>
            <a:pPr lvl="0"/>
            <a:r>
              <a:rPr lang="en-US" sz="2200" b="1" dirty="0">
                <a:solidFill>
                  <a:schemeClr val="accent6">
                    <a:lumMod val="50000"/>
                  </a:schemeClr>
                </a:solidFill>
              </a:rPr>
              <a:t>Stock availability</a:t>
            </a:r>
            <a:r>
              <a:rPr lang="en-US" sz="2200" dirty="0">
                <a:solidFill>
                  <a:schemeClr val="accent6">
                    <a:lumMod val="50000"/>
                  </a:schemeClr>
                </a:solidFill>
              </a:rPr>
              <a:t> is highest for Skincare, yet demand still exceeds supply.</a:t>
            </a:r>
          </a:p>
          <a:p>
            <a:pPr lvl="0"/>
            <a:r>
              <a:rPr lang="en-US" sz="2200" dirty="0">
                <a:solidFill>
                  <a:schemeClr val="accent6">
                    <a:lumMod val="50000"/>
                  </a:schemeClr>
                </a:solidFill>
              </a:rPr>
              <a:t>Certain SKUs (e.g., 168, 268, 368) are out of stock, and others are at critical low levels, risking fulfillment delays</a:t>
            </a:r>
          </a:p>
          <a:p>
            <a:pPr lvl="0"/>
            <a:r>
              <a:rPr lang="en-US" sz="2200" b="1" dirty="0">
                <a:solidFill>
                  <a:schemeClr val="accent6">
                    <a:lumMod val="50000"/>
                  </a:schemeClr>
                </a:solidFill>
              </a:rPr>
              <a:t>Skincare</a:t>
            </a:r>
            <a:r>
              <a:rPr lang="en-US" sz="2200" dirty="0">
                <a:solidFill>
                  <a:schemeClr val="accent6">
                    <a:lumMod val="50000"/>
                  </a:schemeClr>
                </a:solidFill>
              </a:rPr>
              <a:t> has the highest manufacturing cost (~₦7,839) and longest lead times (16 days)</a:t>
            </a:r>
          </a:p>
          <a:p>
            <a:pPr lvl="0"/>
            <a:r>
              <a:rPr lang="en-US" sz="2200" dirty="0">
                <a:solidFill>
                  <a:schemeClr val="accent6">
                    <a:lumMod val="50000"/>
                  </a:schemeClr>
                </a:solidFill>
              </a:rPr>
              <a:t> Some SKUs have a large volume of unsold inventory, indicating </a:t>
            </a:r>
            <a:r>
              <a:rPr lang="en-US" sz="2200" b="1" dirty="0">
                <a:solidFill>
                  <a:schemeClr val="accent6">
                    <a:lumMod val="50000"/>
                  </a:schemeClr>
                </a:solidFill>
              </a:rPr>
              <a:t>i</a:t>
            </a:r>
            <a:r>
              <a:rPr lang="en-US" sz="2200" dirty="0">
                <a:solidFill>
                  <a:schemeClr val="accent6">
                    <a:lumMod val="50000"/>
                  </a:schemeClr>
                </a:solidFill>
              </a:rPr>
              <a:t>nefficiencies in demand forecasting</a:t>
            </a:r>
          </a:p>
          <a:p>
            <a:pPr lvl="0"/>
            <a:r>
              <a:rPr lang="en-US" sz="2200" b="1" dirty="0">
                <a:solidFill>
                  <a:schemeClr val="accent6">
                    <a:lumMod val="50000"/>
                  </a:schemeClr>
                </a:solidFill>
              </a:rPr>
              <a:t>Supplier 3 </a:t>
            </a:r>
            <a:r>
              <a:rPr lang="en-US" sz="2200" dirty="0">
                <a:solidFill>
                  <a:schemeClr val="accent6">
                    <a:lumMod val="50000"/>
                  </a:schemeClr>
                </a:solidFill>
              </a:rPr>
              <a:t>has the highest defect rate, raising quality concerns.</a:t>
            </a:r>
          </a:p>
          <a:p>
            <a:pPr lvl="0"/>
            <a:r>
              <a:rPr lang="en-US" sz="2200" b="1" dirty="0">
                <a:solidFill>
                  <a:schemeClr val="accent6">
                    <a:lumMod val="50000"/>
                  </a:schemeClr>
                </a:solidFill>
              </a:rPr>
              <a:t>Supplier 1</a:t>
            </a:r>
            <a:r>
              <a:rPr lang="en-US" sz="2200" dirty="0">
                <a:solidFill>
                  <a:schemeClr val="accent6">
                    <a:lumMod val="50000"/>
                  </a:schemeClr>
                </a:solidFill>
              </a:rPr>
              <a:t> incurs the highest shipping cost (~₦595.3</a:t>
            </a:r>
            <a:r>
              <a:rPr lang="en-US" sz="2200" b="1" dirty="0">
                <a:solidFill>
                  <a:schemeClr val="accent6">
                    <a:lumMod val="50000"/>
                  </a:schemeClr>
                </a:solidFill>
              </a:rPr>
              <a:t>)</a:t>
            </a:r>
            <a:r>
              <a:rPr lang="en-US" sz="2200" dirty="0">
                <a:solidFill>
                  <a:schemeClr val="accent6">
                    <a:lumMod val="50000"/>
                  </a:schemeClr>
                </a:solidFill>
              </a:rPr>
              <a:t>, while Supplier 3</a:t>
            </a:r>
            <a:r>
              <a:rPr lang="en-US" sz="2200" b="1" dirty="0">
                <a:solidFill>
                  <a:schemeClr val="accent6">
                    <a:lumMod val="50000"/>
                  </a:schemeClr>
                </a:solidFill>
              </a:rPr>
              <a:t> is </a:t>
            </a:r>
            <a:r>
              <a:rPr lang="en-US" sz="2200" dirty="0">
                <a:solidFill>
                  <a:schemeClr val="accent6">
                    <a:lumMod val="50000"/>
                  </a:schemeClr>
                </a:solidFill>
              </a:rPr>
              <a:t>most cost-effective but with high defect rates</a:t>
            </a:r>
            <a:r>
              <a:rPr lang="en-US" sz="2200" b="1" dirty="0">
                <a:solidFill>
                  <a:schemeClr val="accent6">
                    <a:lumMod val="50000"/>
                  </a:schemeClr>
                </a:solidFill>
              </a:rPr>
              <a:t>.</a:t>
            </a:r>
            <a:endParaRPr lang="en-US" sz="2200" dirty="0">
              <a:solidFill>
                <a:schemeClr val="accent6">
                  <a:lumMod val="50000"/>
                </a:schemeClr>
              </a:solidFill>
            </a:endParaRPr>
          </a:p>
          <a:p>
            <a:pPr lvl="0"/>
            <a:r>
              <a:rPr lang="en-US" sz="2200" dirty="0">
                <a:solidFill>
                  <a:schemeClr val="accent6">
                    <a:lumMod val="50000"/>
                  </a:schemeClr>
                </a:solidFill>
              </a:rPr>
              <a:t>  </a:t>
            </a:r>
            <a:r>
              <a:rPr lang="en-US" sz="2200" b="1" dirty="0">
                <a:solidFill>
                  <a:schemeClr val="accent6">
                    <a:lumMod val="50000"/>
                  </a:schemeClr>
                </a:solidFill>
              </a:rPr>
              <a:t>Carrier B</a:t>
            </a:r>
            <a:r>
              <a:rPr lang="en-US" sz="2200" dirty="0">
                <a:solidFill>
                  <a:schemeClr val="accent6">
                    <a:lumMod val="50000"/>
                  </a:schemeClr>
                </a:solidFill>
              </a:rPr>
              <a:t> has the fastest average shipping time </a:t>
            </a:r>
            <a:r>
              <a:rPr lang="en-US" sz="2200" b="1" dirty="0">
                <a:solidFill>
                  <a:schemeClr val="accent6">
                    <a:lumMod val="50000"/>
                  </a:schemeClr>
                </a:solidFill>
              </a:rPr>
              <a:t>(</a:t>
            </a:r>
            <a:r>
              <a:rPr lang="en-US" sz="2200" dirty="0">
                <a:solidFill>
                  <a:schemeClr val="accent6">
                    <a:lumMod val="50000"/>
                  </a:schemeClr>
                </a:solidFill>
              </a:rPr>
              <a:t>5 days</a:t>
            </a:r>
            <a:r>
              <a:rPr lang="en-US" sz="2200" b="1" dirty="0">
                <a:solidFill>
                  <a:schemeClr val="accent6">
                    <a:lumMod val="50000"/>
                  </a:schemeClr>
                </a:solidFill>
              </a:rPr>
              <a:t>),</a:t>
            </a:r>
            <a:r>
              <a:rPr lang="en-US" sz="2200" dirty="0">
                <a:solidFill>
                  <a:schemeClr val="accent6">
                    <a:lumMod val="50000"/>
                  </a:schemeClr>
                </a:solidFill>
              </a:rPr>
              <a:t> making it a reliable option for time-sensitive deliveries.  </a:t>
            </a:r>
          </a:p>
          <a:p>
            <a:pPr lvl="0"/>
            <a:r>
              <a:rPr lang="en-US" sz="2200" dirty="0">
                <a:solidFill>
                  <a:schemeClr val="accent6">
                    <a:lumMod val="50000"/>
                  </a:schemeClr>
                </a:solidFill>
              </a:rPr>
              <a:t> The </a:t>
            </a:r>
            <a:r>
              <a:rPr lang="en-US" sz="2200" b="1" dirty="0">
                <a:solidFill>
                  <a:schemeClr val="accent6">
                    <a:lumMod val="50000"/>
                  </a:schemeClr>
                </a:solidFill>
              </a:rPr>
              <a:t>‘Unknown’ category</a:t>
            </a:r>
            <a:r>
              <a:rPr lang="en-US" sz="2200" dirty="0">
                <a:solidFill>
                  <a:schemeClr val="accent6">
                    <a:lumMod val="50000"/>
                  </a:schemeClr>
                </a:solidFill>
              </a:rPr>
              <a:t> generated the most revenue, suggesting incomplete or inaccurate customer profiling.</a:t>
            </a:r>
          </a:p>
          <a:p>
            <a:pPr lvl="0"/>
            <a:r>
              <a:rPr lang="en-US" sz="2200" dirty="0">
                <a:solidFill>
                  <a:schemeClr val="accent6">
                    <a:lumMod val="50000"/>
                  </a:schemeClr>
                </a:solidFill>
              </a:rPr>
              <a:t>  </a:t>
            </a:r>
            <a:r>
              <a:rPr lang="en-US" sz="2200" b="1" dirty="0">
                <a:solidFill>
                  <a:schemeClr val="accent6">
                    <a:lumMod val="50000"/>
                  </a:schemeClr>
                </a:solidFill>
              </a:rPr>
              <a:t>Females prefer skincare</a:t>
            </a:r>
            <a:r>
              <a:rPr lang="en-US" sz="2200" dirty="0">
                <a:solidFill>
                  <a:schemeClr val="accent6">
                    <a:lumMod val="50000"/>
                  </a:schemeClr>
                </a:solidFill>
              </a:rPr>
              <a:t>, while </a:t>
            </a:r>
            <a:r>
              <a:rPr lang="en-US" sz="2200" b="1" dirty="0">
                <a:solidFill>
                  <a:schemeClr val="accent6">
                    <a:lumMod val="50000"/>
                  </a:schemeClr>
                </a:solidFill>
              </a:rPr>
              <a:t>males and non-binary customers</a:t>
            </a:r>
            <a:r>
              <a:rPr lang="en-US" sz="2200" dirty="0">
                <a:solidFill>
                  <a:schemeClr val="accent6">
                    <a:lumMod val="50000"/>
                  </a:schemeClr>
                </a:solidFill>
              </a:rPr>
              <a:t> show a more balanced interest.</a:t>
            </a:r>
          </a:p>
          <a:p>
            <a:r>
              <a:rPr lang="en-US" sz="2300" dirty="0">
                <a:solidFill>
                  <a:schemeClr val="accent6">
                    <a:lumMod val="50000"/>
                  </a:schemeClr>
                </a:solidFill>
              </a:rPr>
              <a:t> </a:t>
            </a:r>
          </a:p>
          <a:p>
            <a:r>
              <a:rPr lang="en-US" sz="2300" dirty="0">
                <a:solidFill>
                  <a:schemeClr val="accent6">
                    <a:lumMod val="50000"/>
                  </a:schemeClr>
                </a:solidFill>
              </a:rPr>
              <a:t> </a:t>
            </a:r>
          </a:p>
          <a:p>
            <a:r>
              <a:rPr lang="en-US" dirty="0"/>
              <a:t> </a:t>
            </a:r>
          </a:p>
          <a:p>
            <a:r>
              <a:rPr lang="en-US" dirty="0"/>
              <a:t> </a:t>
            </a:r>
          </a:p>
        </p:txBody>
      </p:sp>
      <p:sp>
        <p:nvSpPr>
          <p:cNvPr id="17" name="TextBox 16">
            <a:extLst>
              <a:ext uri="{FF2B5EF4-FFF2-40B4-BE49-F238E27FC236}">
                <a16:creationId xmlns:a16="http://schemas.microsoft.com/office/drawing/2014/main" id="{6E9BCB07-5457-FAE5-D26D-57ADE54EEE59}"/>
              </a:ext>
            </a:extLst>
          </p:cNvPr>
          <p:cNvSpPr txBox="1"/>
          <p:nvPr/>
        </p:nvSpPr>
        <p:spPr>
          <a:xfrm>
            <a:off x="2593298" y="244601"/>
            <a:ext cx="5801193" cy="523220"/>
          </a:xfrm>
          <a:prstGeom prst="rect">
            <a:avLst/>
          </a:prstGeom>
          <a:noFill/>
        </p:spPr>
        <p:txBody>
          <a:bodyPr wrap="square" rtlCol="0">
            <a:spAutoFit/>
          </a:bodyPr>
          <a:lstStyle/>
          <a:p>
            <a:pPr algn="ctr"/>
            <a:r>
              <a:rPr lang="en-US" sz="2800" b="1" dirty="0">
                <a:solidFill>
                  <a:schemeClr val="tx1">
                    <a:lumMod val="95000"/>
                    <a:lumOff val="5000"/>
                  </a:schemeClr>
                </a:solidFill>
              </a:rPr>
              <a:t>KEY INSIGHT</a:t>
            </a:r>
          </a:p>
        </p:txBody>
      </p:sp>
    </p:spTree>
    <p:extLst>
      <p:ext uri="{BB962C8B-B14F-4D97-AF65-F5344CB8AC3E}">
        <p14:creationId xmlns:p14="http://schemas.microsoft.com/office/powerpoint/2010/main" val="10156207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12A456A-0E00-77C7-E5BF-1A3385D27BA3}"/>
              </a:ext>
            </a:extLst>
          </p:cNvPr>
          <p:cNvSpPr txBox="1"/>
          <p:nvPr/>
        </p:nvSpPr>
        <p:spPr>
          <a:xfrm>
            <a:off x="944380" y="1536174"/>
            <a:ext cx="10448146" cy="3785652"/>
          </a:xfrm>
          <a:prstGeom prst="rect">
            <a:avLst/>
          </a:prstGeom>
          <a:noFill/>
        </p:spPr>
        <p:txBody>
          <a:bodyPr wrap="square" rtlCol="0">
            <a:spAutoFit/>
          </a:bodyPr>
          <a:lstStyle/>
          <a:p>
            <a:pPr algn="ctr"/>
            <a:r>
              <a:rPr lang="en-US" sz="2400" dirty="0">
                <a:solidFill>
                  <a:schemeClr val="accent6">
                    <a:lumMod val="50000"/>
                  </a:schemeClr>
                </a:solidFill>
              </a:rPr>
              <a:t>The demand outpaces supply for Skincare and Cosmetics, indicating potential </a:t>
            </a:r>
            <a:r>
              <a:rPr lang="en-US" sz="2400" b="1" dirty="0">
                <a:solidFill>
                  <a:schemeClr val="accent6">
                    <a:lumMod val="50000"/>
                  </a:schemeClr>
                </a:solidFill>
              </a:rPr>
              <a:t>lost sales opportunities</a:t>
            </a:r>
            <a:r>
              <a:rPr lang="en-US" sz="2400" dirty="0">
                <a:solidFill>
                  <a:schemeClr val="accent6">
                    <a:lumMod val="50000"/>
                  </a:schemeClr>
                </a:solidFill>
              </a:rPr>
              <a:t> and </a:t>
            </a:r>
            <a:r>
              <a:rPr lang="en-US" sz="2400" b="1" dirty="0">
                <a:solidFill>
                  <a:schemeClr val="accent6">
                    <a:lumMod val="50000"/>
                  </a:schemeClr>
                </a:solidFill>
              </a:rPr>
              <a:t>unmet customer demand</a:t>
            </a:r>
            <a:r>
              <a:rPr lang="en-US" sz="2400" dirty="0">
                <a:solidFill>
                  <a:schemeClr val="accent6">
                    <a:lumMod val="50000"/>
                  </a:schemeClr>
                </a:solidFill>
              </a:rPr>
              <a:t>.</a:t>
            </a:r>
          </a:p>
          <a:p>
            <a:pPr algn="ctr"/>
            <a:r>
              <a:rPr lang="en-US" sz="2400" dirty="0">
                <a:solidFill>
                  <a:schemeClr val="accent6">
                    <a:lumMod val="50000"/>
                  </a:schemeClr>
                </a:solidFill>
              </a:rPr>
              <a:t>These stockouts can lead to </a:t>
            </a:r>
            <a:r>
              <a:rPr lang="en-US" sz="2400" b="1" dirty="0">
                <a:solidFill>
                  <a:schemeClr val="accent6">
                    <a:lumMod val="50000"/>
                  </a:schemeClr>
                </a:solidFill>
              </a:rPr>
              <a:t>customer dissatisfaction</a:t>
            </a:r>
            <a:r>
              <a:rPr lang="en-US" sz="2400" dirty="0">
                <a:solidFill>
                  <a:schemeClr val="accent6">
                    <a:lumMod val="50000"/>
                  </a:schemeClr>
                </a:solidFill>
              </a:rPr>
              <a:t>, loss of loyalty, and a potential decrease in revenue.</a:t>
            </a:r>
          </a:p>
          <a:p>
            <a:pPr algn="ctr"/>
            <a:r>
              <a:rPr lang="en-US" sz="2400" dirty="0">
                <a:solidFill>
                  <a:schemeClr val="accent6">
                    <a:lumMod val="50000"/>
                  </a:schemeClr>
                </a:solidFill>
              </a:rPr>
              <a:t>High production cost and defects affect </a:t>
            </a:r>
            <a:r>
              <a:rPr lang="en-US" sz="2400" b="1" dirty="0">
                <a:solidFill>
                  <a:schemeClr val="accent6">
                    <a:lumMod val="50000"/>
                  </a:schemeClr>
                </a:solidFill>
              </a:rPr>
              <a:t>profit margins</a:t>
            </a:r>
            <a:r>
              <a:rPr lang="en-US" sz="2400" dirty="0">
                <a:solidFill>
                  <a:schemeClr val="accent6">
                    <a:lumMod val="50000"/>
                  </a:schemeClr>
                </a:solidFill>
              </a:rPr>
              <a:t> and </a:t>
            </a:r>
            <a:r>
              <a:rPr lang="en-US" sz="2400" b="1" dirty="0">
                <a:solidFill>
                  <a:schemeClr val="accent6">
                    <a:lumMod val="50000"/>
                  </a:schemeClr>
                </a:solidFill>
              </a:rPr>
              <a:t>product reliability</a:t>
            </a:r>
            <a:r>
              <a:rPr lang="en-US" sz="2400" dirty="0">
                <a:solidFill>
                  <a:schemeClr val="accent6">
                    <a:lumMod val="50000"/>
                  </a:schemeClr>
                </a:solidFill>
              </a:rPr>
              <a:t>.</a:t>
            </a:r>
          </a:p>
          <a:p>
            <a:pPr algn="ctr"/>
            <a:r>
              <a:rPr lang="en-US" sz="2400" dirty="0">
                <a:solidFill>
                  <a:schemeClr val="accent6">
                    <a:lumMod val="50000"/>
                  </a:schemeClr>
                </a:solidFill>
              </a:rPr>
              <a:t>Supplier performance varies widely, affecting </a:t>
            </a:r>
            <a:r>
              <a:rPr lang="en-US" sz="2400" b="1" dirty="0">
                <a:solidFill>
                  <a:schemeClr val="accent6">
                    <a:lumMod val="50000"/>
                  </a:schemeClr>
                </a:solidFill>
              </a:rPr>
              <a:t>cost efficiency</a:t>
            </a:r>
            <a:r>
              <a:rPr lang="en-US" sz="2400" dirty="0">
                <a:solidFill>
                  <a:schemeClr val="accent6">
                    <a:lumMod val="50000"/>
                  </a:schemeClr>
                </a:solidFill>
              </a:rPr>
              <a:t>, </a:t>
            </a:r>
            <a:r>
              <a:rPr lang="en-US" sz="2400" b="1" dirty="0">
                <a:solidFill>
                  <a:schemeClr val="accent6">
                    <a:lumMod val="50000"/>
                  </a:schemeClr>
                </a:solidFill>
              </a:rPr>
              <a:t>product quality</a:t>
            </a:r>
            <a:r>
              <a:rPr lang="en-US" sz="2400" dirty="0">
                <a:solidFill>
                  <a:schemeClr val="accent6">
                    <a:lumMod val="50000"/>
                  </a:schemeClr>
                </a:solidFill>
              </a:rPr>
              <a:t>, and </a:t>
            </a:r>
            <a:r>
              <a:rPr lang="en-US" sz="2400" b="1" dirty="0">
                <a:solidFill>
                  <a:schemeClr val="accent6">
                    <a:lumMod val="50000"/>
                  </a:schemeClr>
                </a:solidFill>
              </a:rPr>
              <a:t>delivery timelines</a:t>
            </a:r>
            <a:r>
              <a:rPr lang="en-US" sz="2400" dirty="0">
                <a:solidFill>
                  <a:schemeClr val="accent6">
                    <a:lumMod val="50000"/>
                  </a:schemeClr>
                </a:solidFill>
              </a:rPr>
              <a:t>.</a:t>
            </a:r>
          </a:p>
          <a:p>
            <a:pPr algn="ctr"/>
            <a:r>
              <a:rPr lang="en-US" sz="2400" dirty="0">
                <a:solidFill>
                  <a:schemeClr val="accent6">
                    <a:lumMod val="50000"/>
                  </a:schemeClr>
                </a:solidFill>
              </a:rPr>
              <a:t>Better demographic segmentation could improve </a:t>
            </a:r>
            <a:r>
              <a:rPr lang="en-US" sz="2400" b="1" dirty="0">
                <a:solidFill>
                  <a:schemeClr val="accent6">
                    <a:lumMod val="50000"/>
                  </a:schemeClr>
                </a:solidFill>
              </a:rPr>
              <a:t>personalized marketing</a:t>
            </a:r>
            <a:r>
              <a:rPr lang="en-US" sz="2400" dirty="0">
                <a:solidFill>
                  <a:schemeClr val="accent6">
                    <a:lumMod val="50000"/>
                  </a:schemeClr>
                </a:solidFill>
              </a:rPr>
              <a:t> and </a:t>
            </a:r>
            <a:r>
              <a:rPr lang="en-US" sz="2400" b="1" dirty="0">
                <a:solidFill>
                  <a:schemeClr val="accent6">
                    <a:lumMod val="50000"/>
                  </a:schemeClr>
                </a:solidFill>
              </a:rPr>
              <a:t>product targeting</a:t>
            </a:r>
            <a:r>
              <a:rPr lang="en-US" sz="2400" dirty="0">
                <a:solidFill>
                  <a:schemeClr val="accent6">
                    <a:lumMod val="50000"/>
                  </a:schemeClr>
                </a:solidFill>
              </a:rPr>
              <a:t>.</a:t>
            </a:r>
          </a:p>
          <a:p>
            <a:pPr algn="ctr"/>
            <a:endParaRPr lang="en-US" sz="2400" dirty="0">
              <a:solidFill>
                <a:schemeClr val="accent6">
                  <a:lumMod val="50000"/>
                </a:schemeClr>
              </a:solidFill>
            </a:endParaRPr>
          </a:p>
        </p:txBody>
      </p:sp>
      <p:sp>
        <p:nvSpPr>
          <p:cNvPr id="3" name="TextBox 2">
            <a:extLst>
              <a:ext uri="{FF2B5EF4-FFF2-40B4-BE49-F238E27FC236}">
                <a16:creationId xmlns:a16="http://schemas.microsoft.com/office/drawing/2014/main" id="{407515AB-D1B7-B0D5-B936-C17C82DFD8B0}"/>
              </a:ext>
            </a:extLst>
          </p:cNvPr>
          <p:cNvSpPr txBox="1"/>
          <p:nvPr/>
        </p:nvSpPr>
        <p:spPr>
          <a:xfrm>
            <a:off x="2558321" y="755489"/>
            <a:ext cx="7075357" cy="461665"/>
          </a:xfrm>
          <a:prstGeom prst="rect">
            <a:avLst/>
          </a:prstGeom>
          <a:noFill/>
        </p:spPr>
        <p:txBody>
          <a:bodyPr wrap="square" rtlCol="0">
            <a:spAutoFit/>
          </a:bodyPr>
          <a:lstStyle/>
          <a:p>
            <a:pPr algn="ctr"/>
            <a:r>
              <a:rPr lang="en-US" sz="2400" b="1" dirty="0"/>
              <a:t>BUSINESS IMPACT</a:t>
            </a:r>
          </a:p>
        </p:txBody>
      </p:sp>
    </p:spTree>
    <p:extLst>
      <p:ext uri="{BB962C8B-B14F-4D97-AF65-F5344CB8AC3E}">
        <p14:creationId xmlns:p14="http://schemas.microsoft.com/office/powerpoint/2010/main" val="26175389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246E870-632F-6C62-13F6-765DDBF13B23}"/>
              </a:ext>
            </a:extLst>
          </p:cNvPr>
          <p:cNvSpPr txBox="1"/>
          <p:nvPr/>
        </p:nvSpPr>
        <p:spPr>
          <a:xfrm>
            <a:off x="764499" y="523220"/>
            <a:ext cx="11017771" cy="6555641"/>
          </a:xfrm>
          <a:prstGeom prst="rect">
            <a:avLst/>
          </a:prstGeom>
          <a:noFill/>
        </p:spPr>
        <p:txBody>
          <a:bodyPr wrap="square" rtlCol="0">
            <a:spAutoFit/>
          </a:bodyPr>
          <a:lstStyle/>
          <a:p>
            <a:r>
              <a:rPr lang="en-GB" sz="2000" b="1" dirty="0">
                <a:solidFill>
                  <a:schemeClr val="accent6">
                    <a:lumMod val="50000"/>
                  </a:schemeClr>
                </a:solidFill>
              </a:rPr>
              <a:t>Increase Production for High-Demand Products</a:t>
            </a:r>
            <a:endParaRPr lang="en-GB" sz="2000" dirty="0">
              <a:solidFill>
                <a:schemeClr val="accent6">
                  <a:lumMod val="50000"/>
                </a:schemeClr>
              </a:solidFill>
            </a:endParaRPr>
          </a:p>
          <a:p>
            <a:pPr lvl="1"/>
            <a:r>
              <a:rPr lang="en-GB" sz="2000" dirty="0">
                <a:solidFill>
                  <a:schemeClr val="accent6">
                    <a:lumMod val="50000"/>
                  </a:schemeClr>
                </a:solidFill>
              </a:rPr>
              <a:t>Scale up manufacturing of </a:t>
            </a:r>
            <a:r>
              <a:rPr lang="en-GB" sz="2000" b="1" dirty="0">
                <a:solidFill>
                  <a:schemeClr val="accent6">
                    <a:lumMod val="50000"/>
                  </a:schemeClr>
                </a:solidFill>
              </a:rPr>
              <a:t>Skincare and Cosmetics</a:t>
            </a:r>
            <a:r>
              <a:rPr lang="en-GB" sz="2000" dirty="0">
                <a:solidFill>
                  <a:schemeClr val="accent6">
                    <a:lumMod val="50000"/>
                  </a:schemeClr>
                </a:solidFill>
              </a:rPr>
              <a:t> to meet demand and avoid missed revenue opportunities.</a:t>
            </a:r>
          </a:p>
          <a:p>
            <a:r>
              <a:rPr lang="en-GB" sz="2000" b="1" dirty="0">
                <a:solidFill>
                  <a:schemeClr val="accent6">
                    <a:lumMod val="50000"/>
                  </a:schemeClr>
                </a:solidFill>
              </a:rPr>
              <a:t>Review and Optimize Inventory Management</a:t>
            </a:r>
            <a:endParaRPr lang="en-GB" sz="2000" dirty="0">
              <a:solidFill>
                <a:schemeClr val="accent6">
                  <a:lumMod val="50000"/>
                </a:schemeClr>
              </a:solidFill>
            </a:endParaRPr>
          </a:p>
          <a:p>
            <a:pPr lvl="1"/>
            <a:r>
              <a:rPr lang="en-GB" sz="2000" dirty="0">
                <a:solidFill>
                  <a:schemeClr val="accent6">
                    <a:lumMod val="50000"/>
                  </a:schemeClr>
                </a:solidFill>
              </a:rPr>
              <a:t>Implement </a:t>
            </a:r>
            <a:r>
              <a:rPr lang="en-GB" sz="2000" b="1" dirty="0">
                <a:solidFill>
                  <a:schemeClr val="accent6">
                    <a:lumMod val="50000"/>
                  </a:schemeClr>
                </a:solidFill>
              </a:rPr>
              <a:t>automated reorder systems</a:t>
            </a:r>
            <a:r>
              <a:rPr lang="en-GB" sz="2000" dirty="0">
                <a:solidFill>
                  <a:schemeClr val="accent6">
                    <a:lumMod val="50000"/>
                  </a:schemeClr>
                </a:solidFill>
              </a:rPr>
              <a:t> for low-stock SKUs and perform </a:t>
            </a:r>
            <a:r>
              <a:rPr lang="en-GB" sz="2000" b="1" dirty="0">
                <a:solidFill>
                  <a:schemeClr val="accent6">
                    <a:lumMod val="50000"/>
                  </a:schemeClr>
                </a:solidFill>
              </a:rPr>
              <a:t>ABC inventory analysis</a:t>
            </a:r>
            <a:r>
              <a:rPr lang="en-GB" sz="2000" dirty="0">
                <a:solidFill>
                  <a:schemeClr val="accent6">
                    <a:lumMod val="50000"/>
                  </a:schemeClr>
                </a:solidFill>
              </a:rPr>
              <a:t> to prioritize stock.</a:t>
            </a:r>
          </a:p>
          <a:p>
            <a:r>
              <a:rPr lang="en-GB" sz="2000" b="1" dirty="0">
                <a:solidFill>
                  <a:schemeClr val="accent6">
                    <a:lumMod val="50000"/>
                  </a:schemeClr>
                </a:solidFill>
              </a:rPr>
              <a:t>Improve Supplier Performance</a:t>
            </a:r>
            <a:endParaRPr lang="en-GB" sz="2000" dirty="0">
              <a:solidFill>
                <a:schemeClr val="accent6">
                  <a:lumMod val="50000"/>
                </a:schemeClr>
              </a:solidFill>
            </a:endParaRPr>
          </a:p>
          <a:p>
            <a:pPr lvl="1"/>
            <a:r>
              <a:rPr lang="en-GB" sz="2000" dirty="0">
                <a:solidFill>
                  <a:schemeClr val="accent6">
                    <a:lumMod val="50000"/>
                  </a:schemeClr>
                </a:solidFill>
              </a:rPr>
              <a:t>Renegotiate terms or consider replacing </a:t>
            </a:r>
            <a:r>
              <a:rPr lang="en-GB" sz="2000" b="1" dirty="0">
                <a:solidFill>
                  <a:schemeClr val="accent6">
                    <a:lumMod val="50000"/>
                  </a:schemeClr>
                </a:solidFill>
              </a:rPr>
              <a:t>Supplier 3</a:t>
            </a:r>
            <a:r>
              <a:rPr lang="en-GB" sz="2000" dirty="0">
                <a:solidFill>
                  <a:schemeClr val="accent6">
                    <a:lumMod val="50000"/>
                  </a:schemeClr>
                </a:solidFill>
              </a:rPr>
              <a:t> due to high defect rates.</a:t>
            </a:r>
          </a:p>
          <a:p>
            <a:pPr lvl="1"/>
            <a:r>
              <a:rPr lang="en-GB" sz="2000" b="1" dirty="0">
                <a:solidFill>
                  <a:schemeClr val="accent6">
                    <a:lumMod val="50000"/>
                  </a:schemeClr>
                </a:solidFill>
              </a:rPr>
              <a:t>Favor cost-effective suppliers</a:t>
            </a:r>
            <a:r>
              <a:rPr lang="en-GB" sz="2000" dirty="0">
                <a:solidFill>
                  <a:schemeClr val="accent6">
                    <a:lumMod val="50000"/>
                  </a:schemeClr>
                </a:solidFill>
              </a:rPr>
              <a:t> like Supplier 3 </a:t>
            </a:r>
            <a:r>
              <a:rPr lang="en-GB" sz="2000" i="1" dirty="0">
                <a:solidFill>
                  <a:schemeClr val="accent6">
                    <a:lumMod val="50000"/>
                  </a:schemeClr>
                </a:solidFill>
              </a:rPr>
              <a:t>only if</a:t>
            </a:r>
            <a:r>
              <a:rPr lang="en-GB" sz="2000" dirty="0">
                <a:solidFill>
                  <a:schemeClr val="accent6">
                    <a:lumMod val="50000"/>
                  </a:schemeClr>
                </a:solidFill>
              </a:rPr>
              <a:t> quality improves, or increase collaboration with Supplier 4 and 5.</a:t>
            </a:r>
          </a:p>
          <a:p>
            <a:r>
              <a:rPr lang="en-GB" sz="2000" b="1" dirty="0">
                <a:solidFill>
                  <a:schemeClr val="accent6">
                    <a:lumMod val="50000"/>
                  </a:schemeClr>
                </a:solidFill>
              </a:rPr>
              <a:t>Enhance Data Collection on Customer Demographics</a:t>
            </a:r>
            <a:endParaRPr lang="en-GB" sz="2000" dirty="0">
              <a:solidFill>
                <a:schemeClr val="accent6">
                  <a:lumMod val="50000"/>
                </a:schemeClr>
              </a:solidFill>
            </a:endParaRPr>
          </a:p>
          <a:p>
            <a:pPr lvl="1"/>
            <a:r>
              <a:rPr lang="en-GB" sz="2000" dirty="0">
                <a:solidFill>
                  <a:schemeClr val="accent6">
                    <a:lumMod val="50000"/>
                  </a:schemeClr>
                </a:solidFill>
              </a:rPr>
              <a:t>Enforce better </a:t>
            </a:r>
            <a:r>
              <a:rPr lang="en-GB" sz="2000" b="1" dirty="0">
                <a:solidFill>
                  <a:schemeClr val="accent6">
                    <a:lumMod val="50000"/>
                  </a:schemeClr>
                </a:solidFill>
              </a:rPr>
              <a:t>data validation processes</a:t>
            </a:r>
            <a:r>
              <a:rPr lang="en-GB" sz="2000" dirty="0">
                <a:solidFill>
                  <a:schemeClr val="accent6">
                    <a:lumMod val="50000"/>
                  </a:schemeClr>
                </a:solidFill>
              </a:rPr>
              <a:t> to reduce “Unknown” entries and improve </a:t>
            </a:r>
            <a:r>
              <a:rPr lang="en-GB" sz="2000" b="1" dirty="0">
                <a:solidFill>
                  <a:schemeClr val="accent6">
                    <a:lumMod val="50000"/>
                  </a:schemeClr>
                </a:solidFill>
              </a:rPr>
              <a:t>customer segmentation</a:t>
            </a:r>
            <a:r>
              <a:rPr lang="en-GB" sz="2000" dirty="0">
                <a:solidFill>
                  <a:schemeClr val="accent6">
                    <a:lumMod val="50000"/>
                  </a:schemeClr>
                </a:solidFill>
              </a:rPr>
              <a:t>.</a:t>
            </a:r>
          </a:p>
          <a:p>
            <a:r>
              <a:rPr lang="en-GB" sz="2000" b="1" dirty="0">
                <a:solidFill>
                  <a:schemeClr val="accent6">
                    <a:lumMod val="50000"/>
                  </a:schemeClr>
                </a:solidFill>
              </a:rPr>
              <a:t>Refine Forecasting and Production Planning</a:t>
            </a:r>
            <a:endParaRPr lang="en-GB" sz="2000" dirty="0">
              <a:solidFill>
                <a:schemeClr val="accent6">
                  <a:lumMod val="50000"/>
                </a:schemeClr>
              </a:solidFill>
            </a:endParaRPr>
          </a:p>
          <a:p>
            <a:pPr lvl="1"/>
            <a:r>
              <a:rPr lang="en-GB" sz="2000" dirty="0">
                <a:solidFill>
                  <a:schemeClr val="accent6">
                    <a:lumMod val="50000"/>
                  </a:schemeClr>
                </a:solidFill>
              </a:rPr>
              <a:t>Use </a:t>
            </a:r>
            <a:r>
              <a:rPr lang="en-GB" sz="2000" b="1" dirty="0">
                <a:solidFill>
                  <a:schemeClr val="accent6">
                    <a:lumMod val="50000"/>
                  </a:schemeClr>
                </a:solidFill>
              </a:rPr>
              <a:t>historical sales and demand trends</a:t>
            </a:r>
            <a:r>
              <a:rPr lang="en-GB" sz="2000" dirty="0">
                <a:solidFill>
                  <a:schemeClr val="accent6">
                    <a:lumMod val="50000"/>
                  </a:schemeClr>
                </a:solidFill>
              </a:rPr>
              <a:t> to prevent overproduction and reduce unsold inventory.</a:t>
            </a:r>
          </a:p>
          <a:p>
            <a:r>
              <a:rPr lang="en-GB" sz="2000" b="1" dirty="0">
                <a:solidFill>
                  <a:schemeClr val="accent6">
                    <a:lumMod val="50000"/>
                  </a:schemeClr>
                </a:solidFill>
              </a:rPr>
              <a:t>Reduce Lead Time</a:t>
            </a:r>
            <a:endParaRPr lang="en-GB" sz="2000" dirty="0">
              <a:solidFill>
                <a:schemeClr val="accent6">
                  <a:lumMod val="50000"/>
                </a:schemeClr>
              </a:solidFill>
            </a:endParaRPr>
          </a:p>
          <a:p>
            <a:pPr lvl="1"/>
            <a:r>
              <a:rPr lang="en-GB" sz="2000" dirty="0">
                <a:solidFill>
                  <a:schemeClr val="accent6">
                    <a:lumMod val="50000"/>
                  </a:schemeClr>
                </a:solidFill>
              </a:rPr>
              <a:t>Optimize the </a:t>
            </a:r>
            <a:r>
              <a:rPr lang="en-GB" sz="2000" b="1" dirty="0">
                <a:solidFill>
                  <a:schemeClr val="accent6">
                    <a:lumMod val="50000"/>
                  </a:schemeClr>
                </a:solidFill>
              </a:rPr>
              <a:t>Skincare production process</a:t>
            </a:r>
            <a:r>
              <a:rPr lang="en-GB" sz="2000" dirty="0">
                <a:solidFill>
                  <a:schemeClr val="accent6">
                    <a:lumMod val="50000"/>
                  </a:schemeClr>
                </a:solidFill>
              </a:rPr>
              <a:t> to shorten lead time and improve responsiveness to demand.</a:t>
            </a:r>
          </a:p>
          <a:p>
            <a:r>
              <a:rPr lang="en-GB" sz="2000" b="1" dirty="0">
                <a:solidFill>
                  <a:schemeClr val="accent6">
                    <a:lumMod val="50000"/>
                  </a:schemeClr>
                </a:solidFill>
              </a:rPr>
              <a:t>Promote High-Moving Products</a:t>
            </a:r>
            <a:endParaRPr lang="en-GB" sz="2000" dirty="0">
              <a:solidFill>
                <a:schemeClr val="accent6">
                  <a:lumMod val="50000"/>
                </a:schemeClr>
              </a:solidFill>
            </a:endParaRPr>
          </a:p>
          <a:p>
            <a:pPr lvl="1"/>
            <a:r>
              <a:rPr lang="en-GB" sz="2000" dirty="0">
                <a:solidFill>
                  <a:schemeClr val="accent6">
                    <a:lumMod val="50000"/>
                  </a:schemeClr>
                </a:solidFill>
              </a:rPr>
              <a:t>Bundle </a:t>
            </a:r>
            <a:r>
              <a:rPr lang="en-GB" sz="2000" b="1" dirty="0">
                <a:solidFill>
                  <a:schemeClr val="accent6">
                    <a:lumMod val="50000"/>
                  </a:schemeClr>
                </a:solidFill>
              </a:rPr>
              <a:t>high-demand products</a:t>
            </a:r>
            <a:r>
              <a:rPr lang="en-GB" sz="2000" dirty="0">
                <a:solidFill>
                  <a:schemeClr val="accent6">
                    <a:lumMod val="50000"/>
                  </a:schemeClr>
                </a:solidFill>
              </a:rPr>
              <a:t> with slower-moving items to improve inventory turnover.</a:t>
            </a:r>
          </a:p>
          <a:p>
            <a:endParaRPr lang="en-US" sz="2000" dirty="0">
              <a:solidFill>
                <a:schemeClr val="accent6">
                  <a:lumMod val="50000"/>
                </a:schemeClr>
              </a:solidFill>
            </a:endParaRPr>
          </a:p>
        </p:txBody>
      </p:sp>
      <p:sp>
        <p:nvSpPr>
          <p:cNvPr id="3" name="TextBox 2">
            <a:extLst>
              <a:ext uri="{FF2B5EF4-FFF2-40B4-BE49-F238E27FC236}">
                <a16:creationId xmlns:a16="http://schemas.microsoft.com/office/drawing/2014/main" id="{2B0A39B0-DA0C-F627-860E-3AB61CC13BEE}"/>
              </a:ext>
            </a:extLst>
          </p:cNvPr>
          <p:cNvSpPr txBox="1"/>
          <p:nvPr/>
        </p:nvSpPr>
        <p:spPr>
          <a:xfrm>
            <a:off x="1738858" y="0"/>
            <a:ext cx="7779895" cy="523220"/>
          </a:xfrm>
          <a:prstGeom prst="rect">
            <a:avLst/>
          </a:prstGeom>
          <a:noFill/>
        </p:spPr>
        <p:txBody>
          <a:bodyPr wrap="square" rtlCol="0">
            <a:spAutoFit/>
          </a:bodyPr>
          <a:lstStyle/>
          <a:p>
            <a:pPr algn="ctr"/>
            <a:r>
              <a:rPr lang="en-US" sz="2800" b="1" dirty="0"/>
              <a:t>RECOMMENDATION</a:t>
            </a:r>
          </a:p>
        </p:txBody>
      </p:sp>
    </p:spTree>
    <p:extLst>
      <p:ext uri="{BB962C8B-B14F-4D97-AF65-F5344CB8AC3E}">
        <p14:creationId xmlns:p14="http://schemas.microsoft.com/office/powerpoint/2010/main" val="7414132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44E9B44-A877-1652-83C9-293EA225DA5B}"/>
              </a:ext>
            </a:extLst>
          </p:cNvPr>
          <p:cNvSpPr txBox="1"/>
          <p:nvPr/>
        </p:nvSpPr>
        <p:spPr>
          <a:xfrm>
            <a:off x="499672" y="1496146"/>
            <a:ext cx="11692328" cy="3539430"/>
          </a:xfrm>
          <a:prstGeom prst="rect">
            <a:avLst/>
          </a:prstGeom>
          <a:noFill/>
        </p:spPr>
        <p:txBody>
          <a:bodyPr wrap="square" rtlCol="0">
            <a:spAutoFit/>
          </a:bodyPr>
          <a:lstStyle/>
          <a:p>
            <a:r>
              <a:rPr lang="en-GB" sz="2800" dirty="0">
                <a:solidFill>
                  <a:schemeClr val="accent6">
                    <a:lumMod val="50000"/>
                  </a:schemeClr>
                </a:solidFill>
              </a:rPr>
              <a:t>This analysis highlights strong product demand—particularly in skincare</a:t>
            </a:r>
          </a:p>
          <a:p>
            <a:r>
              <a:rPr lang="en-GB" sz="2800" dirty="0">
                <a:solidFill>
                  <a:schemeClr val="accent6">
                    <a:lumMod val="50000"/>
                  </a:schemeClr>
                </a:solidFill>
              </a:rPr>
              <a:t>alongside operational inefficiencies in inventory, production, and supplier quality. </a:t>
            </a:r>
          </a:p>
          <a:p>
            <a:r>
              <a:rPr lang="en-GB" sz="2800" dirty="0">
                <a:solidFill>
                  <a:schemeClr val="accent6">
                    <a:lumMod val="50000"/>
                  </a:schemeClr>
                </a:solidFill>
              </a:rPr>
              <a:t>By addressing these issues with data-driven decisions, the organization can:</a:t>
            </a:r>
          </a:p>
          <a:p>
            <a:r>
              <a:rPr lang="en-GB" sz="2800" dirty="0">
                <a:solidFill>
                  <a:schemeClr val="accent6">
                    <a:lumMod val="50000"/>
                  </a:schemeClr>
                </a:solidFill>
              </a:rPr>
              <a:t>Boost revenue through better stock availability,</a:t>
            </a:r>
          </a:p>
          <a:p>
            <a:r>
              <a:rPr lang="en-GB" sz="2800" dirty="0">
                <a:solidFill>
                  <a:schemeClr val="accent6">
                    <a:lumMod val="50000"/>
                  </a:schemeClr>
                </a:solidFill>
              </a:rPr>
              <a:t>Reduce cost and waste by improving supplier and production strategies,</a:t>
            </a:r>
          </a:p>
          <a:p>
            <a:r>
              <a:rPr lang="en-GB" sz="2800" dirty="0">
                <a:solidFill>
                  <a:schemeClr val="accent6">
                    <a:lumMod val="50000"/>
                  </a:schemeClr>
                </a:solidFill>
              </a:rPr>
              <a:t>Improve customer satisfaction and retention with faster, </a:t>
            </a:r>
          </a:p>
          <a:p>
            <a:r>
              <a:rPr lang="en-GB" sz="2800" dirty="0">
                <a:solidFill>
                  <a:schemeClr val="accent6">
                    <a:lumMod val="50000"/>
                  </a:schemeClr>
                </a:solidFill>
              </a:rPr>
              <a:t>more reliable fulfilment.</a:t>
            </a:r>
          </a:p>
          <a:p>
            <a:endParaRPr lang="en-US" sz="2800" dirty="0">
              <a:solidFill>
                <a:schemeClr val="accent6">
                  <a:lumMod val="50000"/>
                </a:schemeClr>
              </a:solidFill>
            </a:endParaRPr>
          </a:p>
        </p:txBody>
      </p:sp>
      <p:sp>
        <p:nvSpPr>
          <p:cNvPr id="3" name="TextBox 2">
            <a:extLst>
              <a:ext uri="{FF2B5EF4-FFF2-40B4-BE49-F238E27FC236}">
                <a16:creationId xmlns:a16="http://schemas.microsoft.com/office/drawing/2014/main" id="{8E26BFD5-8B50-85F2-CD29-D9874F4A9304}"/>
              </a:ext>
            </a:extLst>
          </p:cNvPr>
          <p:cNvSpPr txBox="1"/>
          <p:nvPr/>
        </p:nvSpPr>
        <p:spPr>
          <a:xfrm>
            <a:off x="2743200" y="232348"/>
            <a:ext cx="5801194" cy="646331"/>
          </a:xfrm>
          <a:prstGeom prst="rect">
            <a:avLst/>
          </a:prstGeom>
          <a:noFill/>
        </p:spPr>
        <p:txBody>
          <a:bodyPr wrap="square" rtlCol="0">
            <a:spAutoFit/>
          </a:bodyPr>
          <a:lstStyle/>
          <a:p>
            <a:pPr algn="ctr"/>
            <a:r>
              <a:rPr lang="en-US" sz="3600" b="1" dirty="0"/>
              <a:t>CONCLUSION</a:t>
            </a:r>
          </a:p>
        </p:txBody>
      </p:sp>
    </p:spTree>
    <p:extLst>
      <p:ext uri="{BB962C8B-B14F-4D97-AF65-F5344CB8AC3E}">
        <p14:creationId xmlns:p14="http://schemas.microsoft.com/office/powerpoint/2010/main" val="1990528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D66C1-9799-4DB0-A3D0-392D4D7C65AF}"/>
              </a:ext>
            </a:extLst>
          </p:cNvPr>
          <p:cNvSpPr>
            <a:spLocks noGrp="1"/>
          </p:cNvSpPr>
          <p:nvPr>
            <p:ph type="title"/>
          </p:nvPr>
        </p:nvSpPr>
        <p:spPr>
          <a:xfrm>
            <a:off x="1723870" y="186302"/>
            <a:ext cx="8214610" cy="880499"/>
          </a:xfrm>
        </p:spPr>
        <p:txBody>
          <a:bodyPr>
            <a:normAutofit/>
          </a:bodyPr>
          <a:lstStyle/>
          <a:p>
            <a:r>
              <a:rPr lang="en-GB" sz="2800" dirty="0">
                <a:solidFill>
                  <a:schemeClr val="accent6">
                    <a:lumMod val="50000"/>
                  </a:schemeClr>
                </a:solidFill>
              </a:rPr>
              <a:t>WHAT PRODUCT GENERATED THE HIGHEST REVENUE</a:t>
            </a:r>
            <a:endParaRPr lang="en-US" sz="2800" dirty="0">
              <a:solidFill>
                <a:schemeClr val="accent6">
                  <a:lumMod val="50000"/>
                </a:schemeClr>
              </a:solidFill>
            </a:endParaRPr>
          </a:p>
        </p:txBody>
      </p:sp>
      <p:pic>
        <p:nvPicPr>
          <p:cNvPr id="8" name="Content Placeholder 7">
            <a:extLst>
              <a:ext uri="{FF2B5EF4-FFF2-40B4-BE49-F238E27FC236}">
                <a16:creationId xmlns:a16="http://schemas.microsoft.com/office/drawing/2014/main" id="{CEFFF6EE-0BDA-D9E6-A8B5-2D4BD80D5152}"/>
              </a:ext>
            </a:extLst>
          </p:cNvPr>
          <p:cNvPicPr>
            <a:picLocks noGrp="1" noChangeAspect="1"/>
          </p:cNvPicPr>
          <p:nvPr>
            <p:ph sz="quarter" idx="14"/>
          </p:nvPr>
        </p:nvPicPr>
        <p:blipFill>
          <a:blip r:embed="rId2"/>
          <a:stretch>
            <a:fillRect/>
          </a:stretch>
        </p:blipFill>
        <p:spPr>
          <a:xfrm>
            <a:off x="6430780" y="1900268"/>
            <a:ext cx="4774436" cy="3057463"/>
          </a:xfrm>
        </p:spPr>
      </p:pic>
      <p:pic>
        <p:nvPicPr>
          <p:cNvPr id="12" name="Content Placeholder 11">
            <a:extLst>
              <a:ext uri="{FF2B5EF4-FFF2-40B4-BE49-F238E27FC236}">
                <a16:creationId xmlns:a16="http://schemas.microsoft.com/office/drawing/2014/main" id="{89B103DD-4A01-CEAB-64F0-265FA8FA672A}"/>
              </a:ext>
            </a:extLst>
          </p:cNvPr>
          <p:cNvPicPr>
            <a:picLocks noGrp="1" noChangeAspect="1"/>
          </p:cNvPicPr>
          <p:nvPr>
            <p:ph sz="quarter" idx="13"/>
          </p:nvPr>
        </p:nvPicPr>
        <p:blipFill>
          <a:blip r:embed="rId3"/>
          <a:stretch>
            <a:fillRect/>
          </a:stretch>
        </p:blipFill>
        <p:spPr>
          <a:xfrm>
            <a:off x="1056739" y="1484031"/>
            <a:ext cx="4774436" cy="2068638"/>
          </a:xfrm>
        </p:spPr>
      </p:pic>
      <p:sp>
        <p:nvSpPr>
          <p:cNvPr id="14" name="TextBox 13">
            <a:extLst>
              <a:ext uri="{FF2B5EF4-FFF2-40B4-BE49-F238E27FC236}">
                <a16:creationId xmlns:a16="http://schemas.microsoft.com/office/drawing/2014/main" id="{363FF0E4-2E73-C174-1B01-932F1DF4EA3F}"/>
              </a:ext>
            </a:extLst>
          </p:cNvPr>
          <p:cNvSpPr txBox="1"/>
          <p:nvPr/>
        </p:nvSpPr>
        <p:spPr>
          <a:xfrm>
            <a:off x="395956" y="3833607"/>
            <a:ext cx="6034824" cy="707886"/>
          </a:xfrm>
          <a:prstGeom prst="rect">
            <a:avLst/>
          </a:prstGeom>
          <a:noFill/>
          <a:ln>
            <a:noFill/>
          </a:ln>
        </p:spPr>
        <p:txBody>
          <a:bodyPr wrap="square" rtlCol="0">
            <a:spAutoFit/>
          </a:bodyPr>
          <a:lstStyle/>
          <a:p>
            <a:pPr algn="ctr"/>
            <a:r>
              <a:rPr lang="en-GB" sz="2000" b="1" dirty="0">
                <a:solidFill>
                  <a:schemeClr val="accent6">
                    <a:lumMod val="50000"/>
                  </a:schemeClr>
                </a:solidFill>
              </a:rPr>
              <a:t>SKINCARE PRODUCT GENERATED THE HIGHEST REVENUE WITH A TOTAL OF 966513 APPROXIMATELY</a:t>
            </a:r>
            <a:endParaRPr lang="en-US" sz="2000" b="1" dirty="0">
              <a:solidFill>
                <a:schemeClr val="accent6">
                  <a:lumMod val="50000"/>
                </a:schemeClr>
              </a:solidFill>
            </a:endParaRPr>
          </a:p>
        </p:txBody>
      </p:sp>
    </p:spTree>
    <p:extLst>
      <p:ext uri="{BB962C8B-B14F-4D97-AF65-F5344CB8AC3E}">
        <p14:creationId xmlns:p14="http://schemas.microsoft.com/office/powerpoint/2010/main" val="6766853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E44B3-6D7E-0D69-F5D2-FD201AA82224}"/>
              </a:ext>
            </a:extLst>
          </p:cNvPr>
          <p:cNvSpPr>
            <a:spLocks noGrp="1"/>
          </p:cNvSpPr>
          <p:nvPr>
            <p:ph type="title"/>
          </p:nvPr>
        </p:nvSpPr>
        <p:spPr>
          <a:xfrm>
            <a:off x="1873457" y="321213"/>
            <a:ext cx="8445085" cy="745588"/>
          </a:xfrm>
        </p:spPr>
        <p:txBody>
          <a:bodyPr>
            <a:normAutofit/>
          </a:bodyPr>
          <a:lstStyle/>
          <a:p>
            <a:r>
              <a:rPr lang="en-GB" sz="2800" dirty="0">
                <a:solidFill>
                  <a:schemeClr val="accent6">
                    <a:lumMod val="50000"/>
                  </a:schemeClr>
                </a:solidFill>
              </a:rPr>
              <a:t> WHAT PRODUCT TYPE HAS THE  HIGHEST SALES</a:t>
            </a:r>
            <a:endParaRPr lang="en-US" sz="2800" dirty="0">
              <a:solidFill>
                <a:schemeClr val="accent6">
                  <a:lumMod val="50000"/>
                </a:schemeClr>
              </a:solidFill>
            </a:endParaRPr>
          </a:p>
        </p:txBody>
      </p:sp>
      <p:pic>
        <p:nvPicPr>
          <p:cNvPr id="6" name="Content Placeholder 5">
            <a:extLst>
              <a:ext uri="{FF2B5EF4-FFF2-40B4-BE49-F238E27FC236}">
                <a16:creationId xmlns:a16="http://schemas.microsoft.com/office/drawing/2014/main" id="{F1BBC895-FD10-DD77-C08C-61320C6F3756}"/>
              </a:ext>
            </a:extLst>
          </p:cNvPr>
          <p:cNvPicPr>
            <a:picLocks noGrp="1" noChangeAspect="1"/>
          </p:cNvPicPr>
          <p:nvPr>
            <p:ph sz="quarter" idx="13"/>
          </p:nvPr>
        </p:nvPicPr>
        <p:blipFill>
          <a:blip r:embed="rId2"/>
          <a:stretch>
            <a:fillRect/>
          </a:stretch>
        </p:blipFill>
        <p:spPr>
          <a:xfrm>
            <a:off x="1873456" y="1572613"/>
            <a:ext cx="4371857" cy="2099977"/>
          </a:xfrm>
        </p:spPr>
      </p:pic>
      <p:pic>
        <p:nvPicPr>
          <p:cNvPr id="8" name="Content Placeholder 7">
            <a:extLst>
              <a:ext uri="{FF2B5EF4-FFF2-40B4-BE49-F238E27FC236}">
                <a16:creationId xmlns:a16="http://schemas.microsoft.com/office/drawing/2014/main" id="{9AD425E6-53B4-F070-6D6D-1F19E66CF90E}"/>
              </a:ext>
            </a:extLst>
          </p:cNvPr>
          <p:cNvPicPr>
            <a:picLocks noGrp="1" noChangeAspect="1"/>
          </p:cNvPicPr>
          <p:nvPr>
            <p:ph sz="quarter" idx="14"/>
          </p:nvPr>
        </p:nvPicPr>
        <p:blipFill>
          <a:blip r:embed="rId3"/>
          <a:stretch>
            <a:fillRect/>
          </a:stretch>
        </p:blipFill>
        <p:spPr>
          <a:xfrm>
            <a:off x="6400800" y="2385937"/>
            <a:ext cx="4626691" cy="2684593"/>
          </a:xfrm>
        </p:spPr>
      </p:pic>
      <p:sp>
        <p:nvSpPr>
          <p:cNvPr id="9" name="TextBox 8">
            <a:extLst>
              <a:ext uri="{FF2B5EF4-FFF2-40B4-BE49-F238E27FC236}">
                <a16:creationId xmlns:a16="http://schemas.microsoft.com/office/drawing/2014/main" id="{A57AC9FA-EC7E-52B9-302F-7A6756F9FBD6}"/>
              </a:ext>
            </a:extLst>
          </p:cNvPr>
          <p:cNvSpPr txBox="1"/>
          <p:nvPr/>
        </p:nvSpPr>
        <p:spPr>
          <a:xfrm>
            <a:off x="854440" y="4178402"/>
            <a:ext cx="5756221" cy="707886"/>
          </a:xfrm>
          <a:prstGeom prst="rect">
            <a:avLst/>
          </a:prstGeom>
          <a:noFill/>
          <a:ln>
            <a:noFill/>
          </a:ln>
        </p:spPr>
        <p:txBody>
          <a:bodyPr wrap="square" rtlCol="0">
            <a:spAutoFit/>
          </a:bodyPr>
          <a:lstStyle/>
          <a:p>
            <a:pPr algn="ctr"/>
            <a:r>
              <a:rPr lang="en-GB" sz="2000" dirty="0">
                <a:solidFill>
                  <a:schemeClr val="accent6">
                    <a:lumMod val="50000"/>
                  </a:schemeClr>
                </a:solidFill>
              </a:rPr>
              <a:t>A TOTAL OF 82924 SKINCARE PRODUCT  WERE  SOLD</a:t>
            </a:r>
            <a:endParaRPr lang="en-US" sz="2000" dirty="0">
              <a:solidFill>
                <a:schemeClr val="accent6">
                  <a:lumMod val="50000"/>
                </a:schemeClr>
              </a:solidFill>
            </a:endParaRPr>
          </a:p>
        </p:txBody>
      </p:sp>
    </p:spTree>
    <p:extLst>
      <p:ext uri="{BB962C8B-B14F-4D97-AF65-F5344CB8AC3E}">
        <p14:creationId xmlns:p14="http://schemas.microsoft.com/office/powerpoint/2010/main" val="2399403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D5FD5-F278-CB86-27EF-A9F3A4A080AC}"/>
              </a:ext>
            </a:extLst>
          </p:cNvPr>
          <p:cNvSpPr>
            <a:spLocks noGrp="1"/>
          </p:cNvSpPr>
          <p:nvPr>
            <p:ph type="title"/>
          </p:nvPr>
        </p:nvSpPr>
        <p:spPr>
          <a:xfrm>
            <a:off x="989974" y="261252"/>
            <a:ext cx="10364451" cy="805549"/>
          </a:xfrm>
        </p:spPr>
        <p:txBody>
          <a:bodyPr>
            <a:normAutofit/>
          </a:bodyPr>
          <a:lstStyle/>
          <a:p>
            <a:r>
              <a:rPr lang="en-GB" sz="3200" dirty="0">
                <a:solidFill>
                  <a:schemeClr val="accent6">
                    <a:lumMod val="50000"/>
                  </a:schemeClr>
                </a:solidFill>
              </a:rPr>
              <a:t>WHAT IS THE TOTAL </a:t>
            </a:r>
            <a:r>
              <a:rPr lang="en-GB" sz="2800" dirty="0">
                <a:solidFill>
                  <a:schemeClr val="accent6">
                    <a:lumMod val="50000"/>
                  </a:schemeClr>
                </a:solidFill>
              </a:rPr>
              <a:t>REVENUE</a:t>
            </a:r>
            <a:r>
              <a:rPr lang="en-GB" sz="3200" dirty="0">
                <a:solidFill>
                  <a:schemeClr val="accent6">
                    <a:lumMod val="50000"/>
                  </a:schemeClr>
                </a:solidFill>
              </a:rPr>
              <a:t> GENERATED BY SKU</a:t>
            </a:r>
            <a:endParaRPr lang="en-US" sz="3200" dirty="0">
              <a:solidFill>
                <a:schemeClr val="accent6">
                  <a:lumMod val="50000"/>
                </a:schemeClr>
              </a:solidFill>
            </a:endParaRPr>
          </a:p>
        </p:txBody>
      </p:sp>
      <p:pic>
        <p:nvPicPr>
          <p:cNvPr id="7" name="Content Placeholder 6">
            <a:extLst>
              <a:ext uri="{FF2B5EF4-FFF2-40B4-BE49-F238E27FC236}">
                <a16:creationId xmlns:a16="http://schemas.microsoft.com/office/drawing/2014/main" id="{5F9250B0-56D0-F8D2-CE0B-1663ED205A4B}"/>
              </a:ext>
            </a:extLst>
          </p:cNvPr>
          <p:cNvPicPr>
            <a:picLocks noGrp="1" noChangeAspect="1"/>
          </p:cNvPicPr>
          <p:nvPr>
            <p:ph sz="quarter" idx="13"/>
          </p:nvPr>
        </p:nvPicPr>
        <p:blipFill>
          <a:blip r:embed="rId2"/>
          <a:stretch>
            <a:fillRect/>
          </a:stretch>
        </p:blipFill>
        <p:spPr>
          <a:xfrm>
            <a:off x="1214202" y="1394084"/>
            <a:ext cx="4606977" cy="2593300"/>
          </a:xfrm>
        </p:spPr>
      </p:pic>
      <p:pic>
        <p:nvPicPr>
          <p:cNvPr id="9" name="Content Placeholder 8">
            <a:extLst>
              <a:ext uri="{FF2B5EF4-FFF2-40B4-BE49-F238E27FC236}">
                <a16:creationId xmlns:a16="http://schemas.microsoft.com/office/drawing/2014/main" id="{400F1516-A772-F929-E1C0-98611304A8E7}"/>
              </a:ext>
            </a:extLst>
          </p:cNvPr>
          <p:cNvPicPr>
            <a:picLocks noGrp="1" noChangeAspect="1"/>
          </p:cNvPicPr>
          <p:nvPr>
            <p:ph sz="quarter" idx="14"/>
          </p:nvPr>
        </p:nvPicPr>
        <p:blipFill>
          <a:blip r:embed="rId3"/>
          <a:stretch>
            <a:fillRect/>
          </a:stretch>
        </p:blipFill>
        <p:spPr>
          <a:xfrm>
            <a:off x="6370819" y="1417468"/>
            <a:ext cx="4606977" cy="2569916"/>
          </a:xfrm>
        </p:spPr>
      </p:pic>
      <p:sp>
        <p:nvSpPr>
          <p:cNvPr id="5" name="TextBox 4">
            <a:extLst>
              <a:ext uri="{FF2B5EF4-FFF2-40B4-BE49-F238E27FC236}">
                <a16:creationId xmlns:a16="http://schemas.microsoft.com/office/drawing/2014/main" id="{5074302D-5735-8D70-FEC7-85E2E8B457F6}"/>
              </a:ext>
            </a:extLst>
          </p:cNvPr>
          <p:cNvSpPr txBox="1"/>
          <p:nvPr/>
        </p:nvSpPr>
        <p:spPr>
          <a:xfrm>
            <a:off x="913774" y="4467069"/>
            <a:ext cx="10440651" cy="1200329"/>
          </a:xfrm>
          <a:prstGeom prst="rect">
            <a:avLst/>
          </a:prstGeom>
          <a:noFill/>
        </p:spPr>
        <p:txBody>
          <a:bodyPr wrap="square" rtlCol="0">
            <a:spAutoFit/>
          </a:bodyPr>
          <a:lstStyle/>
          <a:p>
            <a:pPr algn="ctr"/>
            <a:r>
              <a:rPr lang="en-GB" dirty="0">
                <a:solidFill>
                  <a:schemeClr val="accent6">
                    <a:lumMod val="50000"/>
                  </a:schemeClr>
                </a:solidFill>
              </a:rPr>
              <a:t>SKU 151, 251,351,51 PRODUCT GENERATED THE HIGHEST REVENUE WITH A TOTAL OF 9866 APPROXIMATELY</a:t>
            </a:r>
          </a:p>
          <a:p>
            <a:pPr algn="ctr"/>
            <a:r>
              <a:rPr lang="en-GB" dirty="0">
                <a:solidFill>
                  <a:schemeClr val="accent6">
                    <a:lumMod val="50000"/>
                  </a:schemeClr>
                </a:solidFill>
              </a:rPr>
              <a:t>WHILE SKU 59, 259, 359,159 GENERATED THE LEAST REVENUE WITH A TOTAL OF 1062 RESPECTIVELY</a:t>
            </a:r>
          </a:p>
          <a:p>
            <a:endParaRPr lang="en-US" dirty="0">
              <a:solidFill>
                <a:schemeClr val="accent6">
                  <a:lumMod val="50000"/>
                </a:schemeClr>
              </a:solidFill>
            </a:endParaRPr>
          </a:p>
        </p:txBody>
      </p:sp>
    </p:spTree>
    <p:extLst>
      <p:ext uri="{BB962C8B-B14F-4D97-AF65-F5344CB8AC3E}">
        <p14:creationId xmlns:p14="http://schemas.microsoft.com/office/powerpoint/2010/main" val="26190761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EFB25-D5F4-3A42-3A03-C06C9F8D5ED5}"/>
              </a:ext>
            </a:extLst>
          </p:cNvPr>
          <p:cNvSpPr>
            <a:spLocks noGrp="1"/>
          </p:cNvSpPr>
          <p:nvPr>
            <p:ph type="title"/>
          </p:nvPr>
        </p:nvSpPr>
        <p:spPr>
          <a:xfrm>
            <a:off x="1747290" y="243764"/>
            <a:ext cx="8849819" cy="625666"/>
          </a:xfrm>
        </p:spPr>
        <p:txBody>
          <a:bodyPr>
            <a:normAutofit/>
          </a:bodyPr>
          <a:lstStyle/>
          <a:p>
            <a:r>
              <a:rPr lang="en-GB" sz="2800" dirty="0">
                <a:solidFill>
                  <a:schemeClr val="accent6">
                    <a:lumMod val="50000"/>
                  </a:schemeClr>
                </a:solidFill>
              </a:rPr>
              <a:t>WHAT LEVEL OF STOCK ARE AVAILABLE BY PROCUCT TYPE</a:t>
            </a:r>
            <a:endParaRPr lang="en-US" sz="2800" dirty="0">
              <a:solidFill>
                <a:schemeClr val="accent6">
                  <a:lumMod val="50000"/>
                </a:schemeClr>
              </a:solidFill>
            </a:endParaRPr>
          </a:p>
        </p:txBody>
      </p:sp>
      <p:pic>
        <p:nvPicPr>
          <p:cNvPr id="7" name="Content Placeholder 6">
            <a:extLst>
              <a:ext uri="{FF2B5EF4-FFF2-40B4-BE49-F238E27FC236}">
                <a16:creationId xmlns:a16="http://schemas.microsoft.com/office/drawing/2014/main" id="{D7841D34-C4B8-DD01-E8A6-F20EF662117A}"/>
              </a:ext>
            </a:extLst>
          </p:cNvPr>
          <p:cNvPicPr>
            <a:picLocks noGrp="1" noChangeAspect="1"/>
          </p:cNvPicPr>
          <p:nvPr>
            <p:ph sz="quarter" idx="13"/>
          </p:nvPr>
        </p:nvPicPr>
        <p:blipFill>
          <a:blip r:embed="rId2"/>
          <a:stretch>
            <a:fillRect/>
          </a:stretch>
        </p:blipFill>
        <p:spPr>
          <a:xfrm>
            <a:off x="1474034" y="1124263"/>
            <a:ext cx="4392118" cy="2143594"/>
          </a:xfrm>
        </p:spPr>
      </p:pic>
      <p:pic>
        <p:nvPicPr>
          <p:cNvPr id="9" name="Content Placeholder 8">
            <a:extLst>
              <a:ext uri="{FF2B5EF4-FFF2-40B4-BE49-F238E27FC236}">
                <a16:creationId xmlns:a16="http://schemas.microsoft.com/office/drawing/2014/main" id="{2D474AE4-BF41-7F88-119D-BC4BD2A4C7EA}"/>
              </a:ext>
            </a:extLst>
          </p:cNvPr>
          <p:cNvPicPr>
            <a:picLocks noGrp="1" noChangeAspect="1"/>
          </p:cNvPicPr>
          <p:nvPr>
            <p:ph sz="quarter" idx="14"/>
          </p:nvPr>
        </p:nvPicPr>
        <p:blipFill>
          <a:blip r:embed="rId3"/>
          <a:stretch>
            <a:fillRect/>
          </a:stretch>
        </p:blipFill>
        <p:spPr>
          <a:xfrm>
            <a:off x="6910466" y="1907498"/>
            <a:ext cx="4886793" cy="3043003"/>
          </a:xfrm>
        </p:spPr>
      </p:pic>
      <p:sp>
        <p:nvSpPr>
          <p:cNvPr id="5" name="TextBox 4">
            <a:extLst>
              <a:ext uri="{FF2B5EF4-FFF2-40B4-BE49-F238E27FC236}">
                <a16:creationId xmlns:a16="http://schemas.microsoft.com/office/drawing/2014/main" id="{51AC94BF-E399-80CC-7A3D-A63DD7F665F2}"/>
              </a:ext>
            </a:extLst>
          </p:cNvPr>
          <p:cNvSpPr txBox="1"/>
          <p:nvPr/>
        </p:nvSpPr>
        <p:spPr>
          <a:xfrm>
            <a:off x="134911" y="3522690"/>
            <a:ext cx="8126857" cy="2031325"/>
          </a:xfrm>
          <a:prstGeom prst="rect">
            <a:avLst/>
          </a:prstGeom>
          <a:noFill/>
          <a:ln>
            <a:noFill/>
          </a:ln>
        </p:spPr>
        <p:txBody>
          <a:bodyPr wrap="square" rtlCol="0">
            <a:spAutoFit/>
          </a:bodyPr>
          <a:lstStyle/>
          <a:p>
            <a:pPr algn="ctr"/>
            <a:r>
              <a:rPr lang="en-GB" dirty="0">
                <a:solidFill>
                  <a:schemeClr val="accent6">
                    <a:lumMod val="50000"/>
                  </a:schemeClr>
                </a:solidFill>
              </a:rPr>
              <a:t>HAIRCARE HAS A TOTAL OF 6631 STOCK LEVEL</a:t>
            </a:r>
          </a:p>
          <a:p>
            <a:pPr algn="ctr"/>
            <a:r>
              <a:rPr lang="en-GB" dirty="0">
                <a:solidFill>
                  <a:schemeClr val="accent6">
                    <a:lumMod val="50000"/>
                  </a:schemeClr>
                </a:solidFill>
              </a:rPr>
              <a:t>SKINCARE WITH A TOTAL OF 6432 STOCK LEVEL</a:t>
            </a:r>
          </a:p>
          <a:p>
            <a:pPr algn="ctr"/>
            <a:r>
              <a:rPr lang="en-GB" dirty="0">
                <a:solidFill>
                  <a:schemeClr val="accent6">
                    <a:lumMod val="50000"/>
                  </a:schemeClr>
                </a:solidFill>
              </a:rPr>
              <a:t> COSMETICS WITH A TOTAL OF 6100 STOCK LEVEL</a:t>
            </a:r>
          </a:p>
          <a:p>
            <a:pPr algn="ctr"/>
            <a:r>
              <a:rPr lang="en-GB" dirty="0">
                <a:solidFill>
                  <a:schemeClr val="accent6">
                    <a:lumMod val="50000"/>
                  </a:schemeClr>
                </a:solidFill>
              </a:rPr>
              <a:t>PRODUCT AT THE RISK OF STOCK OUT</a:t>
            </a:r>
          </a:p>
          <a:p>
            <a:pPr algn="ctr"/>
            <a:r>
              <a:rPr lang="en-GB" dirty="0">
                <a:solidFill>
                  <a:schemeClr val="accent6">
                    <a:lumMod val="50000"/>
                  </a:schemeClr>
                </a:solidFill>
              </a:rPr>
              <a:t> OUT OF STOCK PRODUCT ARE: SKU 168, 268,368, 68</a:t>
            </a:r>
          </a:p>
          <a:p>
            <a:pPr algn="ctr"/>
            <a:r>
              <a:rPr lang="en-GB" dirty="0">
                <a:solidFill>
                  <a:schemeClr val="accent6">
                    <a:lumMod val="50000"/>
                  </a:schemeClr>
                </a:solidFill>
              </a:rPr>
              <a:t>PRODUCT AT THE VERY RISK OF STOCK OUT WITH ONLY ONE PRODUCT AVAILABLE:</a:t>
            </a:r>
          </a:p>
          <a:p>
            <a:pPr algn="ctr"/>
            <a:r>
              <a:rPr lang="en-US" dirty="0">
                <a:solidFill>
                  <a:schemeClr val="accent6">
                    <a:lumMod val="50000"/>
                  </a:schemeClr>
                </a:solidFill>
              </a:rPr>
              <a:t>SKU 34, 234,334,134.</a:t>
            </a:r>
          </a:p>
        </p:txBody>
      </p:sp>
    </p:spTree>
    <p:extLst>
      <p:ext uri="{BB962C8B-B14F-4D97-AF65-F5344CB8AC3E}">
        <p14:creationId xmlns:p14="http://schemas.microsoft.com/office/powerpoint/2010/main" val="12422569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138DF-8085-65D6-E153-AB30B231D93C}"/>
              </a:ext>
            </a:extLst>
          </p:cNvPr>
          <p:cNvSpPr>
            <a:spLocks noGrp="1"/>
          </p:cNvSpPr>
          <p:nvPr>
            <p:ph type="title"/>
          </p:nvPr>
        </p:nvSpPr>
        <p:spPr>
          <a:xfrm>
            <a:off x="989974" y="321213"/>
            <a:ext cx="10364451" cy="745588"/>
          </a:xfrm>
        </p:spPr>
        <p:txBody>
          <a:bodyPr>
            <a:normAutofit/>
          </a:bodyPr>
          <a:lstStyle/>
          <a:p>
            <a:r>
              <a:rPr lang="en-GB" sz="2800" dirty="0">
                <a:solidFill>
                  <a:schemeClr val="accent6">
                    <a:lumMod val="50000"/>
                  </a:schemeClr>
                </a:solidFill>
              </a:rPr>
              <a:t>WHAT IS THE AVERAGE LEADTIME FOR PRODUCT</a:t>
            </a:r>
            <a:endParaRPr lang="en-US" sz="2800" dirty="0">
              <a:solidFill>
                <a:schemeClr val="accent6">
                  <a:lumMod val="50000"/>
                </a:schemeClr>
              </a:solidFill>
            </a:endParaRPr>
          </a:p>
        </p:txBody>
      </p:sp>
      <p:pic>
        <p:nvPicPr>
          <p:cNvPr id="6" name="Content Placeholder 5">
            <a:extLst>
              <a:ext uri="{FF2B5EF4-FFF2-40B4-BE49-F238E27FC236}">
                <a16:creationId xmlns:a16="http://schemas.microsoft.com/office/drawing/2014/main" id="{5D93F3B3-8D57-5DF5-2E47-AE54DC4F2814}"/>
              </a:ext>
            </a:extLst>
          </p:cNvPr>
          <p:cNvPicPr>
            <a:picLocks noGrp="1" noChangeAspect="1"/>
          </p:cNvPicPr>
          <p:nvPr>
            <p:ph sz="quarter" idx="13"/>
          </p:nvPr>
        </p:nvPicPr>
        <p:blipFill>
          <a:blip r:embed="rId2"/>
          <a:stretch>
            <a:fillRect/>
          </a:stretch>
        </p:blipFill>
        <p:spPr>
          <a:xfrm>
            <a:off x="1942913" y="1500196"/>
            <a:ext cx="3653415" cy="1722689"/>
          </a:xfrm>
        </p:spPr>
      </p:pic>
      <p:pic>
        <p:nvPicPr>
          <p:cNvPr id="8" name="Content Placeholder 7">
            <a:extLst>
              <a:ext uri="{FF2B5EF4-FFF2-40B4-BE49-F238E27FC236}">
                <a16:creationId xmlns:a16="http://schemas.microsoft.com/office/drawing/2014/main" id="{C388D8E2-ECE4-9C23-A128-D4F3EFF5D829}"/>
              </a:ext>
            </a:extLst>
          </p:cNvPr>
          <p:cNvPicPr>
            <a:picLocks noGrp="1" noChangeAspect="1"/>
          </p:cNvPicPr>
          <p:nvPr>
            <p:ph sz="quarter" idx="14"/>
          </p:nvPr>
        </p:nvPicPr>
        <p:blipFill>
          <a:blip r:embed="rId3"/>
          <a:stretch>
            <a:fillRect/>
          </a:stretch>
        </p:blipFill>
        <p:spPr>
          <a:xfrm>
            <a:off x="6595672" y="2361540"/>
            <a:ext cx="4287187" cy="2891922"/>
          </a:xfrm>
        </p:spPr>
      </p:pic>
      <p:sp>
        <p:nvSpPr>
          <p:cNvPr id="9" name="TextBox 8">
            <a:extLst>
              <a:ext uri="{FF2B5EF4-FFF2-40B4-BE49-F238E27FC236}">
                <a16:creationId xmlns:a16="http://schemas.microsoft.com/office/drawing/2014/main" id="{37E81BDE-1724-4C35-CF47-48B46CBF7FB3}"/>
              </a:ext>
            </a:extLst>
          </p:cNvPr>
          <p:cNvSpPr txBox="1"/>
          <p:nvPr/>
        </p:nvSpPr>
        <p:spPr>
          <a:xfrm>
            <a:off x="1424065" y="3429000"/>
            <a:ext cx="5171607" cy="1200329"/>
          </a:xfrm>
          <a:prstGeom prst="rect">
            <a:avLst/>
          </a:prstGeom>
          <a:noFill/>
          <a:ln>
            <a:noFill/>
          </a:ln>
        </p:spPr>
        <p:txBody>
          <a:bodyPr wrap="square" rtlCol="0">
            <a:spAutoFit/>
          </a:bodyPr>
          <a:lstStyle/>
          <a:p>
            <a:pPr algn="ctr"/>
            <a:r>
              <a:rPr lang="en-GB" sz="2400" dirty="0">
                <a:solidFill>
                  <a:schemeClr val="accent6">
                    <a:lumMod val="50000"/>
                  </a:schemeClr>
                </a:solidFill>
              </a:rPr>
              <a:t>THE LEAD TIME DAYS FOR COSMETICS AND HAIRCARE ARE 15 DAYS </a:t>
            </a:r>
          </a:p>
          <a:p>
            <a:pPr algn="ctr"/>
            <a:r>
              <a:rPr lang="en-GB" sz="2400" dirty="0">
                <a:solidFill>
                  <a:schemeClr val="accent6">
                    <a:lumMod val="50000"/>
                  </a:schemeClr>
                </a:solidFill>
              </a:rPr>
              <a:t>WHILE SKINCARE IS 16 DAYS</a:t>
            </a:r>
            <a:endParaRPr lang="en-US" sz="2400" dirty="0">
              <a:solidFill>
                <a:schemeClr val="accent6">
                  <a:lumMod val="50000"/>
                </a:schemeClr>
              </a:solidFill>
            </a:endParaRPr>
          </a:p>
        </p:txBody>
      </p:sp>
    </p:spTree>
    <p:extLst>
      <p:ext uri="{BB962C8B-B14F-4D97-AF65-F5344CB8AC3E}">
        <p14:creationId xmlns:p14="http://schemas.microsoft.com/office/powerpoint/2010/main" val="42560415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7FB30-3262-8644-A7D6-A056A6011CE6}"/>
              </a:ext>
            </a:extLst>
          </p:cNvPr>
          <p:cNvSpPr>
            <a:spLocks noGrp="1"/>
          </p:cNvSpPr>
          <p:nvPr>
            <p:ph type="title"/>
          </p:nvPr>
        </p:nvSpPr>
        <p:spPr>
          <a:xfrm>
            <a:off x="1980837" y="310945"/>
            <a:ext cx="8754569" cy="914400"/>
          </a:xfrm>
        </p:spPr>
        <p:txBody>
          <a:bodyPr anchor="b">
            <a:normAutofit/>
          </a:bodyPr>
          <a:lstStyle/>
          <a:p>
            <a:r>
              <a:rPr lang="en-GB" sz="2800" dirty="0">
                <a:solidFill>
                  <a:schemeClr val="accent6">
                    <a:lumMod val="50000"/>
                  </a:schemeClr>
                </a:solidFill>
              </a:rPr>
              <a:t>WHICH PRODUCT TYPE HAS THE HIGHEST DEFECT RATE</a:t>
            </a:r>
            <a:br>
              <a:rPr lang="en-GB" sz="2800" dirty="0">
                <a:solidFill>
                  <a:schemeClr val="accent6">
                    <a:lumMod val="50000"/>
                  </a:schemeClr>
                </a:solidFill>
              </a:rPr>
            </a:br>
            <a:endParaRPr lang="en-US" sz="2800" dirty="0">
              <a:solidFill>
                <a:schemeClr val="accent6">
                  <a:lumMod val="50000"/>
                </a:schemeClr>
              </a:solidFill>
            </a:endParaRPr>
          </a:p>
        </p:txBody>
      </p:sp>
      <p:pic>
        <p:nvPicPr>
          <p:cNvPr id="7" name="Content Placeholder 6">
            <a:extLst>
              <a:ext uri="{FF2B5EF4-FFF2-40B4-BE49-F238E27FC236}">
                <a16:creationId xmlns:a16="http://schemas.microsoft.com/office/drawing/2014/main" id="{4C3D8241-E95B-F274-B152-9042312704C5}"/>
              </a:ext>
            </a:extLst>
          </p:cNvPr>
          <p:cNvPicPr>
            <a:picLocks noGrp="1" noChangeAspect="1"/>
          </p:cNvPicPr>
          <p:nvPr>
            <p:ph sz="quarter" idx="13"/>
          </p:nvPr>
        </p:nvPicPr>
        <p:blipFill>
          <a:blip r:embed="rId2"/>
          <a:stretch>
            <a:fillRect/>
          </a:stretch>
        </p:blipFill>
        <p:spPr>
          <a:xfrm>
            <a:off x="1961105" y="1143372"/>
            <a:ext cx="4124901" cy="1767691"/>
          </a:xfrm>
        </p:spPr>
      </p:pic>
      <p:pic>
        <p:nvPicPr>
          <p:cNvPr id="9" name="Content Placeholder 8">
            <a:extLst>
              <a:ext uri="{FF2B5EF4-FFF2-40B4-BE49-F238E27FC236}">
                <a16:creationId xmlns:a16="http://schemas.microsoft.com/office/drawing/2014/main" id="{2F4DC7A6-2555-8DA1-4666-8AA5D70543E4}"/>
              </a:ext>
            </a:extLst>
          </p:cNvPr>
          <p:cNvPicPr>
            <a:picLocks noGrp="1" noChangeAspect="1"/>
          </p:cNvPicPr>
          <p:nvPr>
            <p:ph sz="quarter" idx="14"/>
          </p:nvPr>
        </p:nvPicPr>
        <p:blipFill>
          <a:blip r:embed="rId3"/>
          <a:stretch>
            <a:fillRect/>
          </a:stretch>
        </p:blipFill>
        <p:spPr>
          <a:xfrm>
            <a:off x="6874761" y="2027217"/>
            <a:ext cx="4124901" cy="3059344"/>
          </a:xfrm>
        </p:spPr>
      </p:pic>
      <p:sp>
        <p:nvSpPr>
          <p:cNvPr id="5" name="TextBox 4">
            <a:extLst>
              <a:ext uri="{FF2B5EF4-FFF2-40B4-BE49-F238E27FC236}">
                <a16:creationId xmlns:a16="http://schemas.microsoft.com/office/drawing/2014/main" id="{20673B12-DAAF-5184-2D9F-04D47462797C}"/>
              </a:ext>
            </a:extLst>
          </p:cNvPr>
          <p:cNvSpPr txBox="1"/>
          <p:nvPr/>
        </p:nvSpPr>
        <p:spPr>
          <a:xfrm>
            <a:off x="764497" y="3455345"/>
            <a:ext cx="5996067" cy="1631216"/>
          </a:xfrm>
          <a:prstGeom prst="rect">
            <a:avLst/>
          </a:prstGeom>
          <a:noFill/>
        </p:spPr>
        <p:txBody>
          <a:bodyPr wrap="square" rtlCol="0" anchor="ctr">
            <a:spAutoFit/>
          </a:bodyPr>
          <a:lstStyle/>
          <a:p>
            <a:pPr algn="ctr"/>
            <a:r>
              <a:rPr lang="en-GB" sz="2000" dirty="0">
                <a:solidFill>
                  <a:schemeClr val="accent6">
                    <a:lumMod val="50000"/>
                  </a:schemeClr>
                </a:solidFill>
              </a:rPr>
              <a:t>HAIRCARE HAS THE HIGHEST DEFECT RATE OF ~0.0247</a:t>
            </a:r>
          </a:p>
          <a:p>
            <a:pPr algn="ctr"/>
            <a:r>
              <a:rPr lang="en-GB" sz="2000" dirty="0">
                <a:solidFill>
                  <a:schemeClr val="accent6">
                    <a:lumMod val="50000"/>
                  </a:schemeClr>
                </a:solidFill>
              </a:rPr>
              <a:t>SKINCARE HAS A TOTAL OF 0.0233 DEFECT RATE, WHILE </a:t>
            </a:r>
          </a:p>
          <a:p>
            <a:pPr algn="ctr"/>
            <a:r>
              <a:rPr lang="en-GB" sz="2000" dirty="0">
                <a:solidFill>
                  <a:schemeClr val="accent6">
                    <a:lumMod val="50000"/>
                  </a:schemeClr>
                </a:solidFill>
              </a:rPr>
              <a:t>COSMETICS HAS A TOTAL OF 0.0191 DEFECT RATE</a:t>
            </a:r>
          </a:p>
          <a:p>
            <a:pPr algn="ctr"/>
            <a:endParaRPr lang="en-US" sz="2000" dirty="0">
              <a:solidFill>
                <a:schemeClr val="accent6">
                  <a:lumMod val="50000"/>
                </a:schemeClr>
              </a:solidFill>
            </a:endParaRPr>
          </a:p>
        </p:txBody>
      </p:sp>
    </p:spTree>
    <p:extLst>
      <p:ext uri="{BB962C8B-B14F-4D97-AF65-F5344CB8AC3E}">
        <p14:creationId xmlns:p14="http://schemas.microsoft.com/office/powerpoint/2010/main" val="10591656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F0D3D-A4FC-A6AF-A917-3CAF335FD8E2}"/>
              </a:ext>
            </a:extLst>
          </p:cNvPr>
          <p:cNvSpPr>
            <a:spLocks noGrp="1"/>
          </p:cNvSpPr>
          <p:nvPr>
            <p:ph type="title"/>
          </p:nvPr>
        </p:nvSpPr>
        <p:spPr>
          <a:xfrm>
            <a:off x="1229193" y="414877"/>
            <a:ext cx="10364451" cy="655647"/>
          </a:xfrm>
        </p:spPr>
        <p:txBody>
          <a:bodyPr>
            <a:normAutofit/>
          </a:bodyPr>
          <a:lstStyle/>
          <a:p>
            <a:r>
              <a:rPr lang="en-GB" sz="2800" dirty="0">
                <a:solidFill>
                  <a:schemeClr val="accent6">
                    <a:lumMod val="50000"/>
                  </a:schemeClr>
                </a:solidFill>
              </a:rPr>
              <a:t> HAIRCARE PRODUCT WITH FAILED ORDER FAILED ORDER</a:t>
            </a:r>
            <a:endParaRPr lang="en-US" sz="2800" dirty="0">
              <a:solidFill>
                <a:schemeClr val="accent6">
                  <a:lumMod val="50000"/>
                </a:schemeClr>
              </a:solidFill>
            </a:endParaRPr>
          </a:p>
        </p:txBody>
      </p:sp>
      <p:pic>
        <p:nvPicPr>
          <p:cNvPr id="9" name="Content Placeholder 8">
            <a:extLst>
              <a:ext uri="{FF2B5EF4-FFF2-40B4-BE49-F238E27FC236}">
                <a16:creationId xmlns:a16="http://schemas.microsoft.com/office/drawing/2014/main" id="{03A4B767-8D18-25B3-ED37-8D135251978F}"/>
              </a:ext>
            </a:extLst>
          </p:cNvPr>
          <p:cNvPicPr>
            <a:picLocks noGrp="1" noChangeAspect="1"/>
          </p:cNvPicPr>
          <p:nvPr>
            <p:ph sz="quarter" idx="13"/>
          </p:nvPr>
        </p:nvPicPr>
        <p:blipFill>
          <a:blip r:embed="rId2"/>
          <a:stretch>
            <a:fillRect/>
          </a:stretch>
        </p:blipFill>
        <p:spPr>
          <a:xfrm>
            <a:off x="2188563" y="1332134"/>
            <a:ext cx="3398003" cy="1872013"/>
          </a:xfrm>
        </p:spPr>
      </p:pic>
      <p:pic>
        <p:nvPicPr>
          <p:cNvPr id="11" name="Content Placeholder 10">
            <a:extLst>
              <a:ext uri="{FF2B5EF4-FFF2-40B4-BE49-F238E27FC236}">
                <a16:creationId xmlns:a16="http://schemas.microsoft.com/office/drawing/2014/main" id="{9B170EFB-A8D8-8BA2-12D8-47E277416EC4}"/>
              </a:ext>
            </a:extLst>
          </p:cNvPr>
          <p:cNvPicPr>
            <a:picLocks noGrp="1" noChangeAspect="1"/>
          </p:cNvPicPr>
          <p:nvPr>
            <p:ph sz="quarter" idx="14"/>
          </p:nvPr>
        </p:nvPicPr>
        <p:blipFill>
          <a:blip r:embed="rId3"/>
          <a:stretch>
            <a:fillRect/>
          </a:stretch>
        </p:blipFill>
        <p:spPr>
          <a:xfrm>
            <a:off x="5706487" y="2851520"/>
            <a:ext cx="4427325" cy="2819507"/>
          </a:xfrm>
        </p:spPr>
      </p:pic>
      <p:sp>
        <p:nvSpPr>
          <p:cNvPr id="7" name="TextBox 6">
            <a:extLst>
              <a:ext uri="{FF2B5EF4-FFF2-40B4-BE49-F238E27FC236}">
                <a16:creationId xmlns:a16="http://schemas.microsoft.com/office/drawing/2014/main" id="{5D369CF0-3157-377A-975A-6588CA4B71A3}"/>
              </a:ext>
            </a:extLst>
          </p:cNvPr>
          <p:cNvSpPr txBox="1"/>
          <p:nvPr/>
        </p:nvSpPr>
        <p:spPr>
          <a:xfrm>
            <a:off x="1254408" y="4006480"/>
            <a:ext cx="4642186" cy="954107"/>
          </a:xfrm>
          <a:prstGeom prst="rect">
            <a:avLst/>
          </a:prstGeom>
          <a:noFill/>
          <a:ln>
            <a:noFill/>
          </a:ln>
        </p:spPr>
        <p:txBody>
          <a:bodyPr wrap="square" rtlCol="0" anchor="ctr">
            <a:spAutoFit/>
          </a:bodyPr>
          <a:lstStyle/>
          <a:p>
            <a:pPr algn="ctr"/>
            <a:r>
              <a:rPr lang="en-GB" sz="2800" dirty="0">
                <a:solidFill>
                  <a:schemeClr val="accent6">
                    <a:lumMod val="50000"/>
                  </a:schemeClr>
                </a:solidFill>
              </a:rPr>
              <a:t>  53 HAIRCARE PRODUCT FAILED TO BE DELIVERED</a:t>
            </a:r>
            <a:endParaRPr lang="en-US" sz="2800" dirty="0">
              <a:solidFill>
                <a:schemeClr val="accent6">
                  <a:lumMod val="50000"/>
                </a:schemeClr>
              </a:solidFill>
            </a:endParaRPr>
          </a:p>
        </p:txBody>
      </p:sp>
    </p:spTree>
    <p:extLst>
      <p:ext uri="{BB962C8B-B14F-4D97-AF65-F5344CB8AC3E}">
        <p14:creationId xmlns:p14="http://schemas.microsoft.com/office/powerpoint/2010/main" val="87371635"/>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27537E"/>
      </a:dk2>
      <a:lt2>
        <a:srgbClr val="AABED7"/>
      </a:lt2>
      <a:accent1>
        <a:srgbClr val="E34B7A"/>
      </a:accent1>
      <a:accent2>
        <a:srgbClr val="AC339A"/>
      </a:accent2>
      <a:accent3>
        <a:srgbClr val="6953B7"/>
      </a:accent3>
      <a:accent4>
        <a:srgbClr val="1D7EAB"/>
      </a:accent4>
      <a:accent5>
        <a:srgbClr val="43AFD6"/>
      </a:accent5>
      <a:accent6>
        <a:srgbClr val="DE85E1"/>
      </a:accent6>
      <a:hlink>
        <a:srgbClr val="ED87A6"/>
      </a:hlink>
      <a:folHlink>
        <a:srgbClr val="C99EAC"/>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78000"/>
                <a:shade val="100000"/>
                <a:hueMod val="136000"/>
                <a:satMod val="160000"/>
                <a:lumMod val="105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C71B277C-C29A-4BA0-A7BA-43502DF21AB3}"/>
    </a:ext>
  </a:extLst>
</a:theme>
</file>

<file path=docProps/app.xml><?xml version="1.0" encoding="utf-8"?>
<Properties xmlns="http://schemas.openxmlformats.org/officeDocument/2006/extended-properties" xmlns:vt="http://schemas.openxmlformats.org/officeDocument/2006/docPropsVTypes">
  <Template>TM04033925[[fn=Droplet]]</Template>
  <TotalTime>646</TotalTime>
  <Words>1163</Words>
  <Application>Microsoft Office PowerPoint</Application>
  <PresentationFormat>Widescreen</PresentationFormat>
  <Paragraphs>118</Paragraphs>
  <Slides>25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25</vt:i4>
      </vt:variant>
    </vt:vector>
  </HeadingPairs>
  <TitlesOfParts>
    <vt:vector size="28" baseType="lpstr">
      <vt:lpstr>Arial</vt:lpstr>
      <vt:lpstr>Tw Cen MT</vt:lpstr>
      <vt:lpstr>Droplet</vt:lpstr>
      <vt:lpstr>Supply Chain Analysis Data Analysis With Sql</vt:lpstr>
      <vt:lpstr>Business objectives / problem statement</vt:lpstr>
      <vt:lpstr>WHAT PRODUCT GENERATED THE HIGHEST REVENUE</vt:lpstr>
      <vt:lpstr> WHAT PRODUCT TYPE HAS THE  HIGHEST SALES</vt:lpstr>
      <vt:lpstr>WHAT IS THE TOTAL REVENUE GENERATED BY SKU</vt:lpstr>
      <vt:lpstr>WHAT LEVEL OF STOCK ARE AVAILABLE BY PROCUCT TYPE</vt:lpstr>
      <vt:lpstr>WHAT IS THE AVERAGE LEADTIME FOR PRODUCT</vt:lpstr>
      <vt:lpstr>WHICH PRODUCT TYPE HAS THE HIGHEST DEFECT RATE </vt:lpstr>
      <vt:lpstr> HAIRCARE PRODUCT WITH FAILED ORDER FAILED ORDER</vt:lpstr>
      <vt:lpstr>WHICH HAIRCARE PRODUCT HAS A PENDING ORDER</vt:lpstr>
      <vt:lpstr>WHICH SKINCARE PRODUCT HAS A PENDING ORDER</vt:lpstr>
      <vt:lpstr>  WHICH CUSTOMER DEMOGRAPHICS GENERATED THE HIGHEST REVENUE</vt:lpstr>
      <vt:lpstr>FREQUENTLY PURCHASED PRODUCT BY DEMOGRAPICS</vt:lpstr>
      <vt:lpstr>WHAT IS THE VOLUME OF UNSOLD PRODUCT</vt:lpstr>
      <vt:lpstr>WHAT IS THE AVERAGE MANUFACTURING COST OF PRODUCT</vt:lpstr>
      <vt:lpstr>  WHICH PRODUCT TYPE HAS THE LONGEST MANUFACTURING LEADTIME</vt:lpstr>
      <vt:lpstr>Which supplier incurred the most shipping</vt:lpstr>
      <vt:lpstr>WHAT IS THE AVERAGE SHIPPING TIME BY CARRIER</vt:lpstr>
      <vt:lpstr>WHICH SUPPLIER HAS THE HIGHEST DEFECT RATE</vt:lpstr>
      <vt:lpstr>WHO IS THE MOST COST EFFECTIVE SUPPLIER AND WHICH TRANSPORTATION MODE DO THEY USE  </vt:lpstr>
      <vt:lpstr>HIGHLIGHT SUPPLIERS BY THERE CARRIERS AND LOCATION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Anne Adeleye</dc:creator>
  <cp:lastModifiedBy>Anne Adeleye</cp:lastModifiedBy>
  <cp:revision>4</cp:revision>
  <dcterms:created xsi:type="dcterms:W3CDTF">2025-07-08T10:52:01Z</dcterms:created>
  <dcterms:modified xsi:type="dcterms:W3CDTF">2025-07-08T21:38:03Z</dcterms:modified>
</cp:coreProperties>
</file>