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9728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747775"/>
          </p15:clr>
        </p15:guide>
        <p15:guide id="2" pos="345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7"/>
    <p:restoredTop sz="94694"/>
  </p:normalViewPr>
  <p:slideViewPr>
    <p:cSldViewPr snapToGrid="0">
      <p:cViewPr>
        <p:scale>
          <a:sx n="70" d="100"/>
          <a:sy n="70" d="100"/>
        </p:scale>
        <p:origin x="3624" y="1584"/>
      </p:cViewPr>
      <p:guideLst>
        <p:guide orient="horz" pos="1728"/>
        <p:guide pos="3456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4052" y="794214"/>
            <a:ext cx="10225200" cy="21897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4040" y="3023068"/>
            <a:ext cx="10225200" cy="8455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74040" y="1229307"/>
            <a:ext cx="48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98880" y="1229307"/>
            <a:ext cx="48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74040" y="592640"/>
            <a:ext cx="3369600" cy="80595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74040" y="1482240"/>
            <a:ext cx="3369600" cy="3391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88300" y="480161"/>
            <a:ext cx="7641600" cy="43636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133"/>
            <a:ext cx="54864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825" tIns="51825" rIns="51825" bIns="51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2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8600" y="1315386"/>
            <a:ext cx="4854000" cy="1581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8600" y="2989948"/>
            <a:ext cx="4854000" cy="13171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927400" y="772348"/>
            <a:ext cx="4604400" cy="39415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07" lvl="0" indent="-409579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74040" y="4512613"/>
            <a:ext cx="7198800" cy="6453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07" lvl="0" indent="-34290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74040" y="1179867"/>
            <a:ext cx="10225200" cy="2094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74040" y="3362374"/>
            <a:ext cx="10225200" cy="13873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409579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14" lvl="1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421" lvl="2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227" lvl="3" indent="-390529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034" lvl="4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4841" lvl="5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648" lvl="6" indent="-390529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455" lvl="7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262" lvl="8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4040" y="1229307"/>
            <a:ext cx="10225200" cy="3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5EFF715E-B221-0E6D-13EC-FA7A6FF3B37D}"/>
              </a:ext>
            </a:extLst>
          </p:cNvPr>
          <p:cNvSpPr/>
          <p:nvPr/>
        </p:nvSpPr>
        <p:spPr>
          <a:xfrm>
            <a:off x="6299200" y="622061"/>
            <a:ext cx="3166533" cy="300394"/>
          </a:xfrm>
          <a:prstGeom prst="roundRect">
            <a:avLst>
              <a:gd name="adj" fmla="val 1134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16" name="Google Shape;82;p13">
            <a:extLst>
              <a:ext uri="{FF2B5EF4-FFF2-40B4-BE49-F238E27FC236}">
                <a16:creationId xmlns:a16="http://schemas.microsoft.com/office/drawing/2014/main" id="{B40A6301-7135-3FF5-DBB1-EB47796C07E2}"/>
              </a:ext>
            </a:extLst>
          </p:cNvPr>
          <p:cNvSpPr/>
          <p:nvPr/>
        </p:nvSpPr>
        <p:spPr>
          <a:xfrm>
            <a:off x="9922444" y="3342968"/>
            <a:ext cx="964971" cy="2081019"/>
          </a:xfrm>
          <a:prstGeom prst="roundRect">
            <a:avLst>
              <a:gd name="adj" fmla="val 4558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14" name="Google Shape;54;p13">
            <a:extLst>
              <a:ext uri="{FF2B5EF4-FFF2-40B4-BE49-F238E27FC236}">
                <a16:creationId xmlns:a16="http://schemas.microsoft.com/office/drawing/2014/main" id="{C571FAA7-5AF5-08D7-02F9-4A7A5074D20A}"/>
              </a:ext>
            </a:extLst>
          </p:cNvPr>
          <p:cNvSpPr/>
          <p:nvPr/>
        </p:nvSpPr>
        <p:spPr>
          <a:xfrm>
            <a:off x="81405" y="3342968"/>
            <a:ext cx="9726329" cy="2081019"/>
          </a:xfrm>
          <a:prstGeom prst="roundRect">
            <a:avLst>
              <a:gd name="adj" fmla="val 397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85222" y="25994"/>
            <a:ext cx="8637817" cy="3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r>
              <a:rPr lang="en" sz="20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Aligning Large Language Models</a:t>
            </a:r>
            <a:r>
              <a:rPr lang="zh-CN" altLang="en-US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Context-Situated Principles</a:t>
            </a:r>
            <a:endParaRPr sz="20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0" y="377091"/>
            <a:ext cx="6459166" cy="46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algn="ctr"/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 Zhan, Muneeza Azmat, Raya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Horesh</a:t>
            </a: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Junyi Jessy Li, Mikhail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Yurochkin</a:t>
            </a:r>
            <a:endParaRPr lang="en-US" sz="1400" b="1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honglizhan@utexas.edu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1400" dirty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𝕏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-US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</a:t>
            </a:r>
            <a:endParaRPr lang="en-US" sz="12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97E0A53-191C-3686-F07B-E3313305B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2158" y="5072106"/>
            <a:ext cx="905539" cy="314970"/>
          </a:xfrm>
          <a:prstGeom prst="rect">
            <a:avLst/>
          </a:prstGeom>
        </p:spPr>
      </p:pic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03AA8689-39D1-58E6-56C1-E8656F871BEA}"/>
              </a:ext>
            </a:extLst>
          </p:cNvPr>
          <p:cNvSpPr/>
          <p:nvPr/>
        </p:nvSpPr>
        <p:spPr>
          <a:xfrm>
            <a:off x="4618394" y="832794"/>
            <a:ext cx="6269022" cy="2433692"/>
          </a:xfrm>
          <a:prstGeom prst="roundRect">
            <a:avLst>
              <a:gd name="adj" fmla="val 266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56577784-FB81-2902-FB3A-5B1A758192FD}"/>
              </a:ext>
            </a:extLst>
          </p:cNvPr>
          <p:cNvSpPr txBox="1"/>
          <p:nvPr/>
        </p:nvSpPr>
        <p:spPr>
          <a:xfrm>
            <a:off x="6179207" y="648669"/>
            <a:ext cx="3397778" cy="3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Approach: SPRI (Situated-</a:t>
            </a:r>
            <a:r>
              <a:rPr lang="en-US" sz="1400" b="1" dirty="0" err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</a:t>
            </a:r>
            <a:r>
              <a:rPr lang="en-US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115" name="Google Shape;64;p13">
            <a:extLst>
              <a:ext uri="{FF2B5EF4-FFF2-40B4-BE49-F238E27FC236}">
                <a16:creationId xmlns:a16="http://schemas.microsoft.com/office/drawing/2014/main" id="{BB4FDCB2-F650-A876-26F0-D96941E02C37}"/>
              </a:ext>
            </a:extLst>
          </p:cNvPr>
          <p:cNvSpPr txBox="1"/>
          <p:nvPr/>
        </p:nvSpPr>
        <p:spPr>
          <a:xfrm>
            <a:off x="153226" y="3376301"/>
            <a:ext cx="201432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ym typeface="Source Sans Pro"/>
              </a:rPr>
              <a:t>Experiments &amp; Results</a:t>
            </a:r>
            <a:endParaRPr sz="1400" dirty="0">
              <a:sym typeface="Source Sans Pr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222" y="973710"/>
            <a:ext cx="4436535" cy="2293668"/>
          </a:xfrm>
          <a:prstGeom prst="roundRect">
            <a:avLst>
              <a:gd name="adj" fmla="val 3044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83" name="Google Shape;83;p13"/>
          <p:cNvSpPr txBox="1"/>
          <p:nvPr/>
        </p:nvSpPr>
        <p:spPr>
          <a:xfrm>
            <a:off x="2518611" y="994434"/>
            <a:ext cx="1249825" cy="2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/>
          <a:p>
            <a:r>
              <a:rPr lang="en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14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628277" y="2034101"/>
            <a:ext cx="1845081" cy="73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3687" bIns="14737" anchor="t" anchorCtr="0">
            <a:spAutoFit/>
          </a:bodyPr>
          <a:lstStyle/>
          <a:p>
            <a:pPr indent="182880" algn="r">
              <a:lnSpc>
                <a:spcPct val="114000"/>
              </a:lnSpc>
            </a:pPr>
            <a:r>
              <a:rPr 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tailor the</a:t>
            </a:r>
            <a:r>
              <a:rPr lang="zh-CN" alt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 to each individual query, whilst minimizing the human efforts needed for annotations?</a:t>
            </a:r>
          </a:p>
        </p:txBody>
      </p:sp>
      <p:sp>
        <p:nvSpPr>
          <p:cNvPr id="85" name="Google Shape;85;p13"/>
          <p:cNvSpPr txBox="1"/>
          <p:nvPr/>
        </p:nvSpPr>
        <p:spPr>
          <a:xfrm>
            <a:off x="2518611" y="1213782"/>
            <a:ext cx="1922114" cy="76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Constitutional AI works great for aligning LLMs, but its</a:t>
            </a:r>
            <a:r>
              <a:rPr lang="zh-CN" alt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principles can be too </a:t>
            </a:r>
            <a:r>
              <a:rPr lang="en-US" sz="1050" i="1" dirty="0">
                <a:solidFill>
                  <a:srgbClr val="C00000"/>
                </a:solidFill>
                <a:latin typeface="Source Sans Pro"/>
                <a:ea typeface="Source Sans Pro"/>
              </a:rPr>
              <a:t>generic</a:t>
            </a: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 to interpret in a given context </a:t>
            </a:r>
          </a:p>
        </p:txBody>
      </p:sp>
      <p:pic>
        <p:nvPicPr>
          <p:cNvPr id="86" name="Google Shape;86;p13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736" y="2205604"/>
            <a:ext cx="344164" cy="34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A6AF09A4-E29C-2698-3687-9607220D0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226" y="1060324"/>
            <a:ext cx="2297382" cy="21453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95BEDC-5DC8-199E-3CDA-624B6A72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85" y="286089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92D3E86F-D40F-0039-945C-85629564E7BC}"/>
              </a:ext>
            </a:extLst>
          </p:cNvPr>
          <p:cNvSpPr txBox="1"/>
          <p:nvPr/>
        </p:nvSpPr>
        <p:spPr>
          <a:xfrm>
            <a:off x="2605619" y="2794551"/>
            <a:ext cx="1845081" cy="39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Such an approach would be more </a:t>
            </a:r>
            <a:r>
              <a:rPr lang="en-US" altLang="zh-CN" sz="900" i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context-</a:t>
            </a:r>
            <a:r>
              <a:rPr lang="en-US" altLang="zh-CN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lang="en-US" altLang="zh-CN" sz="900" i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instance-specific</a:t>
            </a:r>
            <a:endParaRPr lang="en-US" sz="900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Google Shape;73;p13">
            <a:extLst>
              <a:ext uri="{FF2B5EF4-FFF2-40B4-BE49-F238E27FC236}">
                <a16:creationId xmlns:a16="http://schemas.microsoft.com/office/drawing/2014/main" id="{3CDE7E85-358B-09DB-561C-84BAC5409106}"/>
              </a:ext>
            </a:extLst>
          </p:cNvPr>
          <p:cNvCxnSpPr>
            <a:cxnSpLocks/>
          </p:cNvCxnSpPr>
          <p:nvPr/>
        </p:nvCxnSpPr>
        <p:spPr>
          <a:xfrm>
            <a:off x="5360631" y="3426715"/>
            <a:ext cx="0" cy="193499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BBA1054-C5CD-2736-F564-D86335867BBC}"/>
              </a:ext>
            </a:extLst>
          </p:cNvPr>
          <p:cNvSpPr txBox="1"/>
          <p:nvPr/>
        </p:nvSpPr>
        <p:spPr>
          <a:xfrm>
            <a:off x="1941428" y="3392113"/>
            <a:ext cx="1597015" cy="36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1: Cognitive Reappraisals</a:t>
            </a:r>
            <a:r>
              <a:rPr lang="zh-CN" alt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zh-CN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Emotional Support</a:t>
            </a:r>
            <a:endParaRPr lang="en-US" sz="800" b="1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9B3848-A827-73A9-3F46-72E70D9647F6}"/>
              </a:ext>
            </a:extLst>
          </p:cNvPr>
          <p:cNvSpPr txBox="1"/>
          <p:nvPr/>
        </p:nvSpPr>
        <p:spPr>
          <a:xfrm>
            <a:off x="3681562" y="3376301"/>
            <a:ext cx="1597016" cy="36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2: Instance-Specific Rubrics for LLM-as-a-Judge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CDC8E8-0AF9-198A-667A-C084CBD07F44}"/>
              </a:ext>
            </a:extLst>
          </p:cNvPr>
          <p:cNvSpPr txBox="1"/>
          <p:nvPr/>
        </p:nvSpPr>
        <p:spPr>
          <a:xfrm>
            <a:off x="6138642" y="3371520"/>
            <a:ext cx="2891551" cy="2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zh-CN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Generating Synthetic Data for SFT</a:t>
            </a:r>
          </a:p>
        </p:txBody>
      </p:sp>
      <p:pic>
        <p:nvPicPr>
          <p:cNvPr id="1107" name="Graphic 1106">
            <a:extLst>
              <a:ext uri="{FF2B5EF4-FFF2-40B4-BE49-F238E27FC236}">
                <a16:creationId xmlns:a16="http://schemas.microsoft.com/office/drawing/2014/main" id="{8CEC1472-26CC-2BB7-DE8C-15A03978D0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6768" y="873328"/>
            <a:ext cx="6167620" cy="2357570"/>
          </a:xfrm>
          <a:prstGeom prst="rect">
            <a:avLst/>
          </a:prstGeom>
        </p:spPr>
      </p:pic>
      <p:cxnSp>
        <p:nvCxnSpPr>
          <p:cNvPr id="1108" name="Google Shape;73;p13">
            <a:extLst>
              <a:ext uri="{FF2B5EF4-FFF2-40B4-BE49-F238E27FC236}">
                <a16:creationId xmlns:a16="http://schemas.microsoft.com/office/drawing/2014/main" id="{214CB489-D8C2-C417-8A0F-1434DE0F7ACF}"/>
              </a:ext>
            </a:extLst>
          </p:cNvPr>
          <p:cNvCxnSpPr>
            <a:cxnSpLocks/>
          </p:cNvCxnSpPr>
          <p:nvPr/>
        </p:nvCxnSpPr>
        <p:spPr>
          <a:xfrm>
            <a:off x="3579175" y="3497656"/>
            <a:ext cx="0" cy="147300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B05EB9B-C784-C9F1-78ED-49FF28522F95}"/>
              </a:ext>
            </a:extLst>
          </p:cNvPr>
          <p:cNvSpPr txBox="1"/>
          <p:nvPr/>
        </p:nvSpPr>
        <p:spPr>
          <a:xfrm>
            <a:off x="58124" y="4794287"/>
            <a:ext cx="34926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      SPRI consistently outperforms methods that lack access to oracle principles in guiding LLMs in </a:t>
            </a:r>
            <a:r>
              <a:rPr lang="en" sz="1050" i="1" dirty="0">
                <a:solidFill>
                  <a:schemeClr val="dk2"/>
                </a:solidFill>
                <a:latin typeface="Source Sans Pro"/>
                <a:ea typeface="Source Sans Pro"/>
              </a:rPr>
              <a:t>complex real-world tasks</a:t>
            </a:r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, such as producing reappraisals and eval rubrics</a:t>
            </a:r>
            <a:endParaRPr lang="en-US" sz="1050" i="1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p:pic>
        <p:nvPicPr>
          <p:cNvPr id="1121" name="Google Shape;72;p13">
            <a:extLst>
              <a:ext uri="{FF2B5EF4-FFF2-40B4-BE49-F238E27FC236}">
                <a16:creationId xmlns:a16="http://schemas.microsoft.com/office/drawing/2014/main" id="{3D30BD05-6AEE-8A9C-B23F-6997714368F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312" y="4783893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TextBox 1124">
            <a:extLst>
              <a:ext uri="{FF2B5EF4-FFF2-40B4-BE49-F238E27FC236}">
                <a16:creationId xmlns:a16="http://schemas.microsoft.com/office/drawing/2014/main" id="{7EED6083-8862-0C3B-09F1-D3DCAD193E9F}"/>
              </a:ext>
            </a:extLst>
          </p:cNvPr>
          <p:cNvSpPr txBox="1"/>
          <p:nvPr/>
        </p:nvSpPr>
        <p:spPr>
          <a:xfrm>
            <a:off x="3657428" y="4971578"/>
            <a:ext cx="16538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00" i="1" dirty="0">
                <a:solidFill>
                  <a:schemeClr val="dk2"/>
                </a:solidFill>
                <a:latin typeface="Source Sans Pro"/>
                <a:ea typeface="Source Sans Pro"/>
              </a:rPr>
              <a:t>Notably, SPRI outperforms the best-performing MT-Bench instance-agnostic baseline by an average of 12.1%</a:t>
            </a:r>
          </a:p>
        </p:txBody>
      </p:sp>
      <p:pic>
        <p:nvPicPr>
          <p:cNvPr id="1126" name="Google Shape;72;p13">
            <a:extLst>
              <a:ext uri="{FF2B5EF4-FFF2-40B4-BE49-F238E27FC236}">
                <a16:creationId xmlns:a16="http://schemas.microsoft.com/office/drawing/2014/main" id="{3E0618B6-527F-225D-5C40-86E55260F94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1505" y="4775041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44579567-89E7-9021-2855-375A9C37E0BE}"/>
              </a:ext>
            </a:extLst>
          </p:cNvPr>
          <p:cNvSpPr txBox="1"/>
          <p:nvPr/>
        </p:nvSpPr>
        <p:spPr>
          <a:xfrm>
            <a:off x="5442685" y="4784628"/>
            <a:ext cx="428408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        Utilizing SPRI to generate large-scale synthetic data for SFT also leads to </a:t>
            </a:r>
            <a:r>
              <a:rPr lang="en" sz="1050" i="1" dirty="0">
                <a:solidFill>
                  <a:schemeClr val="dk2"/>
                </a:solidFill>
                <a:latin typeface="Source Sans Pro"/>
                <a:ea typeface="Source Sans Pro"/>
              </a:rPr>
              <a:t>substantial gains on </a:t>
            </a:r>
            <a:r>
              <a:rPr lang="en" sz="1050" i="1" dirty="0" err="1">
                <a:solidFill>
                  <a:schemeClr val="dk2"/>
                </a:solidFill>
                <a:latin typeface="Source Sans Pro"/>
                <a:ea typeface="Source Sans Pro"/>
              </a:rPr>
              <a:t>TruthfulQA</a:t>
            </a:r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, while maintaining performance on other benchmarks (see paper for details)</a:t>
            </a:r>
            <a:endParaRPr lang="en-US" sz="1050" i="1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p:sp>
        <p:nvSpPr>
          <p:cNvPr id="1133" name="Google Shape;64;p13">
            <a:extLst>
              <a:ext uri="{FF2B5EF4-FFF2-40B4-BE49-F238E27FC236}">
                <a16:creationId xmlns:a16="http://schemas.microsoft.com/office/drawing/2014/main" id="{7F0F1FD6-49D0-C7CB-EEED-A76AAB8834AF}"/>
              </a:ext>
            </a:extLst>
          </p:cNvPr>
          <p:cNvSpPr txBox="1"/>
          <p:nvPr/>
        </p:nvSpPr>
        <p:spPr>
          <a:xfrm>
            <a:off x="9981876" y="3436027"/>
            <a:ext cx="84610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pPr algn="ctr"/>
            <a:r>
              <a:rPr lang="en" sz="1000" dirty="0">
                <a:sym typeface="Source Sans Pro"/>
              </a:rPr>
              <a:t>Scan Me for the Full Paper</a:t>
            </a:r>
            <a:endParaRPr sz="1000" dirty="0">
              <a:sym typeface="Source Sans Pro"/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47ABE978-9E94-4CD6-1468-A90EBE2730A9}"/>
              </a:ext>
            </a:extLst>
          </p:cNvPr>
          <p:cNvSpPr txBox="1"/>
          <p:nvPr/>
        </p:nvSpPr>
        <p:spPr>
          <a:xfrm>
            <a:off x="9892725" y="4713495"/>
            <a:ext cx="1024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</a:rPr>
              <a:t>In </a:t>
            </a:r>
            <a:r>
              <a:rPr lang="en-US" sz="600" i="1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</a:rPr>
              <a:t>Proceedings of the 42nd International Conference on Machine Learning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B91DAC-632F-DD50-0373-F7EA443BA1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4840" y="3776853"/>
            <a:ext cx="3390900" cy="952500"/>
          </a:xfrm>
          <a:prstGeom prst="rect">
            <a:avLst/>
          </a:prstGeom>
        </p:spPr>
      </p:pic>
      <p:sp>
        <p:nvSpPr>
          <p:cNvPr id="1113" name="Google Shape;75;p14">
            <a:extLst>
              <a:ext uri="{FF2B5EF4-FFF2-40B4-BE49-F238E27FC236}">
                <a16:creationId xmlns:a16="http://schemas.microsoft.com/office/drawing/2014/main" id="{DD3DFEE6-DDE5-791E-70E0-B41982808D16}"/>
              </a:ext>
            </a:extLst>
          </p:cNvPr>
          <p:cNvSpPr/>
          <p:nvPr/>
        </p:nvSpPr>
        <p:spPr>
          <a:xfrm>
            <a:off x="530225" y="4538870"/>
            <a:ext cx="2954233" cy="8945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5C40CE-AC7F-4AA3-8FA5-4665BDEFCA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29115" y="3755734"/>
            <a:ext cx="1701800" cy="1219200"/>
          </a:xfrm>
          <a:prstGeom prst="rect">
            <a:avLst/>
          </a:prstGeom>
        </p:spPr>
      </p:pic>
      <p:sp>
        <p:nvSpPr>
          <p:cNvPr id="1114" name="Google Shape;75;p14">
            <a:extLst>
              <a:ext uri="{FF2B5EF4-FFF2-40B4-BE49-F238E27FC236}">
                <a16:creationId xmlns:a16="http://schemas.microsoft.com/office/drawing/2014/main" id="{3EE2249C-FFE3-6DFA-1695-AD02224D6438}"/>
              </a:ext>
            </a:extLst>
          </p:cNvPr>
          <p:cNvSpPr/>
          <p:nvPr/>
        </p:nvSpPr>
        <p:spPr>
          <a:xfrm>
            <a:off x="3898899" y="4793542"/>
            <a:ext cx="1379679" cy="7720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9DE1B13-E01E-1EE9-FC9B-DBB0FC1906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98466" y="3595812"/>
            <a:ext cx="4381500" cy="1143000"/>
          </a:xfrm>
          <a:prstGeom prst="rect">
            <a:avLst/>
          </a:prstGeom>
        </p:spPr>
      </p:pic>
      <p:sp>
        <p:nvSpPr>
          <p:cNvPr id="1117" name="Google Shape;75;p14">
            <a:extLst>
              <a:ext uri="{FF2B5EF4-FFF2-40B4-BE49-F238E27FC236}">
                <a16:creationId xmlns:a16="http://schemas.microsoft.com/office/drawing/2014/main" id="{E3119DCD-90B3-583F-370D-126E4B716359}"/>
              </a:ext>
            </a:extLst>
          </p:cNvPr>
          <p:cNvSpPr/>
          <p:nvPr/>
        </p:nvSpPr>
        <p:spPr>
          <a:xfrm>
            <a:off x="5695949" y="4448175"/>
            <a:ext cx="4054476" cy="9069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E5A89E5-51C9-CCA6-4EB5-1A849D6432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57816" y="3794760"/>
            <a:ext cx="896471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386BD5-3E59-79D8-09CC-736CDE69F3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42612" y="74407"/>
            <a:ext cx="1771539" cy="5071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65F2F6A-2D55-98A7-151D-AA87FE3930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11592" y="-132505"/>
            <a:ext cx="875823" cy="875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203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Hongli Zhan</cp:lastModifiedBy>
  <cp:revision>52</cp:revision>
  <dcterms:modified xsi:type="dcterms:W3CDTF">2025-06-12T19:13:41Z</dcterms:modified>
</cp:coreProperties>
</file>