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747775"/>
          </p15:clr>
        </p15:guide>
        <p15:guide id="2" pos="13824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8"/>
    <p:restoredTop sz="94692"/>
  </p:normalViewPr>
  <p:slideViewPr>
    <p:cSldViewPr snapToGrid="0">
      <p:cViewPr>
        <p:scale>
          <a:sx n="28" d="100"/>
          <a:sy n="28" d="100"/>
        </p:scale>
        <p:origin x="1360" y="25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78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8" y="4765284"/>
            <a:ext cx="40900800" cy="131382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2"/>
            <a:ext cx="40900800" cy="50733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2"/>
            <a:ext cx="40900800" cy="125658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0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38"/>
            <a:ext cx="40900800" cy="832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4114800" lvl="0" indent="-2457450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8229600" lvl="1" indent="-234315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12344400" lvl="2" indent="-234315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16459200" lvl="3" indent="-234315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20574000" lvl="4" indent="-234315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24688800" lvl="5" indent="-234315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28803600" lvl="6" indent="-2343150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32918400" lvl="7" indent="-2343150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37033200" lvl="8" indent="-2343150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37"/>
            <a:ext cx="40900800" cy="53865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58"/>
            <a:ext cx="40900800" cy="36639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2"/>
            <a:ext cx="40900800" cy="218646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4114800" lvl="0" indent="-245745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8229600" lvl="1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12344400" lvl="2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16459200" lvl="3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20574000" lvl="4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24688800" lvl="5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28803600" lvl="6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32918400" lvl="7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37033200" lvl="8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58"/>
            <a:ext cx="40900800" cy="36639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2"/>
            <a:ext cx="19200000" cy="218646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4114800" lvl="0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1pPr>
            <a:lvl2pPr marL="8229600" lvl="1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2pPr>
            <a:lvl3pPr marL="12344400" lvl="2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3pPr>
            <a:lvl4pPr marL="16459200" lvl="3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4pPr>
            <a:lvl5pPr marL="20574000" lvl="4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5pPr>
            <a:lvl6pPr marL="24688800" lvl="5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6pPr>
            <a:lvl7pPr marL="28803600" lvl="6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7pPr>
            <a:lvl8pPr marL="32918400" lvl="7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8pPr>
            <a:lvl9pPr marL="37033200" lvl="8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2"/>
            <a:ext cx="19200000" cy="218646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4114800" lvl="0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1pPr>
            <a:lvl2pPr marL="8229600" lvl="1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2pPr>
            <a:lvl3pPr marL="12344400" lvl="2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3pPr>
            <a:lvl4pPr marL="16459200" lvl="3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4pPr>
            <a:lvl5pPr marL="20574000" lvl="4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5pPr>
            <a:lvl6pPr marL="24688800" lvl="5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6pPr>
            <a:lvl7pPr marL="28803600" lvl="6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7pPr>
            <a:lvl8pPr marL="32918400" lvl="7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8pPr>
            <a:lvl9pPr marL="37033200" lvl="8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58"/>
            <a:ext cx="40900800" cy="36639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37"/>
            <a:ext cx="13478400" cy="48357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81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99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4114800" lvl="0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1pPr>
            <a:lvl2pPr marL="8229600" lvl="1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2pPr>
            <a:lvl3pPr marL="12344400" lvl="2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3pPr>
            <a:lvl4pPr marL="16459200" lvl="3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4pPr>
            <a:lvl5pPr marL="20574000" lvl="4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5pPr>
            <a:lvl6pPr marL="24688800" lvl="5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6pPr>
            <a:lvl7pPr marL="28803600" lvl="6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4500"/>
            </a:lvl7pPr>
            <a:lvl8pPr marL="32918400" lvl="7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4500"/>
            </a:lvl8pPr>
            <a:lvl9pPr marL="37033200" lvl="8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4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3"/>
            <a:ext cx="30566400" cy="261819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6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1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10950" tIns="310950" rIns="310950" bIns="310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12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16"/>
            <a:ext cx="19416000" cy="94878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2"/>
            <a:ext cx="19416000" cy="79029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7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2"/>
            <a:ext cx="18417600" cy="236493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4114800" lvl="0" indent="-2457450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8229600" lvl="1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12344400" lvl="2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16459200" lvl="3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20574000" lvl="4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24688800" lvl="5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28803600" lvl="6" indent="-2343150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32918400" lvl="7" indent="-2343150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37033200" lvl="8" indent="-2343150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1"/>
            <a:ext cx="28795200" cy="38718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4114800" lvl="0" indent="-2057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58"/>
            <a:ext cx="40900800" cy="36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2"/>
            <a:ext cx="40900800" cy="21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marL="457200" lvl="0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1pPr>
            <a:lvl2pPr marL="914400" lvl="1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marL="1371600" lvl="2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marL="1828800" lvl="3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marL="2286000" lvl="4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marL="2743200" lvl="5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marL="3200400" lvl="6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marL="3657600" lvl="7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marL="4114800" lvl="8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2" y="29844585"/>
            <a:ext cx="26352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ctr" anchorCtr="0">
            <a:normAutofit/>
          </a:bodyPr>
          <a:lstStyle>
            <a:lvl1pPr lvl="0" algn="r">
              <a:buNone/>
              <a:defRPr sz="3600">
                <a:solidFill>
                  <a:schemeClr val="dk2"/>
                </a:solidFill>
              </a:defRPr>
            </a:lvl1pPr>
            <a:lvl2pPr lvl="1" algn="r">
              <a:buNone/>
              <a:defRPr sz="3600">
                <a:solidFill>
                  <a:schemeClr val="dk2"/>
                </a:solidFill>
              </a:defRPr>
            </a:lvl2pPr>
            <a:lvl3pPr lvl="2" algn="r">
              <a:buNone/>
              <a:defRPr sz="3600">
                <a:solidFill>
                  <a:schemeClr val="dk2"/>
                </a:solidFill>
              </a:defRPr>
            </a:lvl3pPr>
            <a:lvl4pPr lvl="3" algn="r">
              <a:buNone/>
              <a:defRPr sz="3600">
                <a:solidFill>
                  <a:schemeClr val="dk2"/>
                </a:solidFill>
              </a:defRPr>
            </a:lvl4pPr>
            <a:lvl5pPr lvl="4" algn="r">
              <a:buNone/>
              <a:defRPr sz="3600">
                <a:solidFill>
                  <a:schemeClr val="dk2"/>
                </a:solidFill>
              </a:defRPr>
            </a:lvl5pPr>
            <a:lvl6pPr lvl="5" algn="r">
              <a:buNone/>
              <a:defRPr sz="3600">
                <a:solidFill>
                  <a:schemeClr val="dk2"/>
                </a:solidFill>
              </a:defRPr>
            </a:lvl6pPr>
            <a:lvl7pPr lvl="6" algn="r">
              <a:buNone/>
              <a:defRPr sz="3600">
                <a:solidFill>
                  <a:schemeClr val="dk2"/>
                </a:solidFill>
              </a:defRPr>
            </a:lvl7pPr>
            <a:lvl8pPr lvl="7" algn="r">
              <a:buNone/>
              <a:defRPr sz="3600">
                <a:solidFill>
                  <a:schemeClr val="dk2"/>
                </a:solidFill>
              </a:defRPr>
            </a:lvl8pPr>
            <a:lvl9pPr lvl="8" algn="r">
              <a:buNone/>
              <a:defRPr sz="36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82;p13">
            <a:extLst>
              <a:ext uri="{FF2B5EF4-FFF2-40B4-BE49-F238E27FC236}">
                <a16:creationId xmlns:a16="http://schemas.microsoft.com/office/drawing/2014/main" id="{B40A6301-7135-3FF5-DBB1-EB47796C07E2}"/>
              </a:ext>
            </a:extLst>
          </p:cNvPr>
          <p:cNvSpPr/>
          <p:nvPr/>
        </p:nvSpPr>
        <p:spPr>
          <a:xfrm>
            <a:off x="31769522" y="19989778"/>
            <a:ext cx="11793514" cy="5843217"/>
          </a:xfrm>
          <a:prstGeom prst="roundRect">
            <a:avLst>
              <a:gd name="adj" fmla="val 2979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 dirty="0"/>
          </a:p>
        </p:txBody>
      </p:sp>
      <p:sp>
        <p:nvSpPr>
          <p:cNvPr id="114" name="Google Shape;54;p13">
            <a:extLst>
              <a:ext uri="{FF2B5EF4-FFF2-40B4-BE49-F238E27FC236}">
                <a16:creationId xmlns:a16="http://schemas.microsoft.com/office/drawing/2014/main" id="{C571FAA7-5AF5-08D7-02F9-4A7A5074D20A}"/>
              </a:ext>
            </a:extLst>
          </p:cNvPr>
          <p:cNvSpPr/>
          <p:nvPr/>
        </p:nvSpPr>
        <p:spPr>
          <a:xfrm>
            <a:off x="341207" y="19989778"/>
            <a:ext cx="31128222" cy="12714470"/>
          </a:xfrm>
          <a:prstGeom prst="roundRect">
            <a:avLst>
              <a:gd name="adj" fmla="val 277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/>
          </a:p>
        </p:txBody>
      </p:sp>
      <p:sp>
        <p:nvSpPr>
          <p:cNvPr id="12" name="Google Shape;67;p13">
            <a:extLst>
              <a:ext uri="{FF2B5EF4-FFF2-40B4-BE49-F238E27FC236}">
                <a16:creationId xmlns:a16="http://schemas.microsoft.com/office/drawing/2014/main" id="{D9317CFB-9331-831C-EB7B-E50ACA4211DD}"/>
              </a:ext>
            </a:extLst>
          </p:cNvPr>
          <p:cNvSpPr/>
          <p:nvPr/>
        </p:nvSpPr>
        <p:spPr>
          <a:xfrm>
            <a:off x="31769521" y="25937882"/>
            <a:ext cx="11906526" cy="2606544"/>
          </a:xfrm>
          <a:prstGeom prst="roundRect">
            <a:avLst>
              <a:gd name="adj" fmla="val 1002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/>
          </a:p>
        </p:txBody>
      </p:sp>
      <p:sp>
        <p:nvSpPr>
          <p:cNvPr id="67" name="Google Shape;67;p13"/>
          <p:cNvSpPr/>
          <p:nvPr/>
        </p:nvSpPr>
        <p:spPr>
          <a:xfrm>
            <a:off x="31769521" y="28642261"/>
            <a:ext cx="11906526" cy="4102753"/>
          </a:xfrm>
          <a:prstGeom prst="roundRect">
            <a:avLst>
              <a:gd name="adj" fmla="val 6343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/>
          </a:p>
        </p:txBody>
      </p:sp>
      <p:sp>
        <p:nvSpPr>
          <p:cNvPr id="82" name="Google Shape;82;p13"/>
          <p:cNvSpPr/>
          <p:nvPr/>
        </p:nvSpPr>
        <p:spPr>
          <a:xfrm>
            <a:off x="341207" y="5021582"/>
            <a:ext cx="16117993" cy="14517701"/>
          </a:xfrm>
          <a:prstGeom prst="roundRect">
            <a:avLst>
              <a:gd name="adj" fmla="val 2979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 dirty="0"/>
          </a:p>
        </p:txBody>
      </p:sp>
      <p:sp>
        <p:nvSpPr>
          <p:cNvPr id="83" name="Google Shape;83;p13"/>
          <p:cNvSpPr txBox="1"/>
          <p:nvPr/>
        </p:nvSpPr>
        <p:spPr>
          <a:xfrm>
            <a:off x="807094" y="5096018"/>
            <a:ext cx="9119546" cy="1419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noAutofit/>
          </a:bodyPr>
          <a:lstStyle/>
          <a:p>
            <a:r>
              <a:rPr lang="en"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88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450460" y="16059505"/>
            <a:ext cx="13482924" cy="3406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2125" bIns="88425" anchor="t" anchorCtr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4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we tailor the</a:t>
            </a:r>
            <a:r>
              <a:rPr lang="zh-CN" altLang="en-US" sz="4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48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principles to each individual query, whilst minimizing the human efforts needed for annotations?</a:t>
            </a:r>
          </a:p>
          <a:p>
            <a:pPr marL="457200" indent="-457200">
              <a:lnSpc>
                <a:spcPct val="114000"/>
              </a:lnSpc>
              <a:buFont typeface="Courier New" panose="02070309020205020404" pitchFamily="49" charset="0"/>
              <a:buChar char="o"/>
            </a:pPr>
            <a:r>
              <a:rPr lang="en" sz="4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Such an approach would be more </a:t>
            </a:r>
            <a:r>
              <a:rPr lang="en" sz="4000" i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targeted</a:t>
            </a:r>
            <a:r>
              <a:rPr lang="en" sz="4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" sz="4000" i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precise</a:t>
            </a:r>
            <a:endParaRPr sz="40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0833501" y="6617596"/>
            <a:ext cx="5099883" cy="859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pPr lvl="0" algn="r">
              <a:lnSpc>
                <a:spcPct val="114000"/>
              </a:lnSpc>
            </a:pPr>
            <a:r>
              <a:rPr lang="en-US" sz="6000" dirty="0">
                <a:solidFill>
                  <a:schemeClr val="dk2"/>
                </a:solidFill>
                <a:latin typeface="Source Sans Pro"/>
                <a:ea typeface="Source Sans Pro"/>
              </a:rPr>
              <a:t>Constitutional AI works great for aligning LLMs, but its principles can be too </a:t>
            </a:r>
            <a:r>
              <a:rPr lang="en-US" sz="6000" i="1" dirty="0">
                <a:solidFill>
                  <a:srgbClr val="C00000"/>
                </a:solidFill>
                <a:latin typeface="Source Sans Pro"/>
                <a:ea typeface="Source Sans Pro"/>
              </a:rPr>
              <a:t>generic</a:t>
            </a:r>
            <a:r>
              <a:rPr lang="en-US" sz="6000" dirty="0">
                <a:solidFill>
                  <a:schemeClr val="dk2"/>
                </a:solidFill>
                <a:latin typeface="Source Sans Pro"/>
                <a:ea typeface="Source Sans Pro"/>
              </a:rPr>
              <a:t> to interpret in a given context </a:t>
            </a:r>
          </a:p>
        </p:txBody>
      </p:sp>
      <p:pic>
        <p:nvPicPr>
          <p:cNvPr id="86" name="Google Shape;86;p13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106" y="16459200"/>
            <a:ext cx="1570150" cy="1570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40773587" y="29035236"/>
            <a:ext cx="2602368" cy="3611943"/>
            <a:chOff x="2399656" y="3245292"/>
            <a:chExt cx="289152" cy="401327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2441062" y="3534444"/>
              <a:ext cx="206340" cy="112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425" tIns="88425" rIns="88425" bIns="88425" anchor="t" anchorCtr="0">
              <a:spAutoFit/>
            </a:bodyPr>
            <a:lstStyle/>
            <a:p>
              <a:pPr algn="ctr"/>
              <a:r>
                <a:rPr lang="en" sz="2700" dirty="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Scan for</a:t>
              </a:r>
              <a:endParaRPr sz="27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  <a:p>
              <a:pPr algn="ctr"/>
              <a:r>
                <a:rPr lang="en" sz="2700" dirty="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Full Paper</a:t>
              </a:r>
              <a:endParaRPr sz="27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90" name="Google Shape;90;p13"/>
            <p:cNvPicPr preferRelativeResize="0"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99656" y="3245292"/>
              <a:ext cx="289152" cy="28915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8A05A3E2-2A77-3531-DA37-81EA5BB84E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595" y="6683162"/>
            <a:ext cx="10047518" cy="9382613"/>
          </a:xfrm>
          <a:prstGeom prst="rect">
            <a:avLst/>
          </a:prstGeom>
        </p:spPr>
      </p:pic>
      <p:sp>
        <p:nvSpPr>
          <p:cNvPr id="77" name="Google Shape;77;p13"/>
          <p:cNvSpPr txBox="1"/>
          <p:nvPr/>
        </p:nvSpPr>
        <p:spPr>
          <a:xfrm>
            <a:off x="0" y="315155"/>
            <a:ext cx="43891200" cy="179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pPr algn="ctr"/>
            <a:r>
              <a:rPr lang="en" sz="10500" b="1" i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</a:t>
            </a:r>
            <a:r>
              <a:rPr lang="en" sz="105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Aligning Large Language Models with Context-Situated Principles</a:t>
            </a:r>
            <a:endParaRPr sz="105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892758" y="2114683"/>
            <a:ext cx="36105683" cy="264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pPr algn="ctr"/>
            <a:r>
              <a:rPr lang="en" sz="80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 Zhan, Muneeza Azmat, Raya </a:t>
            </a:r>
            <a:r>
              <a:rPr lang="en" sz="80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Horesh</a:t>
            </a:r>
            <a:r>
              <a:rPr lang="en" sz="80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Junyi Jessy Li, Mikhail </a:t>
            </a:r>
            <a:r>
              <a:rPr lang="en" sz="80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Yurochkin</a:t>
            </a:r>
            <a:endParaRPr sz="8000" b="1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/>
            <a:r>
              <a:rPr lang="en" sz="66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honglizhan@utexas.edu</a:t>
            </a:r>
            <a:r>
              <a:rPr lang="en" sz="66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           </a:t>
            </a:r>
            <a:r>
              <a:rPr lang="en" sz="8000" dirty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𝕏</a:t>
            </a:r>
            <a:r>
              <a:rPr lang="en" sz="66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n" sz="66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</a:t>
            </a:r>
            <a:endParaRPr sz="6600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02529E6-152F-4370-AA74-CCAB6C220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9521" y="26146425"/>
            <a:ext cx="7524738" cy="230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6B08E73-BEC5-4D0A-5D9A-9F402792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4259" y="26347013"/>
            <a:ext cx="4209518" cy="168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97E0A53-191C-3686-F07B-E3313305B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769521" y="29246020"/>
            <a:ext cx="8902407" cy="3096488"/>
          </a:xfrm>
          <a:prstGeom prst="rect">
            <a:avLst/>
          </a:prstGeom>
        </p:spPr>
      </p:pic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03AA8689-39D1-58E6-56C1-E8656F871BEA}"/>
              </a:ext>
            </a:extLst>
          </p:cNvPr>
          <p:cNvSpPr/>
          <p:nvPr/>
        </p:nvSpPr>
        <p:spPr>
          <a:xfrm>
            <a:off x="16779609" y="5021583"/>
            <a:ext cx="26896438" cy="14517700"/>
          </a:xfrm>
          <a:prstGeom prst="roundRect">
            <a:avLst>
              <a:gd name="adj" fmla="val 215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 dirty="0"/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56577784-FB81-2902-FB3A-5B1A758192FD}"/>
              </a:ext>
            </a:extLst>
          </p:cNvPr>
          <p:cNvSpPr txBox="1"/>
          <p:nvPr/>
        </p:nvSpPr>
        <p:spPr>
          <a:xfrm>
            <a:off x="17609560" y="5096018"/>
            <a:ext cx="19068040" cy="156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noAutofit/>
          </a:bodyPr>
          <a:lstStyle/>
          <a:p>
            <a:r>
              <a:rPr lang="en-US" sz="88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Approach: Situated-</a:t>
            </a:r>
            <a:r>
              <a:rPr lang="en-US" sz="8800" b="1" dirty="0" err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PRInciples</a:t>
            </a:r>
            <a:r>
              <a:rPr lang="en-US" sz="88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(</a:t>
            </a:r>
            <a:r>
              <a:rPr lang="en-US" sz="8800" b="1" i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</a:t>
            </a:r>
            <a:r>
              <a:rPr lang="en-US" sz="88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46CB7D1-6EEF-A33F-FA56-1071577B7C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082589" y="6955839"/>
            <a:ext cx="26480446" cy="10574840"/>
          </a:xfrm>
          <a:prstGeom prst="rect">
            <a:avLst/>
          </a:prstGeom>
        </p:spPr>
      </p:pic>
      <p:sp>
        <p:nvSpPr>
          <p:cNvPr id="115" name="Google Shape;64;p13">
            <a:extLst>
              <a:ext uri="{FF2B5EF4-FFF2-40B4-BE49-F238E27FC236}">
                <a16:creationId xmlns:a16="http://schemas.microsoft.com/office/drawing/2014/main" id="{BB4FDCB2-F650-A876-26F0-D96941E02C37}"/>
              </a:ext>
            </a:extLst>
          </p:cNvPr>
          <p:cNvSpPr txBox="1"/>
          <p:nvPr/>
        </p:nvSpPr>
        <p:spPr>
          <a:xfrm>
            <a:off x="807095" y="20268524"/>
            <a:ext cx="12085946" cy="218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dirty="0">
                <a:sym typeface="Source Sans Pro"/>
              </a:rPr>
              <a:t>Experiments &amp; Results</a:t>
            </a:r>
            <a:endParaRPr dirty="0">
              <a:sym typeface="Source Sans Pro"/>
            </a:endParaRPr>
          </a:p>
        </p:txBody>
      </p:sp>
      <p:sp>
        <p:nvSpPr>
          <p:cNvPr id="117" name="Google Shape;64;p13">
            <a:extLst>
              <a:ext uri="{FF2B5EF4-FFF2-40B4-BE49-F238E27FC236}">
                <a16:creationId xmlns:a16="http://schemas.microsoft.com/office/drawing/2014/main" id="{A44E3642-EE1A-D9D9-C019-7DBAEC9596C4}"/>
              </a:ext>
            </a:extLst>
          </p:cNvPr>
          <p:cNvSpPr txBox="1"/>
          <p:nvPr/>
        </p:nvSpPr>
        <p:spPr>
          <a:xfrm>
            <a:off x="31935317" y="20143042"/>
            <a:ext cx="6042973" cy="218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dirty="0">
                <a:sym typeface="Source Sans Pro"/>
              </a:rPr>
              <a:t>Conclusion</a:t>
            </a:r>
            <a:endParaRPr dirty="0">
              <a:sym typeface="Source Sans Pro"/>
            </a:endParaRPr>
          </a:p>
        </p:txBody>
      </p:sp>
      <p:pic>
        <p:nvPicPr>
          <p:cNvPr id="118" name="Google Shape;72;p13">
            <a:extLst>
              <a:ext uri="{FF2B5EF4-FFF2-40B4-BE49-F238E27FC236}">
                <a16:creationId xmlns:a16="http://schemas.microsoft.com/office/drawing/2014/main" id="{59E7933D-A2F0-183A-0700-2B710AFAA26F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7661163" y="20209814"/>
            <a:ext cx="1234440" cy="12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71;p13">
            <a:extLst>
              <a:ext uri="{FF2B5EF4-FFF2-40B4-BE49-F238E27FC236}">
                <a16:creationId xmlns:a16="http://schemas.microsoft.com/office/drawing/2014/main" id="{C40072FF-3A02-1BFD-BC36-725229CE99BF}"/>
              </a:ext>
            </a:extLst>
          </p:cNvPr>
          <p:cNvSpPr txBox="1"/>
          <p:nvPr/>
        </p:nvSpPr>
        <p:spPr>
          <a:xfrm>
            <a:off x="32142766" y="21856639"/>
            <a:ext cx="11160036" cy="3871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r>
              <a:rPr lang="en-US" sz="48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 not only matches expert-level performance in highly specialized tasks but also enhances alignment with human judgment and improves synthetic data generation for model fine-tuning</a:t>
            </a:r>
            <a:endParaRPr sz="48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470B9CFC-37BA-35EC-C76A-D5B5FF2179F8}"/>
              </a:ext>
            </a:extLst>
          </p:cNvPr>
          <p:cNvSpPr/>
          <p:nvPr/>
        </p:nvSpPr>
        <p:spPr>
          <a:xfrm>
            <a:off x="15262830" y="11644560"/>
            <a:ext cx="11707200" cy="17450100"/>
          </a:xfrm>
          <a:prstGeom prst="roundRect">
            <a:avLst>
              <a:gd name="adj" fmla="val 277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88425" tIns="88425" rIns="88425" bIns="88425" anchor="ctr" anchorCtr="0">
            <a:noAutofit/>
          </a:bodyPr>
          <a:lstStyle/>
          <a:p>
            <a:pPr algn="ctr"/>
            <a:endParaRPr sz="1800"/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8890D6DD-7EB1-C115-6092-936A784D7587}"/>
              </a:ext>
            </a:extLst>
          </p:cNvPr>
          <p:cNvSpPr txBox="1"/>
          <p:nvPr/>
        </p:nvSpPr>
        <p:spPr>
          <a:xfrm>
            <a:off x="15756741" y="11858391"/>
            <a:ext cx="10492200" cy="18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noAutofit/>
          </a:bodyPr>
          <a:lstStyle/>
          <a:p>
            <a:r>
              <a:rPr lang="en" sz="72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 &amp; Conclusion</a:t>
            </a:r>
            <a:endParaRPr sz="72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65;p13">
            <a:extLst>
              <a:ext uri="{FF2B5EF4-FFF2-40B4-BE49-F238E27FC236}">
                <a16:creationId xmlns:a16="http://schemas.microsoft.com/office/drawing/2014/main" id="{5CC24EE2-F196-4B4F-CF52-C780D3C0C8D5}"/>
              </a:ext>
            </a:extLst>
          </p:cNvPr>
          <p:cNvSpPr txBox="1"/>
          <p:nvPr/>
        </p:nvSpPr>
        <p:spPr>
          <a:xfrm>
            <a:off x="15493455" y="17091815"/>
            <a:ext cx="11404800" cy="239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pPr marL="457200" indent="-400050">
              <a:buClr>
                <a:srgbClr val="595959"/>
              </a:buClr>
              <a:buSzPts val="300"/>
              <a:buFont typeface="Source Sans Pro"/>
              <a:buChar char="●"/>
            </a:pPr>
            <a:r>
              <a:rPr lang="en" sz="3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 done by psychologists suggest that responses from our system are</a:t>
            </a:r>
            <a:endParaRPr sz="3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/>
            <a:r>
              <a:rPr lang="en" sz="3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(i) aligned (with appraisal definitions) and</a:t>
            </a:r>
            <a:endParaRPr sz="3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/>
            <a:r>
              <a:rPr lang="en" sz="36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(ii) empathic, compared to various baselines</a:t>
            </a:r>
            <a:endParaRPr sz="36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71;p13">
            <a:extLst>
              <a:ext uri="{FF2B5EF4-FFF2-40B4-BE49-F238E27FC236}">
                <a16:creationId xmlns:a16="http://schemas.microsoft.com/office/drawing/2014/main" id="{0AD9D77B-BD9C-F599-C19C-722254156E7D}"/>
              </a:ext>
            </a:extLst>
          </p:cNvPr>
          <p:cNvSpPr txBox="1"/>
          <p:nvPr/>
        </p:nvSpPr>
        <p:spPr>
          <a:xfrm>
            <a:off x="16730172" y="27138371"/>
            <a:ext cx="9782100" cy="239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425" tIns="88425" rIns="88425" bIns="88425" anchor="t" anchorCtr="0">
            <a:spAutoFit/>
          </a:bodyPr>
          <a:lstStyle/>
          <a:p>
            <a:r>
              <a:rPr lang="en-US" sz="36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 not only matches expert-level performance in highly specialized tasks but also enhances alignment with human judgment and improves synthetic data generation for model fine-tuning</a:t>
            </a:r>
            <a:endParaRPr sz="36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Google Shape;72;p13">
            <a:extLst>
              <a:ext uri="{FF2B5EF4-FFF2-40B4-BE49-F238E27FC236}">
                <a16:creationId xmlns:a16="http://schemas.microsoft.com/office/drawing/2014/main" id="{AE5F474E-23A6-CE63-265D-7B4C33ECE1B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93347" y="27441783"/>
            <a:ext cx="1234440" cy="1234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5233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179</Words>
  <Application>Microsoft Macintosh PowerPoint</Application>
  <PresentationFormat>Custom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Courier New</vt:lpstr>
      <vt:lpstr>Source Sans Pro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Hongli Zhan</cp:lastModifiedBy>
  <cp:revision>22</cp:revision>
  <dcterms:modified xsi:type="dcterms:W3CDTF">2025-06-12T00:59:55Z</dcterms:modified>
</cp:coreProperties>
</file>