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9" r:id="rId4"/>
    <p:sldId id="268" r:id="rId5"/>
    <p:sldId id="266" r:id="rId6"/>
    <p:sldId id="271" r:id="rId7"/>
    <p:sldId id="269" r:id="rId8"/>
    <p:sldId id="27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4"/>
    <p:restoredTop sz="92642"/>
  </p:normalViewPr>
  <p:slideViewPr>
    <p:cSldViewPr snapToGrid="0">
      <p:cViewPr>
        <p:scale>
          <a:sx n="111" d="100"/>
          <a:sy n="111" d="100"/>
        </p:scale>
        <p:origin x="2040" y="1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320adffdb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320adffdb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5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7af283c2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7af283c2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01533"/>
            <a:ext cx="8520600" cy="139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b="1" dirty="0">
                <a:latin typeface="Source Sans Pro"/>
                <a:ea typeface="Source Sans Pro"/>
                <a:cs typeface="Source Sans Pro"/>
                <a:sym typeface="Source Sans Pro"/>
              </a:rPr>
              <a:t>SPRI: Aligning Large Language Models with Context-Situated Principles</a:t>
            </a:r>
            <a:endParaRPr sz="3600" b="1" dirty="0">
              <a:latin typeface="Source Sans Pro"/>
              <a:ea typeface="Source Sans Pro"/>
              <a:cs typeface="Source Sans Pro"/>
              <a:sym typeface="Source Sans Pro"/>
            </a:endParaRPr>
          </a:p>
        </p:txBody>
      </p:sp>
      <p:sp>
        <p:nvSpPr>
          <p:cNvPr id="55" name="Google Shape;55;p13"/>
          <p:cNvSpPr txBox="1">
            <a:spLocks noGrp="1"/>
          </p:cNvSpPr>
          <p:nvPr>
            <p:ph type="subTitle" idx="1"/>
          </p:nvPr>
        </p:nvSpPr>
        <p:spPr>
          <a:xfrm>
            <a:off x="0" y="2721264"/>
            <a:ext cx="9144000" cy="847271"/>
          </a:xfrm>
          <a:prstGeom prst="rect">
            <a:avLst/>
          </a:prstGeom>
        </p:spPr>
        <p:txBody>
          <a:bodyPr spcFirstLastPara="1" wrap="square" lIns="91425" tIns="91425" rIns="91425" bIns="91425" anchor="t" anchorCtr="0">
            <a:normAutofit/>
          </a:bodyPr>
          <a:lstStyle/>
          <a:p>
            <a:pPr marL="0" lvl="0" indent="0">
              <a:lnSpc>
                <a:spcPct val="160000"/>
              </a:lnSpc>
            </a:pPr>
            <a:r>
              <a:rPr lang="en" sz="2000" dirty="0">
                <a:solidFill>
                  <a:srgbClr val="222222"/>
                </a:solidFill>
                <a:highlight>
                  <a:srgbClr val="FFFFFF"/>
                </a:highlight>
                <a:latin typeface="Source Sans Pro" panose="020B0503030403020204" pitchFamily="34" charset="0"/>
                <a:ea typeface="Source Sans Pro" panose="020B0503030403020204" pitchFamily="34" charset="0"/>
              </a:rPr>
              <a:t>Hongli Zhan, Muneeza Azmat, Raya </a:t>
            </a:r>
            <a:r>
              <a:rPr lang="en" sz="2000" dirty="0" err="1">
                <a:solidFill>
                  <a:srgbClr val="222222"/>
                </a:solidFill>
                <a:highlight>
                  <a:srgbClr val="FFFFFF"/>
                </a:highlight>
                <a:latin typeface="Source Sans Pro" panose="020B0503030403020204" pitchFamily="34" charset="0"/>
                <a:ea typeface="Source Sans Pro" panose="020B0503030403020204" pitchFamily="34" charset="0"/>
              </a:rPr>
              <a:t>Horesh</a:t>
            </a:r>
            <a:r>
              <a:rPr lang="en" sz="2000" dirty="0">
                <a:solidFill>
                  <a:srgbClr val="222222"/>
                </a:solidFill>
                <a:highlight>
                  <a:srgbClr val="FFFFFF"/>
                </a:highlight>
                <a:latin typeface="Source Sans Pro" panose="020B0503030403020204" pitchFamily="34" charset="0"/>
                <a:ea typeface="Source Sans Pro" panose="020B0503030403020204" pitchFamily="34" charset="0"/>
              </a:rPr>
              <a:t>, Junyi Jessy Li, Mikhail </a:t>
            </a:r>
            <a:r>
              <a:rPr lang="en" sz="2000" dirty="0" err="1">
                <a:solidFill>
                  <a:srgbClr val="222222"/>
                </a:solidFill>
                <a:highlight>
                  <a:srgbClr val="FFFFFF"/>
                </a:highlight>
                <a:latin typeface="Source Sans Pro" panose="020B0503030403020204" pitchFamily="34" charset="0"/>
                <a:ea typeface="Source Sans Pro" panose="020B0503030403020204" pitchFamily="34" charset="0"/>
              </a:rPr>
              <a:t>Yurochkin</a:t>
            </a:r>
            <a:endParaRPr lang="en" sz="2000" baseline="30000" dirty="0">
              <a:solidFill>
                <a:srgbClr val="222222"/>
              </a:solidFill>
              <a:highlight>
                <a:srgbClr val="FFFFFF"/>
              </a:highlight>
              <a:latin typeface="Source Sans Pro" panose="020B0503030403020204" pitchFamily="34" charset="0"/>
              <a:ea typeface="Source Sans Pro" panose="020B0503030403020204" pitchFamily="34" charset="0"/>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1028" name="Picture 4">
            <a:extLst>
              <a:ext uri="{FF2B5EF4-FFF2-40B4-BE49-F238E27FC236}">
                <a16:creationId xmlns:a16="http://schemas.microsoft.com/office/drawing/2014/main" id="{0FD69702-14EE-3765-6B55-8831F873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844" y="3717201"/>
            <a:ext cx="2165173" cy="66234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1CF7C2EE-0D9A-5306-4E80-61C62E36E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95" y="3786373"/>
            <a:ext cx="1244180" cy="497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697FE3-0F10-4AC2-0EAA-6D6FFE895B97}"/>
              </a:ext>
            </a:extLst>
          </p:cNvPr>
          <p:cNvSpPr txBox="1"/>
          <p:nvPr/>
        </p:nvSpPr>
        <p:spPr>
          <a:xfrm>
            <a:off x="311700" y="4702874"/>
            <a:ext cx="8520600" cy="369332"/>
          </a:xfrm>
          <a:prstGeom prst="rect">
            <a:avLst/>
          </a:prstGeom>
          <a:noFill/>
        </p:spPr>
        <p:txBody>
          <a:bodyPr wrap="square">
            <a:spAutoFit/>
          </a:bodyPr>
          <a:lstStyle/>
          <a:p>
            <a:pPr algn="ctr"/>
            <a:r>
              <a:rPr lang="en-US" sz="1800" i="1" dirty="0">
                <a:solidFill>
                  <a:schemeClr val="bg1">
                    <a:lumMod val="65000"/>
                  </a:schemeClr>
                </a:solidFill>
                <a:highlight>
                  <a:srgbClr val="FFFFFF"/>
                </a:highlight>
                <a:latin typeface="Source Sans Pro" panose="020B0503030403020204" pitchFamily="34" charset="0"/>
                <a:ea typeface="Source Sans Pro" panose="020B0503030403020204" pitchFamily="34" charset="0"/>
              </a:rPr>
              <a:t>Proceedings of the 42nd International Conference on Machine Learning</a:t>
            </a:r>
          </a:p>
        </p:txBody>
      </p:sp>
      <p:pic>
        <p:nvPicPr>
          <p:cNvPr id="2" name="Picture 1">
            <a:extLst>
              <a:ext uri="{FF2B5EF4-FFF2-40B4-BE49-F238E27FC236}">
                <a16:creationId xmlns:a16="http://schemas.microsoft.com/office/drawing/2014/main" id="{9AF681B4-3D3E-940F-3B9B-0F5C9B9A8874}"/>
              </a:ext>
            </a:extLst>
          </p:cNvPr>
          <p:cNvPicPr>
            <a:picLocks noChangeAspect="1"/>
          </p:cNvPicPr>
          <p:nvPr/>
        </p:nvPicPr>
        <p:blipFill>
          <a:blip r:embed="rId5"/>
          <a:stretch>
            <a:fillRect/>
          </a:stretch>
        </p:blipFill>
        <p:spPr>
          <a:xfrm>
            <a:off x="216972" y="253195"/>
            <a:ext cx="830500" cy="830500"/>
          </a:xfrm>
          <a:prstGeom prst="rect">
            <a:avLst/>
          </a:prstGeom>
        </p:spPr>
      </p:pic>
      <p:sp>
        <p:nvSpPr>
          <p:cNvPr id="4" name="TextBox 3">
            <a:extLst>
              <a:ext uri="{FF2B5EF4-FFF2-40B4-BE49-F238E27FC236}">
                <a16:creationId xmlns:a16="http://schemas.microsoft.com/office/drawing/2014/main" id="{F68A738E-E464-A42B-3EF1-F6B861380293}"/>
              </a:ext>
            </a:extLst>
          </p:cNvPr>
          <p:cNvSpPr txBox="1"/>
          <p:nvPr/>
        </p:nvSpPr>
        <p:spPr>
          <a:xfrm>
            <a:off x="0" y="35575"/>
            <a:ext cx="1264444" cy="246221"/>
          </a:xfrm>
          <a:prstGeom prst="rect">
            <a:avLst/>
          </a:prstGeom>
          <a:noFill/>
        </p:spPr>
        <p:txBody>
          <a:bodyPr wrap="square">
            <a:spAutoFit/>
          </a:bodyPr>
          <a:lstStyle/>
          <a:p>
            <a:pPr algn="ctr" rtl="0">
              <a:buNone/>
            </a:pPr>
            <a:r>
              <a:rPr lang="en-US" sz="1000" b="1" i="0" u="none" strike="noStrike" dirty="0">
                <a:solidFill>
                  <a:srgbClr val="595959"/>
                </a:solidFill>
                <a:effectLst/>
                <a:latin typeface="Source Sans Pro" panose="020B0503030403020204" pitchFamily="34" charset="0"/>
              </a:rPr>
              <a:t>Scan for</a:t>
            </a:r>
            <a:r>
              <a:rPr lang="en-US" sz="1000" dirty="0"/>
              <a:t> </a:t>
            </a:r>
            <a:r>
              <a:rPr lang="en-US" sz="1000" b="1" i="0" u="none" strike="noStrike" dirty="0">
                <a:solidFill>
                  <a:srgbClr val="595959"/>
                </a:solidFill>
                <a:effectLst/>
                <a:latin typeface="Source Sans Pro" panose="020B0503030403020204" pitchFamily="34" charset="0"/>
              </a:rPr>
              <a:t>Full Paper</a:t>
            </a:r>
            <a:endParaRPr lang="en-US" sz="1000" dirty="0"/>
          </a:p>
        </p:txBody>
      </p:sp>
      <p:pic>
        <p:nvPicPr>
          <p:cNvPr id="9" name="Graphic 8">
            <a:extLst>
              <a:ext uri="{FF2B5EF4-FFF2-40B4-BE49-F238E27FC236}">
                <a16:creationId xmlns:a16="http://schemas.microsoft.com/office/drawing/2014/main" id="{E09AE985-BB09-43C0-427B-9E91EB67C3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11637" y="86683"/>
            <a:ext cx="3109521" cy="1081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Source Sans Pro" panose="020B0503030403020204" pitchFamily="34" charset="0"/>
                <a:ea typeface="Source Sans Pro" panose="020B0503030403020204" pitchFamily="34" charset="0"/>
              </a:rPr>
              <a:t>Motivation</a:t>
            </a:r>
            <a:endParaRPr b="1" dirty="0">
              <a:latin typeface="Source Sans Pro" panose="020B0503030403020204" pitchFamily="34" charset="0"/>
              <a:ea typeface="Source Sans Pro" panose="020B0503030403020204" pitchFamily="34" charset="0"/>
            </a:endParaRPr>
          </a:p>
        </p:txBody>
      </p:sp>
      <p:sp>
        <p:nvSpPr>
          <p:cNvPr id="63" name="Google Shape;63;p14"/>
          <p:cNvSpPr txBox="1">
            <a:spLocks noGrp="1"/>
          </p:cNvSpPr>
          <p:nvPr>
            <p:ph type="body" idx="1"/>
          </p:nvPr>
        </p:nvSpPr>
        <p:spPr>
          <a:xfrm>
            <a:off x="311700" y="1132268"/>
            <a:ext cx="8263500" cy="134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dirty="0">
                <a:latin typeface="Source Sans Pro" panose="020B0503030403020204" pitchFamily="34" charset="0"/>
                <a:ea typeface="Source Sans Pro" panose="020B0503030403020204" pitchFamily="34" charset="0"/>
              </a:rPr>
              <a:t>Constitutional AI works great for aligning LLMs, but its principles can be too </a:t>
            </a:r>
            <a:r>
              <a:rPr lang="en" sz="2000" i="1" dirty="0">
                <a:solidFill>
                  <a:srgbClr val="980000"/>
                </a:solidFill>
                <a:latin typeface="Source Sans Pro" panose="020B0503030403020204" pitchFamily="34" charset="0"/>
                <a:ea typeface="Source Sans Pro" panose="020B0503030403020204" pitchFamily="34" charset="0"/>
              </a:rPr>
              <a:t>generic</a:t>
            </a:r>
            <a:r>
              <a:rPr lang="en" sz="2000" dirty="0">
                <a:latin typeface="Source Sans Pro" panose="020B0503030403020204" pitchFamily="34" charset="0"/>
                <a:ea typeface="Source Sans Pro" panose="020B0503030403020204" pitchFamily="34" charset="0"/>
              </a:rPr>
              <a:t> to interpret in a given context </a:t>
            </a:r>
            <a:endParaRPr sz="2000" dirty="0">
              <a:latin typeface="Source Sans Pro" panose="020B0503030403020204" pitchFamily="34" charset="0"/>
              <a:ea typeface="Source Sans Pro" panose="020B0503030403020204" pitchFamily="34" charset="0"/>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5" name="Google Shape;65;p14"/>
          <p:cNvPicPr preferRelativeResize="0"/>
          <p:nvPr/>
        </p:nvPicPr>
        <p:blipFill rotWithShape="1">
          <a:blip r:embed="rId3">
            <a:alphaModFix/>
          </a:blip>
          <a:srcRect b="57323"/>
          <a:stretch/>
        </p:blipFill>
        <p:spPr>
          <a:xfrm>
            <a:off x="1745863" y="2083675"/>
            <a:ext cx="5652274" cy="2494025"/>
          </a:xfrm>
          <a:prstGeom prst="rect">
            <a:avLst/>
          </a:prstGeom>
          <a:noFill/>
          <a:ln>
            <a:noFill/>
          </a:ln>
        </p:spPr>
      </p:pic>
      <p:sp>
        <p:nvSpPr>
          <p:cNvPr id="66" name="Google Shape;66;p14"/>
          <p:cNvSpPr txBox="1"/>
          <p:nvPr/>
        </p:nvSpPr>
        <p:spPr>
          <a:xfrm>
            <a:off x="2596200" y="4529125"/>
            <a:ext cx="3951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rgbClr val="222222"/>
                </a:solidFill>
                <a:highlight>
                  <a:srgbClr val="FFFFFF"/>
                </a:highlight>
                <a:latin typeface="Source Sans Pro" panose="020B0503030403020204" pitchFamily="34" charset="0"/>
                <a:ea typeface="Source Sans Pro" panose="020B0503030403020204" pitchFamily="34" charset="0"/>
              </a:rPr>
              <a:t>Constitutional ai: Harmlessness from ai feedback (Bai et al., 2022)</a:t>
            </a:r>
            <a:endParaRPr dirty="0">
              <a:latin typeface="Source Sans Pro" panose="020B0503030403020204" pitchFamily="34" charset="0"/>
              <a:ea typeface="Source Sans Pro" panose="020B0503030403020204" pitchFamily="34" charset="0"/>
            </a:endParaRPr>
          </a:p>
        </p:txBody>
      </p:sp>
      <p:sp>
        <p:nvSpPr>
          <p:cNvPr id="68" name="Google Shape;68;p14"/>
          <p:cNvSpPr/>
          <p:nvPr/>
        </p:nvSpPr>
        <p:spPr>
          <a:xfrm>
            <a:off x="2192975" y="2264000"/>
            <a:ext cx="2647200" cy="1551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p:nvPr/>
        </p:nvSpPr>
        <p:spPr>
          <a:xfrm>
            <a:off x="2192975" y="3329450"/>
            <a:ext cx="1672500" cy="2037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a:off x="3308950" y="4079925"/>
            <a:ext cx="3742800" cy="2037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txBox="1"/>
          <p:nvPr/>
        </p:nvSpPr>
        <p:spPr>
          <a:xfrm>
            <a:off x="2121600" y="2102412"/>
            <a:ext cx="4643700" cy="4617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What does </a:t>
            </a:r>
            <a:r>
              <a:rPr lang="en" sz="1800" i="1" dirty="0">
                <a:solidFill>
                  <a:srgbClr val="980000"/>
                </a:solidFill>
              </a:rPr>
              <a:t>harmful / unethical</a:t>
            </a:r>
            <a:r>
              <a:rPr lang="en" sz="1800" dirty="0">
                <a:solidFill>
                  <a:schemeClr val="dk2"/>
                </a:solidFill>
              </a:rPr>
              <a:t> mean here?</a:t>
            </a:r>
            <a:endParaRPr sz="1800" dirty="0">
              <a:solidFill>
                <a:schemeClr val="dk2"/>
              </a:solidFill>
            </a:endParaRPr>
          </a:p>
        </p:txBody>
      </p:sp>
      <p:sp>
        <p:nvSpPr>
          <p:cNvPr id="3" name="Google Shape;110;p15">
            <a:extLst>
              <a:ext uri="{FF2B5EF4-FFF2-40B4-BE49-F238E27FC236}">
                <a16:creationId xmlns:a16="http://schemas.microsoft.com/office/drawing/2014/main" id="{9663A105-3751-0BA1-D6B1-560B279D89A3}"/>
              </a:ext>
            </a:extLst>
          </p:cNvPr>
          <p:cNvSpPr txBox="1">
            <a:spLocks/>
          </p:cNvSpPr>
          <p:nvPr/>
        </p:nvSpPr>
        <p:spPr>
          <a:xfrm>
            <a:off x="1960274" y="2830442"/>
            <a:ext cx="5309206" cy="1952626"/>
          </a:xfrm>
          <a:prstGeom prst="rect">
            <a:avLst/>
          </a:prstGeom>
          <a:solidFill>
            <a:srgbClr val="FFF2CC"/>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US" sz="2400" dirty="0">
                <a:solidFill>
                  <a:srgbClr val="980000"/>
                </a:solidFill>
                <a:latin typeface="Source Sans Pro" panose="020B0503030403020204" pitchFamily="34" charset="0"/>
                <a:ea typeface="Source Sans Pro" panose="020B0503030403020204" pitchFamily="34" charset="0"/>
              </a:rPr>
              <a:t>Can we build a framework that tailors the principles to each individual query, whilst minimizing the human efforts needed for annotations?</a:t>
            </a:r>
          </a:p>
        </p:txBody>
      </p:sp>
      <p:pic>
        <p:nvPicPr>
          <p:cNvPr id="4" name="Google Shape;111;p15">
            <a:extLst>
              <a:ext uri="{FF2B5EF4-FFF2-40B4-BE49-F238E27FC236}">
                <a16:creationId xmlns:a16="http://schemas.microsoft.com/office/drawing/2014/main" id="{F5F58ECA-8F0C-B5B4-EDB2-D36DD8537354}"/>
              </a:ext>
            </a:extLst>
          </p:cNvPr>
          <p:cNvPicPr preferRelativeResize="0">
            <a:picLocks noChangeAspect="1"/>
          </p:cNvPicPr>
          <p:nvPr/>
        </p:nvPicPr>
        <p:blipFill>
          <a:blip r:embed="rId4">
            <a:alphaModFix/>
          </a:blip>
          <a:stretch>
            <a:fillRect/>
          </a:stretch>
        </p:blipFill>
        <p:spPr>
          <a:xfrm>
            <a:off x="680686" y="3258115"/>
            <a:ext cx="1097280" cy="10972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Source Sans Pro" panose="020B0503030403020204" pitchFamily="34" charset="0"/>
                <a:ea typeface="Source Sans Pro" panose="020B0503030403020204" pitchFamily="34" charset="0"/>
              </a:rPr>
              <a:t>Introducing: Situated-</a:t>
            </a:r>
            <a:r>
              <a:rPr lang="en" b="1" dirty="0" err="1">
                <a:latin typeface="Source Sans Pro" panose="020B0503030403020204" pitchFamily="34" charset="0"/>
                <a:ea typeface="Source Sans Pro" panose="020B0503030403020204" pitchFamily="34" charset="0"/>
              </a:rPr>
              <a:t>PRInciples</a:t>
            </a:r>
            <a:r>
              <a:rPr lang="en" b="1" dirty="0">
                <a:latin typeface="Source Sans Pro" panose="020B0503030403020204" pitchFamily="34" charset="0"/>
                <a:ea typeface="Source Sans Pro" panose="020B0503030403020204" pitchFamily="34" charset="0"/>
              </a:rPr>
              <a:t> (SPRI)</a:t>
            </a:r>
            <a:endParaRPr b="1" dirty="0">
              <a:latin typeface="Source Sans Pro" panose="020B0503030403020204" pitchFamily="34" charset="0"/>
              <a:ea typeface="Source Sans Pro" panose="020B0503030403020204" pitchFamily="34" charset="0"/>
            </a:endParaRPr>
          </a:p>
        </p:txBody>
      </p:sp>
      <p:sp>
        <p:nvSpPr>
          <p:cNvPr id="117" name="Google Shape;11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18" name="Google Shape;118;p16"/>
          <p:cNvSpPr/>
          <p:nvPr/>
        </p:nvSpPr>
        <p:spPr>
          <a:xfrm>
            <a:off x="71225" y="2681000"/>
            <a:ext cx="983400" cy="13329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35714"/>
              </a:lnSpc>
              <a:spcBef>
                <a:spcPts val="0"/>
              </a:spcBef>
              <a:spcAft>
                <a:spcPts val="0"/>
              </a:spcAft>
              <a:buNone/>
            </a:pPr>
            <a:r>
              <a:rPr lang="en" sz="1000" dirty="0">
                <a:solidFill>
                  <a:srgbClr val="1F1F1F"/>
                </a:solidFill>
                <a:latin typeface="Source Sans Pro"/>
                <a:ea typeface="Source Sans Pro"/>
                <a:cs typeface="Source Sans Pro"/>
                <a:sym typeface="Source Sans Pro"/>
              </a:rPr>
              <a:t>My doctor told me that I'm at high risk for heart disease. What should I do?</a:t>
            </a:r>
            <a:endParaRPr sz="1000" dirty="0">
              <a:latin typeface="Source Sans Pro"/>
              <a:ea typeface="Source Sans Pro"/>
              <a:cs typeface="Source Sans Pro"/>
              <a:sym typeface="Source Sans Pro"/>
            </a:endParaRPr>
          </a:p>
        </p:txBody>
      </p:sp>
      <p:sp>
        <p:nvSpPr>
          <p:cNvPr id="119" name="Google Shape;119;p16"/>
          <p:cNvSpPr/>
          <p:nvPr/>
        </p:nvSpPr>
        <p:spPr>
          <a:xfrm>
            <a:off x="1250878" y="2047370"/>
            <a:ext cx="3871200" cy="2589000"/>
          </a:xfrm>
          <a:prstGeom prst="roundRect">
            <a:avLst>
              <a:gd name="adj" fmla="val 4443"/>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6"/>
          <p:cNvSpPr/>
          <p:nvPr/>
        </p:nvSpPr>
        <p:spPr>
          <a:xfrm>
            <a:off x="1415636" y="2853707"/>
            <a:ext cx="2486100" cy="1696800"/>
          </a:xfrm>
          <a:prstGeom prst="rect">
            <a:avLst/>
          </a:prstGeom>
          <a:solidFill>
            <a:srgbClr val="EFEFEF"/>
          </a:solid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6"/>
          <p:cNvSpPr/>
          <p:nvPr/>
        </p:nvSpPr>
        <p:spPr>
          <a:xfrm>
            <a:off x="2611176" y="2224400"/>
            <a:ext cx="1086600" cy="3789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latin typeface="Source Sans Pro"/>
                <a:ea typeface="Source Sans Pro"/>
                <a:cs typeface="Source Sans Pro"/>
                <a:sym typeface="Source Sans Pro"/>
              </a:rPr>
              <a:t>Generate initial principles</a:t>
            </a:r>
            <a:endParaRPr sz="900" b="1" dirty="0">
              <a:solidFill>
                <a:srgbClr val="FFFFFF"/>
              </a:solidFill>
              <a:latin typeface="Source Sans Pro"/>
              <a:ea typeface="Source Sans Pro"/>
              <a:cs typeface="Source Sans Pro"/>
              <a:sym typeface="Source Sans Pro"/>
            </a:endParaRPr>
          </a:p>
        </p:txBody>
      </p:sp>
      <p:grpSp>
        <p:nvGrpSpPr>
          <p:cNvPr id="122" name="Google Shape;122;p16"/>
          <p:cNvGrpSpPr/>
          <p:nvPr/>
        </p:nvGrpSpPr>
        <p:grpSpPr>
          <a:xfrm>
            <a:off x="71433" y="1746575"/>
            <a:ext cx="985050" cy="856372"/>
            <a:chOff x="779125" y="545365"/>
            <a:chExt cx="1313400" cy="1137885"/>
          </a:xfrm>
        </p:grpSpPr>
        <p:sp>
          <p:nvSpPr>
            <p:cNvPr id="123" name="Google Shape;123;p16"/>
            <p:cNvSpPr/>
            <p:nvPr/>
          </p:nvSpPr>
          <p:spPr>
            <a:xfrm>
              <a:off x="779125" y="1265050"/>
              <a:ext cx="1313400" cy="4182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Source Sans Pro"/>
                  <a:ea typeface="Source Sans Pro"/>
                  <a:cs typeface="Source Sans Pro"/>
                  <a:sym typeface="Source Sans Pro"/>
                </a:rPr>
                <a:t>User Input</a:t>
              </a:r>
              <a:endParaRPr sz="1300" b="1">
                <a:latin typeface="Source Sans Pro"/>
                <a:ea typeface="Source Sans Pro"/>
                <a:cs typeface="Source Sans Pro"/>
                <a:sym typeface="Source Sans Pro"/>
              </a:endParaRPr>
            </a:p>
          </p:txBody>
        </p:sp>
        <p:pic>
          <p:nvPicPr>
            <p:cNvPr id="124" name="Google Shape;124;p16"/>
            <p:cNvPicPr preferRelativeResize="0"/>
            <p:nvPr/>
          </p:nvPicPr>
          <p:blipFill>
            <a:blip r:embed="rId3">
              <a:alphaModFix/>
            </a:blip>
            <a:stretch>
              <a:fillRect/>
            </a:stretch>
          </p:blipFill>
          <p:spPr>
            <a:xfrm>
              <a:off x="1209539" y="545365"/>
              <a:ext cx="642300" cy="642300"/>
            </a:xfrm>
            <a:prstGeom prst="rect">
              <a:avLst/>
            </a:prstGeom>
            <a:noFill/>
            <a:ln>
              <a:noFill/>
            </a:ln>
          </p:spPr>
        </p:pic>
      </p:grpSp>
      <p:pic>
        <p:nvPicPr>
          <p:cNvPr id="125" name="Google Shape;125;p16"/>
          <p:cNvPicPr preferRelativeResize="0"/>
          <p:nvPr/>
        </p:nvPicPr>
        <p:blipFill>
          <a:blip r:embed="rId4">
            <a:alphaModFix/>
          </a:blip>
          <a:stretch>
            <a:fillRect/>
          </a:stretch>
        </p:blipFill>
        <p:spPr>
          <a:xfrm>
            <a:off x="1621360" y="2308039"/>
            <a:ext cx="274305" cy="275295"/>
          </a:xfrm>
          <a:prstGeom prst="rect">
            <a:avLst/>
          </a:prstGeom>
          <a:noFill/>
          <a:ln>
            <a:noFill/>
          </a:ln>
        </p:spPr>
      </p:pic>
      <p:sp>
        <p:nvSpPr>
          <p:cNvPr id="126" name="Google Shape;126;p16"/>
          <p:cNvSpPr/>
          <p:nvPr/>
        </p:nvSpPr>
        <p:spPr>
          <a:xfrm>
            <a:off x="1217225" y="1636650"/>
            <a:ext cx="1093500" cy="3303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Seed (</a:t>
            </a:r>
            <a:r>
              <a:rPr lang="en" sz="800" b="1" i="1">
                <a:latin typeface="Source Sans Pro"/>
                <a:ea typeface="Source Sans Pro"/>
                <a:cs typeface="Source Sans Pro"/>
                <a:sym typeface="Source Sans Pro"/>
              </a:rPr>
              <a:t>Instruction, Principle</a:t>
            </a:r>
            <a:r>
              <a:rPr lang="en" sz="800" b="1">
                <a:latin typeface="Source Sans Pro"/>
                <a:ea typeface="Source Sans Pro"/>
                <a:cs typeface="Source Sans Pro"/>
                <a:sym typeface="Source Sans Pro"/>
              </a:rPr>
              <a:t>) Examples</a:t>
            </a:r>
            <a:endParaRPr sz="800" b="1">
              <a:latin typeface="Source Sans Pro"/>
              <a:ea typeface="Source Sans Pro"/>
              <a:cs typeface="Source Sans Pro"/>
              <a:sym typeface="Source Sans Pro"/>
            </a:endParaRPr>
          </a:p>
        </p:txBody>
      </p:sp>
      <p:cxnSp>
        <p:nvCxnSpPr>
          <p:cNvPr id="127" name="Google Shape;127;p16"/>
          <p:cNvCxnSpPr>
            <a:endCxn id="125" idx="0"/>
          </p:cNvCxnSpPr>
          <p:nvPr/>
        </p:nvCxnSpPr>
        <p:spPr>
          <a:xfrm>
            <a:off x="1757013" y="1977739"/>
            <a:ext cx="1500" cy="330300"/>
          </a:xfrm>
          <a:prstGeom prst="straightConnector1">
            <a:avLst/>
          </a:prstGeom>
          <a:noFill/>
          <a:ln w="19050" cap="flat" cmpd="sng">
            <a:solidFill>
              <a:srgbClr val="000000"/>
            </a:solidFill>
            <a:prstDash val="solid"/>
            <a:round/>
            <a:headEnd type="none" w="med" len="med"/>
            <a:tailEnd type="triangle" w="med" len="med"/>
          </a:ln>
        </p:spPr>
      </p:cxnSp>
      <p:sp>
        <p:nvSpPr>
          <p:cNvPr id="128" name="Google Shape;128;p16"/>
          <p:cNvSpPr txBox="1"/>
          <p:nvPr/>
        </p:nvSpPr>
        <p:spPr>
          <a:xfrm>
            <a:off x="2512600" y="1048500"/>
            <a:ext cx="2576100" cy="90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i="1" dirty="0">
                <a:latin typeface="Source Sans Pro"/>
                <a:ea typeface="Source Sans Pro"/>
                <a:cs typeface="Source Sans Pro"/>
                <a:sym typeface="Source Sans Pro"/>
              </a:rPr>
              <a:t>Stage 1: </a:t>
            </a:r>
            <a:r>
              <a:rPr lang="en" sz="1500" b="1" dirty="0">
                <a:latin typeface="Source Sans Pro"/>
                <a:ea typeface="Source Sans Pro"/>
                <a:cs typeface="Source Sans Pro"/>
                <a:sym typeface="Source Sans Pro"/>
              </a:rPr>
              <a:t>Generate a set of </a:t>
            </a:r>
            <a:r>
              <a:rPr lang="en" sz="1500" b="1" dirty="0">
                <a:solidFill>
                  <a:srgbClr val="FF9900"/>
                </a:solidFill>
                <a:latin typeface="Source Sans Pro"/>
                <a:ea typeface="Source Sans Pro"/>
                <a:cs typeface="Source Sans Pro"/>
                <a:sym typeface="Source Sans Pro"/>
              </a:rPr>
              <a:t>principles</a:t>
            </a:r>
            <a:r>
              <a:rPr lang="en" sz="1500" b="1" dirty="0">
                <a:latin typeface="Source Sans Pro"/>
                <a:ea typeface="Source Sans Pro"/>
                <a:cs typeface="Source Sans Pro"/>
                <a:sym typeface="Source Sans Pro"/>
              </a:rPr>
              <a:t> to guide the response to the user’s input</a:t>
            </a:r>
            <a:endParaRPr sz="1500" b="1" dirty="0">
              <a:latin typeface="Source Sans Pro"/>
              <a:ea typeface="Source Sans Pro"/>
              <a:cs typeface="Source Sans Pro"/>
              <a:sym typeface="Source Sans Pro"/>
            </a:endParaRPr>
          </a:p>
        </p:txBody>
      </p:sp>
      <p:sp>
        <p:nvSpPr>
          <p:cNvPr id="129" name="Google Shape;129;p16"/>
          <p:cNvSpPr/>
          <p:nvPr/>
        </p:nvSpPr>
        <p:spPr>
          <a:xfrm>
            <a:off x="1138014" y="2342493"/>
            <a:ext cx="450300" cy="207900"/>
          </a:xfrm>
          <a:prstGeom prst="rightArrow">
            <a:avLst>
              <a:gd name="adj1" fmla="val 50000"/>
              <a:gd name="adj2" fmla="val 82870"/>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0" name="Google Shape;130;p16"/>
          <p:cNvCxnSpPr/>
          <p:nvPr/>
        </p:nvCxnSpPr>
        <p:spPr>
          <a:xfrm>
            <a:off x="2918657" y="2632102"/>
            <a:ext cx="3600" cy="430500"/>
          </a:xfrm>
          <a:prstGeom prst="straightConnector1">
            <a:avLst/>
          </a:prstGeom>
          <a:noFill/>
          <a:ln w="19050" cap="flat" cmpd="sng">
            <a:solidFill>
              <a:srgbClr val="000000"/>
            </a:solidFill>
            <a:prstDash val="solid"/>
            <a:round/>
            <a:headEnd type="none" w="med" len="med"/>
            <a:tailEnd type="triangle" w="med" len="med"/>
          </a:ln>
        </p:spPr>
      </p:cxnSp>
      <p:sp>
        <p:nvSpPr>
          <p:cNvPr id="131" name="Google Shape;131;p16"/>
          <p:cNvSpPr/>
          <p:nvPr/>
        </p:nvSpPr>
        <p:spPr>
          <a:xfrm>
            <a:off x="2152326" y="3074202"/>
            <a:ext cx="1217700" cy="482100"/>
          </a:xfrm>
          <a:prstGeom prst="roundRect">
            <a:avLst>
              <a:gd name="adj" fmla="val 11731"/>
            </a:avLst>
          </a:prstGeom>
          <a:solidFill>
            <a:srgbClr val="D5A6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Source Sans Pro"/>
                <a:ea typeface="Source Sans Pro"/>
                <a:cs typeface="Source Sans Pro"/>
                <a:sym typeface="Source Sans Pro"/>
              </a:rPr>
              <a:t>Are the principles useful enough to guide the response?</a:t>
            </a:r>
            <a:endParaRPr sz="800" b="1">
              <a:latin typeface="Source Sans Pro"/>
              <a:ea typeface="Source Sans Pro"/>
              <a:cs typeface="Source Sans Pro"/>
              <a:sym typeface="Source Sans Pro"/>
            </a:endParaRPr>
          </a:p>
        </p:txBody>
      </p:sp>
      <p:grpSp>
        <p:nvGrpSpPr>
          <p:cNvPr id="132" name="Google Shape;132;p16"/>
          <p:cNvGrpSpPr/>
          <p:nvPr/>
        </p:nvGrpSpPr>
        <p:grpSpPr>
          <a:xfrm>
            <a:off x="1928712" y="1991800"/>
            <a:ext cx="820575" cy="624811"/>
            <a:chOff x="2962389" y="1474718"/>
            <a:chExt cx="1094100" cy="830204"/>
          </a:xfrm>
        </p:grpSpPr>
        <p:pic>
          <p:nvPicPr>
            <p:cNvPr id="133" name="Google Shape;133;p16"/>
            <p:cNvPicPr preferRelativeResize="0"/>
            <p:nvPr/>
          </p:nvPicPr>
          <p:blipFill>
            <a:blip r:embed="rId5">
              <a:alphaModFix/>
            </a:blip>
            <a:stretch>
              <a:fillRect/>
            </a:stretch>
          </p:blipFill>
          <p:spPr>
            <a:xfrm>
              <a:off x="3356573" y="1847722"/>
              <a:ext cx="457199" cy="457199"/>
            </a:xfrm>
            <a:prstGeom prst="rect">
              <a:avLst/>
            </a:prstGeom>
            <a:noFill/>
            <a:ln>
              <a:noFill/>
            </a:ln>
          </p:spPr>
        </p:pic>
        <p:sp>
          <p:nvSpPr>
            <p:cNvPr id="134" name="Google Shape;134;p16"/>
            <p:cNvSpPr txBox="1"/>
            <p:nvPr/>
          </p:nvSpPr>
          <p:spPr>
            <a:xfrm>
              <a:off x="2962389" y="1474718"/>
              <a:ext cx="10941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cxnSp>
        <p:nvCxnSpPr>
          <p:cNvPr id="135" name="Google Shape;135;p16"/>
          <p:cNvCxnSpPr>
            <a:stCxn id="131" idx="3"/>
          </p:cNvCxnSpPr>
          <p:nvPr/>
        </p:nvCxnSpPr>
        <p:spPr>
          <a:xfrm>
            <a:off x="3370026" y="3315252"/>
            <a:ext cx="639900" cy="3000"/>
          </a:xfrm>
          <a:prstGeom prst="straightConnector1">
            <a:avLst/>
          </a:prstGeom>
          <a:noFill/>
          <a:ln w="19050" cap="flat" cmpd="sng">
            <a:solidFill>
              <a:srgbClr val="000000"/>
            </a:solidFill>
            <a:prstDash val="solid"/>
            <a:round/>
            <a:headEnd type="none" w="med" len="med"/>
            <a:tailEnd type="triangle" w="med" len="med"/>
          </a:ln>
        </p:spPr>
      </p:cxnSp>
      <p:sp>
        <p:nvSpPr>
          <p:cNvPr id="136" name="Google Shape;136;p16"/>
          <p:cNvSpPr/>
          <p:nvPr/>
        </p:nvSpPr>
        <p:spPr>
          <a:xfrm>
            <a:off x="3424689" y="3049462"/>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YES</a:t>
            </a:r>
            <a:endParaRPr sz="900" b="1">
              <a:latin typeface="Source Sans Pro"/>
              <a:ea typeface="Source Sans Pro"/>
              <a:cs typeface="Source Sans Pro"/>
              <a:sym typeface="Source Sans Pro"/>
            </a:endParaRPr>
          </a:p>
        </p:txBody>
      </p:sp>
      <p:cxnSp>
        <p:nvCxnSpPr>
          <p:cNvPr id="137" name="Google Shape;137;p16"/>
          <p:cNvCxnSpPr>
            <a:stCxn id="131" idx="2"/>
            <a:endCxn id="138" idx="0"/>
          </p:cNvCxnSpPr>
          <p:nvPr/>
        </p:nvCxnSpPr>
        <p:spPr>
          <a:xfrm>
            <a:off x="2761176" y="3556302"/>
            <a:ext cx="3300" cy="457500"/>
          </a:xfrm>
          <a:prstGeom prst="straightConnector1">
            <a:avLst/>
          </a:prstGeom>
          <a:noFill/>
          <a:ln w="19050" cap="flat" cmpd="sng">
            <a:solidFill>
              <a:srgbClr val="000000"/>
            </a:solidFill>
            <a:prstDash val="dash"/>
            <a:round/>
            <a:headEnd type="none" w="med" len="med"/>
            <a:tailEnd type="triangle" w="med" len="med"/>
          </a:ln>
        </p:spPr>
      </p:cxnSp>
      <p:sp>
        <p:nvSpPr>
          <p:cNvPr id="139" name="Google Shape;139;p16"/>
          <p:cNvSpPr/>
          <p:nvPr/>
        </p:nvSpPr>
        <p:spPr>
          <a:xfrm>
            <a:off x="2310673" y="3661907"/>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Source Sans Pro"/>
                <a:ea typeface="Source Sans Pro"/>
                <a:cs typeface="Source Sans Pro"/>
                <a:sym typeface="Source Sans Pro"/>
              </a:rPr>
              <a:t>NO</a:t>
            </a:r>
            <a:endParaRPr sz="1100" b="1">
              <a:latin typeface="Source Sans Pro"/>
              <a:ea typeface="Source Sans Pro"/>
              <a:cs typeface="Source Sans Pro"/>
              <a:sym typeface="Source Sans Pro"/>
            </a:endParaRPr>
          </a:p>
        </p:txBody>
      </p:sp>
      <p:sp>
        <p:nvSpPr>
          <p:cNvPr id="138" name="Google Shape;138;p16"/>
          <p:cNvSpPr/>
          <p:nvPr/>
        </p:nvSpPr>
        <p:spPr>
          <a:xfrm>
            <a:off x="2119700" y="4013900"/>
            <a:ext cx="1289700" cy="457500"/>
          </a:xfrm>
          <a:prstGeom prst="roundRect">
            <a:avLst>
              <a:gd name="adj" fmla="val 1403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Source Sans Pro"/>
                <a:ea typeface="Source Sans Pro"/>
                <a:cs typeface="Source Sans Pro"/>
                <a:sym typeface="Source Sans Pro"/>
              </a:rPr>
              <a:t>Refine the principles based on feedback</a:t>
            </a:r>
            <a:endParaRPr sz="1000" b="1" dirty="0">
              <a:solidFill>
                <a:srgbClr val="FFFFFF"/>
              </a:solidFill>
              <a:latin typeface="Source Sans Pro"/>
              <a:ea typeface="Source Sans Pro"/>
              <a:cs typeface="Source Sans Pro"/>
              <a:sym typeface="Source Sans Pro"/>
            </a:endParaRPr>
          </a:p>
        </p:txBody>
      </p:sp>
      <p:cxnSp>
        <p:nvCxnSpPr>
          <p:cNvPr id="140" name="Google Shape;140;p16"/>
          <p:cNvCxnSpPr>
            <a:stCxn id="138" idx="1"/>
            <a:endCxn id="141" idx="1"/>
          </p:cNvCxnSpPr>
          <p:nvPr/>
        </p:nvCxnSpPr>
        <p:spPr>
          <a:xfrm rot="10800000">
            <a:off x="1696400" y="3315050"/>
            <a:ext cx="423300" cy="927600"/>
          </a:xfrm>
          <a:prstGeom prst="bentConnector3">
            <a:avLst>
              <a:gd name="adj1" fmla="val 156273"/>
            </a:avLst>
          </a:prstGeom>
          <a:noFill/>
          <a:ln w="19050" cap="flat" cmpd="sng">
            <a:solidFill>
              <a:srgbClr val="000000"/>
            </a:solidFill>
            <a:prstDash val="dash"/>
            <a:round/>
            <a:headEnd type="none" w="med" len="med"/>
            <a:tailEnd type="triangle" w="med" len="med"/>
          </a:ln>
        </p:spPr>
      </p:cxnSp>
      <p:grpSp>
        <p:nvGrpSpPr>
          <p:cNvPr id="142" name="Google Shape;142;p16"/>
          <p:cNvGrpSpPr/>
          <p:nvPr/>
        </p:nvGrpSpPr>
        <p:grpSpPr>
          <a:xfrm>
            <a:off x="3261752" y="3809975"/>
            <a:ext cx="896175" cy="626031"/>
            <a:chOff x="2709143" y="1436522"/>
            <a:chExt cx="1194900" cy="831824"/>
          </a:xfrm>
        </p:grpSpPr>
        <p:pic>
          <p:nvPicPr>
            <p:cNvPr id="143" name="Google Shape;143;p16"/>
            <p:cNvPicPr preferRelativeResize="0"/>
            <p:nvPr/>
          </p:nvPicPr>
          <p:blipFill>
            <a:blip r:embed="rId5">
              <a:alphaModFix/>
            </a:blip>
            <a:stretch>
              <a:fillRect/>
            </a:stretch>
          </p:blipFill>
          <p:spPr>
            <a:xfrm>
              <a:off x="2966410" y="1811147"/>
              <a:ext cx="457199" cy="457199"/>
            </a:xfrm>
            <a:prstGeom prst="rect">
              <a:avLst/>
            </a:prstGeom>
            <a:noFill/>
            <a:ln>
              <a:noFill/>
            </a:ln>
          </p:spPr>
        </p:pic>
        <p:sp>
          <p:nvSpPr>
            <p:cNvPr id="144" name="Google Shape;144;p16"/>
            <p:cNvSpPr txBox="1"/>
            <p:nvPr/>
          </p:nvSpPr>
          <p:spPr>
            <a:xfrm>
              <a:off x="2709143" y="1436522"/>
              <a:ext cx="119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grpSp>
        <p:nvGrpSpPr>
          <p:cNvPr id="145" name="Google Shape;145;p16"/>
          <p:cNvGrpSpPr/>
          <p:nvPr/>
        </p:nvGrpSpPr>
        <p:grpSpPr>
          <a:xfrm>
            <a:off x="1443964" y="2821737"/>
            <a:ext cx="916200" cy="699723"/>
            <a:chOff x="2815796" y="2623775"/>
            <a:chExt cx="1221600" cy="929740"/>
          </a:xfrm>
        </p:grpSpPr>
        <p:sp>
          <p:nvSpPr>
            <p:cNvPr id="146" name="Google Shape;146;p16"/>
            <p:cNvSpPr txBox="1"/>
            <p:nvPr/>
          </p:nvSpPr>
          <p:spPr>
            <a:xfrm>
              <a:off x="2815796" y="2623775"/>
              <a:ext cx="12216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Critic Model</a:t>
              </a:r>
              <a:endParaRPr sz="1000" b="1">
                <a:latin typeface="Source Sans Pro"/>
                <a:ea typeface="Source Sans Pro"/>
                <a:cs typeface="Source Sans Pro"/>
                <a:sym typeface="Source Sans Pro"/>
              </a:endParaRPr>
            </a:p>
          </p:txBody>
        </p:sp>
        <p:pic>
          <p:nvPicPr>
            <p:cNvPr id="141" name="Google Shape;141;p16"/>
            <p:cNvPicPr preferRelativeResize="0"/>
            <p:nvPr/>
          </p:nvPicPr>
          <p:blipFill>
            <a:blip r:embed="rId6">
              <a:alphaModFix/>
            </a:blip>
            <a:stretch>
              <a:fillRect/>
            </a:stretch>
          </p:blipFill>
          <p:spPr>
            <a:xfrm>
              <a:off x="3152275" y="3004875"/>
              <a:ext cx="548640" cy="548640"/>
            </a:xfrm>
            <a:prstGeom prst="rect">
              <a:avLst/>
            </a:prstGeom>
            <a:noFill/>
            <a:ln>
              <a:noFill/>
            </a:ln>
          </p:spPr>
        </p:pic>
      </p:grpSp>
      <p:sp>
        <p:nvSpPr>
          <p:cNvPr id="147" name="Google Shape;147;p16"/>
          <p:cNvSpPr/>
          <p:nvPr/>
        </p:nvSpPr>
        <p:spPr>
          <a:xfrm>
            <a:off x="4024750" y="2617750"/>
            <a:ext cx="1041300" cy="19329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45700" tIns="91425" rIns="45700" bIns="91425" anchor="ctr" anchorCtr="0">
            <a:noAutofit/>
          </a:bodyPr>
          <a:lstStyle/>
          <a:p>
            <a:pPr marL="0" lvl="0" indent="0" algn="ctr" rtl="0">
              <a:lnSpc>
                <a:spcPct val="135714"/>
              </a:lnSpc>
              <a:spcBef>
                <a:spcPts val="0"/>
              </a:spcBef>
              <a:spcAft>
                <a:spcPts val="0"/>
              </a:spcAft>
              <a:buNone/>
            </a:pPr>
            <a:r>
              <a:rPr lang="en" sz="650">
                <a:solidFill>
                  <a:srgbClr val="1F1F1F"/>
                </a:solidFill>
                <a:latin typeface="Source Sans Pro"/>
                <a:ea typeface="Source Sans Pro"/>
                <a:cs typeface="Source Sans Pro"/>
                <a:sym typeface="Source Sans Pro"/>
              </a:rPr>
              <a:t>… prioritize personalized guidance over generic advice, considering the individual’s unique medical history, lifestyle, and risk factors. Emphasize the importance of consulting with a healthcare professional to develop a tailored plan. Additionally, provide evidence-based information on heart disease prevention …</a:t>
            </a:r>
            <a:endParaRPr sz="650">
              <a:latin typeface="Source Sans Pro"/>
              <a:ea typeface="Source Sans Pro"/>
              <a:cs typeface="Source Sans Pro"/>
              <a:sym typeface="Source Sans Pro"/>
            </a:endParaRPr>
          </a:p>
        </p:txBody>
      </p:sp>
      <p:cxnSp>
        <p:nvCxnSpPr>
          <p:cNvPr id="148" name="Google Shape;148;p16"/>
          <p:cNvCxnSpPr>
            <a:stCxn id="125" idx="3"/>
            <a:endCxn id="133" idx="1"/>
          </p:cNvCxnSpPr>
          <p:nvPr/>
        </p:nvCxnSpPr>
        <p:spPr>
          <a:xfrm rot="10800000" flipH="1">
            <a:off x="1895665" y="2444486"/>
            <a:ext cx="328800" cy="1200"/>
          </a:xfrm>
          <a:prstGeom prst="straightConnector1">
            <a:avLst/>
          </a:prstGeom>
          <a:noFill/>
          <a:ln w="19050" cap="flat" cmpd="sng">
            <a:solidFill>
              <a:srgbClr val="000000"/>
            </a:solidFill>
            <a:prstDash val="solid"/>
            <a:round/>
            <a:headEnd type="none" w="med" len="med"/>
            <a:tailEnd type="triangle" w="med" len="med"/>
          </a:ln>
        </p:spPr>
      </p:cxnSp>
      <p:grpSp>
        <p:nvGrpSpPr>
          <p:cNvPr id="149" name="Google Shape;149;p16"/>
          <p:cNvGrpSpPr/>
          <p:nvPr/>
        </p:nvGrpSpPr>
        <p:grpSpPr>
          <a:xfrm>
            <a:off x="3863736" y="2139028"/>
            <a:ext cx="1086689" cy="381117"/>
            <a:chOff x="6904475" y="1759881"/>
            <a:chExt cx="1448918" cy="506400"/>
          </a:xfrm>
        </p:grpSpPr>
        <p:pic>
          <p:nvPicPr>
            <p:cNvPr id="150" name="Google Shape;150;p16"/>
            <p:cNvPicPr preferRelativeResize="0"/>
            <p:nvPr/>
          </p:nvPicPr>
          <p:blipFill>
            <a:blip r:embed="rId7">
              <a:alphaModFix/>
            </a:blip>
            <a:stretch>
              <a:fillRect/>
            </a:stretch>
          </p:blipFill>
          <p:spPr>
            <a:xfrm>
              <a:off x="6904475" y="1759881"/>
              <a:ext cx="506400" cy="506400"/>
            </a:xfrm>
            <a:prstGeom prst="rect">
              <a:avLst/>
            </a:prstGeom>
            <a:noFill/>
            <a:ln>
              <a:noFill/>
            </a:ln>
          </p:spPr>
        </p:pic>
        <p:sp>
          <p:nvSpPr>
            <p:cNvPr id="151" name="Google Shape;151;p16"/>
            <p:cNvSpPr txBox="1"/>
            <p:nvPr/>
          </p:nvSpPr>
          <p:spPr>
            <a:xfrm>
              <a:off x="7259293" y="1760343"/>
              <a:ext cx="10941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Final</a:t>
              </a:r>
              <a:endParaRPr sz="1000" b="1">
                <a:latin typeface="Source Sans Pro"/>
                <a:ea typeface="Source Sans Pro"/>
                <a:cs typeface="Source Sans Pro"/>
                <a:sym typeface="Source Sans Pro"/>
              </a:endParaRPr>
            </a:p>
            <a:p>
              <a:pPr marL="0" lvl="0" indent="0" algn="ctr" rtl="0">
                <a:spcBef>
                  <a:spcPts val="0"/>
                </a:spcBef>
                <a:spcAft>
                  <a:spcPts val="0"/>
                </a:spcAft>
                <a:buNone/>
              </a:pPr>
              <a:r>
                <a:rPr lang="en" sz="1000" b="1">
                  <a:latin typeface="Source Sans Pro"/>
                  <a:ea typeface="Source Sans Pro"/>
                  <a:cs typeface="Source Sans Pro"/>
                  <a:sym typeface="Source Sans Pro"/>
                </a:rPr>
                <a:t>Principles</a:t>
              </a:r>
              <a:endParaRPr sz="1000" b="1">
                <a:latin typeface="Source Sans Pro"/>
                <a:ea typeface="Source Sans Pro"/>
                <a:cs typeface="Source Sans Pro"/>
                <a:sym typeface="Source Sans Pro"/>
              </a:endParaRPr>
            </a:p>
          </p:txBody>
        </p:sp>
      </p:grpSp>
      <p:sp>
        <p:nvSpPr>
          <p:cNvPr id="152" name="Google Shape;152;p16"/>
          <p:cNvSpPr/>
          <p:nvPr/>
        </p:nvSpPr>
        <p:spPr>
          <a:xfrm>
            <a:off x="5299973" y="2047370"/>
            <a:ext cx="3782100" cy="2589000"/>
          </a:xfrm>
          <a:prstGeom prst="roundRect">
            <a:avLst>
              <a:gd name="adj" fmla="val 3792"/>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6"/>
          <p:cNvSpPr/>
          <p:nvPr/>
        </p:nvSpPr>
        <p:spPr>
          <a:xfrm>
            <a:off x="5415743" y="2853707"/>
            <a:ext cx="2486100" cy="1696800"/>
          </a:xfrm>
          <a:prstGeom prst="rect">
            <a:avLst/>
          </a:prstGeom>
          <a:solidFill>
            <a:srgbClr val="EFEFEF"/>
          </a:solid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16"/>
          <p:cNvSpPr/>
          <p:nvPr/>
        </p:nvSpPr>
        <p:spPr>
          <a:xfrm>
            <a:off x="6065535" y="2129511"/>
            <a:ext cx="1383000" cy="614400"/>
          </a:xfrm>
          <a:prstGeom prst="roundRect">
            <a:avLst>
              <a:gd name="adj" fmla="val 13021"/>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latin typeface="Source Sans Pro"/>
                <a:ea typeface="Source Sans Pro"/>
                <a:cs typeface="Source Sans Pro"/>
                <a:sym typeface="Source Sans Pro"/>
              </a:rPr>
              <a:t>Generate an initial response that adheres to the principles from Stage 1</a:t>
            </a:r>
            <a:endParaRPr sz="900" b="1" dirty="0">
              <a:solidFill>
                <a:srgbClr val="FFFFFF"/>
              </a:solidFill>
              <a:latin typeface="Source Sans Pro"/>
              <a:ea typeface="Source Sans Pro"/>
              <a:cs typeface="Source Sans Pro"/>
              <a:sym typeface="Source Sans Pro"/>
            </a:endParaRPr>
          </a:p>
        </p:txBody>
      </p:sp>
      <p:sp>
        <p:nvSpPr>
          <p:cNvPr id="155" name="Google Shape;155;p16"/>
          <p:cNvSpPr txBox="1"/>
          <p:nvPr/>
        </p:nvSpPr>
        <p:spPr>
          <a:xfrm>
            <a:off x="5834725" y="1048500"/>
            <a:ext cx="2712600" cy="8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b="1" i="1">
                <a:latin typeface="Source Sans Pro"/>
                <a:ea typeface="Source Sans Pro"/>
                <a:cs typeface="Source Sans Pro"/>
                <a:sym typeface="Source Sans Pro"/>
              </a:rPr>
              <a:t>Stage 2: </a:t>
            </a:r>
            <a:r>
              <a:rPr lang="en" sz="1500" b="1">
                <a:latin typeface="Source Sans Pro"/>
                <a:ea typeface="Source Sans Pro"/>
                <a:cs typeface="Source Sans Pro"/>
                <a:sym typeface="Source Sans Pro"/>
              </a:rPr>
              <a:t>Generate a </a:t>
            </a:r>
            <a:r>
              <a:rPr lang="en" sz="1500" b="1">
                <a:solidFill>
                  <a:srgbClr val="FF9900"/>
                </a:solidFill>
                <a:latin typeface="Source Sans Pro"/>
                <a:ea typeface="Source Sans Pro"/>
                <a:cs typeface="Source Sans Pro"/>
                <a:sym typeface="Source Sans Pro"/>
              </a:rPr>
              <a:t>response</a:t>
            </a:r>
            <a:r>
              <a:rPr lang="en" sz="1500" b="1">
                <a:latin typeface="Source Sans Pro"/>
                <a:ea typeface="Source Sans Pro"/>
                <a:cs typeface="Source Sans Pro"/>
                <a:sym typeface="Source Sans Pro"/>
              </a:rPr>
              <a:t> to the user’s input by adhering to the principles</a:t>
            </a:r>
            <a:endParaRPr sz="1500" b="1">
              <a:latin typeface="Source Sans Pro"/>
              <a:ea typeface="Source Sans Pro"/>
              <a:cs typeface="Source Sans Pro"/>
              <a:sym typeface="Source Sans Pro"/>
            </a:endParaRPr>
          </a:p>
        </p:txBody>
      </p:sp>
      <p:sp>
        <p:nvSpPr>
          <p:cNvPr id="156" name="Google Shape;156;p16"/>
          <p:cNvSpPr/>
          <p:nvPr/>
        </p:nvSpPr>
        <p:spPr>
          <a:xfrm>
            <a:off x="4991772" y="2310542"/>
            <a:ext cx="550800" cy="207900"/>
          </a:xfrm>
          <a:prstGeom prst="rightArrow">
            <a:avLst>
              <a:gd name="adj1" fmla="val 50000"/>
              <a:gd name="adj2" fmla="val 82870"/>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57" name="Google Shape;157;p16"/>
          <p:cNvCxnSpPr>
            <a:stCxn id="154" idx="2"/>
            <a:endCxn id="158" idx="0"/>
          </p:cNvCxnSpPr>
          <p:nvPr/>
        </p:nvCxnSpPr>
        <p:spPr>
          <a:xfrm>
            <a:off x="6757035" y="2743911"/>
            <a:ext cx="4200" cy="330300"/>
          </a:xfrm>
          <a:prstGeom prst="straightConnector1">
            <a:avLst/>
          </a:prstGeom>
          <a:noFill/>
          <a:ln w="19050" cap="flat" cmpd="sng">
            <a:solidFill>
              <a:srgbClr val="000000"/>
            </a:solidFill>
            <a:prstDash val="solid"/>
            <a:round/>
            <a:headEnd type="none" w="med" len="med"/>
            <a:tailEnd type="triangle" w="med" len="med"/>
          </a:ln>
        </p:spPr>
      </p:cxnSp>
      <p:sp>
        <p:nvSpPr>
          <p:cNvPr id="158" name="Google Shape;158;p16"/>
          <p:cNvSpPr/>
          <p:nvPr/>
        </p:nvSpPr>
        <p:spPr>
          <a:xfrm>
            <a:off x="6152433" y="3074202"/>
            <a:ext cx="1217700" cy="482100"/>
          </a:xfrm>
          <a:prstGeom prst="roundRect">
            <a:avLst>
              <a:gd name="adj" fmla="val 11731"/>
            </a:avLst>
          </a:prstGeom>
          <a:solidFill>
            <a:srgbClr val="D5A6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Does the response align well with the principles?</a:t>
            </a:r>
            <a:endParaRPr sz="900" b="1">
              <a:latin typeface="Source Sans Pro"/>
              <a:ea typeface="Source Sans Pro"/>
              <a:cs typeface="Source Sans Pro"/>
              <a:sym typeface="Source Sans Pro"/>
            </a:endParaRPr>
          </a:p>
        </p:txBody>
      </p:sp>
      <p:grpSp>
        <p:nvGrpSpPr>
          <p:cNvPr id="159" name="Google Shape;159;p16"/>
          <p:cNvGrpSpPr/>
          <p:nvPr/>
        </p:nvGrpSpPr>
        <p:grpSpPr>
          <a:xfrm>
            <a:off x="5415761" y="2067800"/>
            <a:ext cx="729225" cy="611279"/>
            <a:chOff x="3056049" y="1492699"/>
            <a:chExt cx="972300" cy="812223"/>
          </a:xfrm>
        </p:grpSpPr>
        <p:pic>
          <p:nvPicPr>
            <p:cNvPr id="160" name="Google Shape;160;p16"/>
            <p:cNvPicPr preferRelativeResize="0"/>
            <p:nvPr/>
          </p:nvPicPr>
          <p:blipFill>
            <a:blip r:embed="rId5">
              <a:alphaModFix/>
            </a:blip>
            <a:stretch>
              <a:fillRect/>
            </a:stretch>
          </p:blipFill>
          <p:spPr>
            <a:xfrm>
              <a:off x="3356573" y="1847722"/>
              <a:ext cx="457199" cy="457199"/>
            </a:xfrm>
            <a:prstGeom prst="rect">
              <a:avLst/>
            </a:prstGeom>
            <a:noFill/>
            <a:ln>
              <a:noFill/>
            </a:ln>
          </p:spPr>
        </p:pic>
        <p:sp>
          <p:nvSpPr>
            <p:cNvPr id="161" name="Google Shape;161;p16"/>
            <p:cNvSpPr txBox="1"/>
            <p:nvPr/>
          </p:nvSpPr>
          <p:spPr>
            <a:xfrm>
              <a:off x="3056049" y="1492699"/>
              <a:ext cx="9723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cxnSp>
        <p:nvCxnSpPr>
          <p:cNvPr id="162" name="Google Shape;162;p16"/>
          <p:cNvCxnSpPr>
            <a:stCxn id="158" idx="3"/>
          </p:cNvCxnSpPr>
          <p:nvPr/>
        </p:nvCxnSpPr>
        <p:spPr>
          <a:xfrm>
            <a:off x="7370133" y="3315252"/>
            <a:ext cx="630900" cy="3900"/>
          </a:xfrm>
          <a:prstGeom prst="straightConnector1">
            <a:avLst/>
          </a:prstGeom>
          <a:noFill/>
          <a:ln w="19050" cap="flat" cmpd="sng">
            <a:solidFill>
              <a:srgbClr val="000000"/>
            </a:solidFill>
            <a:prstDash val="solid"/>
            <a:round/>
            <a:headEnd type="none" w="med" len="med"/>
            <a:tailEnd type="triangle" w="med" len="med"/>
          </a:ln>
        </p:spPr>
      </p:cxnSp>
      <p:sp>
        <p:nvSpPr>
          <p:cNvPr id="163" name="Google Shape;163;p16"/>
          <p:cNvSpPr/>
          <p:nvPr/>
        </p:nvSpPr>
        <p:spPr>
          <a:xfrm>
            <a:off x="7449824" y="3049462"/>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Source Sans Pro"/>
                <a:ea typeface="Source Sans Pro"/>
                <a:cs typeface="Source Sans Pro"/>
                <a:sym typeface="Source Sans Pro"/>
              </a:rPr>
              <a:t>YES</a:t>
            </a:r>
            <a:endParaRPr sz="900" b="1">
              <a:latin typeface="Source Sans Pro"/>
              <a:ea typeface="Source Sans Pro"/>
              <a:cs typeface="Source Sans Pro"/>
              <a:sym typeface="Source Sans Pro"/>
            </a:endParaRPr>
          </a:p>
        </p:txBody>
      </p:sp>
      <p:cxnSp>
        <p:nvCxnSpPr>
          <p:cNvPr id="164" name="Google Shape;164;p16"/>
          <p:cNvCxnSpPr>
            <a:stCxn id="158" idx="2"/>
            <a:endCxn id="165" idx="0"/>
          </p:cNvCxnSpPr>
          <p:nvPr/>
        </p:nvCxnSpPr>
        <p:spPr>
          <a:xfrm>
            <a:off x="6761283" y="3556302"/>
            <a:ext cx="3300" cy="457500"/>
          </a:xfrm>
          <a:prstGeom prst="straightConnector1">
            <a:avLst/>
          </a:prstGeom>
          <a:noFill/>
          <a:ln w="19050" cap="flat" cmpd="sng">
            <a:solidFill>
              <a:srgbClr val="000000"/>
            </a:solidFill>
            <a:prstDash val="dash"/>
            <a:round/>
            <a:headEnd type="none" w="med" len="med"/>
            <a:tailEnd type="triangle" w="med" len="med"/>
          </a:ln>
        </p:spPr>
      </p:cxnSp>
      <p:sp>
        <p:nvSpPr>
          <p:cNvPr id="166" name="Google Shape;166;p16"/>
          <p:cNvSpPr/>
          <p:nvPr/>
        </p:nvSpPr>
        <p:spPr>
          <a:xfrm>
            <a:off x="6310780" y="3661907"/>
            <a:ext cx="378900" cy="193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Source Sans Pro"/>
                <a:ea typeface="Source Sans Pro"/>
                <a:cs typeface="Source Sans Pro"/>
                <a:sym typeface="Source Sans Pro"/>
              </a:rPr>
              <a:t>NO</a:t>
            </a:r>
            <a:endParaRPr sz="1100" b="1">
              <a:latin typeface="Source Sans Pro"/>
              <a:ea typeface="Source Sans Pro"/>
              <a:cs typeface="Source Sans Pro"/>
              <a:sym typeface="Source Sans Pro"/>
            </a:endParaRPr>
          </a:p>
        </p:txBody>
      </p:sp>
      <p:sp>
        <p:nvSpPr>
          <p:cNvPr id="165" name="Google Shape;165;p16"/>
          <p:cNvSpPr/>
          <p:nvPr/>
        </p:nvSpPr>
        <p:spPr>
          <a:xfrm>
            <a:off x="6119800" y="4013900"/>
            <a:ext cx="1289700" cy="457500"/>
          </a:xfrm>
          <a:prstGeom prst="roundRect">
            <a:avLst>
              <a:gd name="adj" fmla="val 14033"/>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Source Sans Pro"/>
                <a:ea typeface="Source Sans Pro"/>
                <a:cs typeface="Source Sans Pro"/>
                <a:sym typeface="Source Sans Pro"/>
              </a:rPr>
              <a:t>Refine the response based on feedback</a:t>
            </a:r>
            <a:endParaRPr sz="1000" b="1" dirty="0">
              <a:solidFill>
                <a:srgbClr val="FFFFFF"/>
              </a:solidFill>
              <a:latin typeface="Source Sans Pro"/>
              <a:ea typeface="Source Sans Pro"/>
              <a:cs typeface="Source Sans Pro"/>
              <a:sym typeface="Source Sans Pro"/>
            </a:endParaRPr>
          </a:p>
        </p:txBody>
      </p:sp>
      <p:cxnSp>
        <p:nvCxnSpPr>
          <p:cNvPr id="167" name="Google Shape;167;p16"/>
          <p:cNvCxnSpPr>
            <a:stCxn id="165" idx="1"/>
            <a:endCxn id="168" idx="1"/>
          </p:cNvCxnSpPr>
          <p:nvPr/>
        </p:nvCxnSpPr>
        <p:spPr>
          <a:xfrm rot="10800000">
            <a:off x="5696500" y="3315050"/>
            <a:ext cx="423300" cy="927600"/>
          </a:xfrm>
          <a:prstGeom prst="bentConnector3">
            <a:avLst>
              <a:gd name="adj1" fmla="val 156271"/>
            </a:avLst>
          </a:prstGeom>
          <a:noFill/>
          <a:ln w="19050" cap="flat" cmpd="sng">
            <a:solidFill>
              <a:srgbClr val="000000"/>
            </a:solidFill>
            <a:prstDash val="dash"/>
            <a:round/>
            <a:headEnd type="none" w="med" len="med"/>
            <a:tailEnd type="triangle" w="med" len="med"/>
          </a:ln>
        </p:spPr>
      </p:cxnSp>
      <p:grpSp>
        <p:nvGrpSpPr>
          <p:cNvPr id="169" name="Google Shape;169;p16"/>
          <p:cNvGrpSpPr/>
          <p:nvPr/>
        </p:nvGrpSpPr>
        <p:grpSpPr>
          <a:xfrm>
            <a:off x="7246650" y="3786825"/>
            <a:ext cx="785250" cy="649181"/>
            <a:chOff x="2688865" y="1405762"/>
            <a:chExt cx="1047000" cy="862584"/>
          </a:xfrm>
        </p:grpSpPr>
        <p:pic>
          <p:nvPicPr>
            <p:cNvPr id="170" name="Google Shape;170;p16"/>
            <p:cNvPicPr preferRelativeResize="0"/>
            <p:nvPr/>
          </p:nvPicPr>
          <p:blipFill>
            <a:blip r:embed="rId5">
              <a:alphaModFix/>
            </a:blip>
            <a:stretch>
              <a:fillRect/>
            </a:stretch>
          </p:blipFill>
          <p:spPr>
            <a:xfrm>
              <a:off x="2966410" y="1811147"/>
              <a:ext cx="457199" cy="457199"/>
            </a:xfrm>
            <a:prstGeom prst="rect">
              <a:avLst/>
            </a:prstGeom>
            <a:noFill/>
            <a:ln>
              <a:noFill/>
            </a:ln>
          </p:spPr>
        </p:pic>
        <p:sp>
          <p:nvSpPr>
            <p:cNvPr id="171" name="Google Shape;171;p16"/>
            <p:cNvSpPr txBox="1"/>
            <p:nvPr/>
          </p:nvSpPr>
          <p:spPr>
            <a:xfrm>
              <a:off x="2688865" y="1405762"/>
              <a:ext cx="10470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Base LLM</a:t>
              </a:r>
              <a:endParaRPr sz="1000" b="1">
                <a:latin typeface="Source Sans Pro"/>
                <a:ea typeface="Source Sans Pro"/>
                <a:cs typeface="Source Sans Pro"/>
                <a:sym typeface="Source Sans Pro"/>
              </a:endParaRPr>
            </a:p>
          </p:txBody>
        </p:sp>
      </p:grpSp>
      <p:grpSp>
        <p:nvGrpSpPr>
          <p:cNvPr id="172" name="Google Shape;172;p16"/>
          <p:cNvGrpSpPr/>
          <p:nvPr/>
        </p:nvGrpSpPr>
        <p:grpSpPr>
          <a:xfrm>
            <a:off x="5439499" y="2817900"/>
            <a:ext cx="983475" cy="703560"/>
            <a:chOff x="2809701" y="2618676"/>
            <a:chExt cx="1311300" cy="934839"/>
          </a:xfrm>
        </p:grpSpPr>
        <p:sp>
          <p:nvSpPr>
            <p:cNvPr id="173" name="Google Shape;173;p16"/>
            <p:cNvSpPr txBox="1"/>
            <p:nvPr/>
          </p:nvSpPr>
          <p:spPr>
            <a:xfrm>
              <a:off x="2809701" y="2618676"/>
              <a:ext cx="13113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Critic Model</a:t>
              </a:r>
              <a:endParaRPr sz="1000" b="1">
                <a:latin typeface="Source Sans Pro"/>
                <a:ea typeface="Source Sans Pro"/>
                <a:cs typeface="Source Sans Pro"/>
                <a:sym typeface="Source Sans Pro"/>
              </a:endParaRPr>
            </a:p>
          </p:txBody>
        </p:sp>
        <p:pic>
          <p:nvPicPr>
            <p:cNvPr id="168" name="Google Shape;168;p16"/>
            <p:cNvPicPr preferRelativeResize="0"/>
            <p:nvPr/>
          </p:nvPicPr>
          <p:blipFill>
            <a:blip r:embed="rId6">
              <a:alphaModFix/>
            </a:blip>
            <a:stretch>
              <a:fillRect/>
            </a:stretch>
          </p:blipFill>
          <p:spPr>
            <a:xfrm>
              <a:off x="3152275" y="3004875"/>
              <a:ext cx="548640" cy="548640"/>
            </a:xfrm>
            <a:prstGeom prst="rect">
              <a:avLst/>
            </a:prstGeom>
            <a:noFill/>
            <a:ln>
              <a:noFill/>
            </a:ln>
          </p:spPr>
        </p:pic>
      </p:grpSp>
      <p:sp>
        <p:nvSpPr>
          <p:cNvPr id="174" name="Google Shape;174;p16"/>
          <p:cNvSpPr/>
          <p:nvPr/>
        </p:nvSpPr>
        <p:spPr>
          <a:xfrm>
            <a:off x="8058875" y="2444475"/>
            <a:ext cx="962400" cy="2151300"/>
          </a:xfrm>
          <a:prstGeom prst="rect">
            <a:avLst/>
          </a:prstGeom>
          <a:solidFill>
            <a:srgbClr val="FFF2CC"/>
          </a:solidFill>
          <a:ln w="9525" cap="flat" cmpd="sng">
            <a:solidFill>
              <a:srgbClr val="1F1F1F"/>
            </a:solidFill>
            <a:prstDash val="dash"/>
            <a:round/>
            <a:headEnd type="none" w="sm" len="sm"/>
            <a:tailEnd type="none" w="sm" len="sm"/>
          </a:ln>
        </p:spPr>
        <p:txBody>
          <a:bodyPr spcFirstLastPara="1" wrap="square" lIns="45700" tIns="91425" rIns="45700" bIns="91425" anchor="ctr" anchorCtr="0">
            <a:noAutofit/>
          </a:bodyPr>
          <a:lstStyle/>
          <a:p>
            <a:pPr marL="0" lvl="0" indent="0" algn="ctr" rtl="0">
              <a:lnSpc>
                <a:spcPct val="135714"/>
              </a:lnSpc>
              <a:spcBef>
                <a:spcPts val="0"/>
              </a:spcBef>
              <a:spcAft>
                <a:spcPts val="0"/>
              </a:spcAft>
              <a:buNone/>
            </a:pPr>
            <a:r>
              <a:rPr lang="en" sz="600">
                <a:solidFill>
                  <a:srgbClr val="1F1F1F"/>
                </a:solidFill>
                <a:latin typeface="Source Sans Pro"/>
                <a:ea typeface="Source Sans Pro"/>
                <a:cs typeface="Source Sans Pro"/>
                <a:sym typeface="Source Sans Pro"/>
              </a:rPr>
              <a:t>… it’s essential to work closely with your doctor to develop a personalized plan. Share your medical history, lifestyle, and risk factors with your doctor to create a tailored strategy. Focus on modifiable risk factors like high blood pressure, high cholesterol, smoking, and physical inactivity. Make lifestyle changes such as increasing physical activity, eating a balanced diet, and quitting smoking …</a:t>
            </a:r>
            <a:endParaRPr sz="600">
              <a:latin typeface="Source Sans Pro"/>
              <a:ea typeface="Source Sans Pro"/>
              <a:cs typeface="Source Sans Pro"/>
              <a:sym typeface="Source Sans Pro"/>
            </a:endParaRPr>
          </a:p>
        </p:txBody>
      </p:sp>
      <p:sp>
        <p:nvSpPr>
          <p:cNvPr id="175" name="Google Shape;175;p16"/>
          <p:cNvSpPr txBox="1"/>
          <p:nvPr/>
        </p:nvSpPr>
        <p:spPr>
          <a:xfrm>
            <a:off x="7971473" y="2121725"/>
            <a:ext cx="11193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Source Sans Pro"/>
                <a:ea typeface="Source Sans Pro"/>
                <a:cs typeface="Source Sans Pro"/>
                <a:sym typeface="Source Sans Pro"/>
              </a:rPr>
              <a:t>Final Response</a:t>
            </a:r>
            <a:endParaRPr sz="1000" b="1">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7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6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7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CBB-F979-5933-F14E-C80CBF8C1720}"/>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Evaluation of SPRI</a:t>
            </a:r>
            <a:endParaRPr lang="en-US" dirty="0"/>
          </a:p>
        </p:txBody>
      </p:sp>
      <p:sp>
        <p:nvSpPr>
          <p:cNvPr id="3" name="Text Placeholder 2">
            <a:extLst>
              <a:ext uri="{FF2B5EF4-FFF2-40B4-BE49-F238E27FC236}">
                <a16:creationId xmlns:a16="http://schemas.microsoft.com/office/drawing/2014/main" id="{1B048C00-51F5-C8CB-2C73-AA5A0FE21BC4}"/>
              </a:ext>
            </a:extLst>
          </p:cNvPr>
          <p:cNvSpPr>
            <a:spLocks noGrp="1"/>
          </p:cNvSpPr>
          <p:nvPr>
            <p:ph type="body" idx="1"/>
          </p:nvPr>
        </p:nvSpPr>
        <p:spPr/>
        <p:txBody>
          <a:bodyPr>
            <a:normAutofit/>
          </a:bodyPr>
          <a:lstStyle/>
          <a:p>
            <a:pPr marL="114300" indent="0">
              <a:lnSpc>
                <a:spcPct val="150000"/>
              </a:lnSpc>
              <a:buNone/>
            </a:pPr>
            <a:r>
              <a:rPr lang="en-US" sz="2000" dirty="0">
                <a:latin typeface="Source Sans Pro" panose="020B0503030403020204" pitchFamily="34" charset="0"/>
                <a:ea typeface="Source Sans Pro" panose="020B0503030403020204" pitchFamily="34" charset="0"/>
              </a:rPr>
              <a:t>3 evaluation tasks:</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Producing</a:t>
            </a:r>
            <a:r>
              <a:rPr lang="en-US" sz="2000" dirty="0">
                <a:solidFill>
                  <a:srgbClr val="C00000"/>
                </a:solidFill>
                <a:latin typeface="Source Sans Pro" panose="020B0503030403020204" pitchFamily="34" charset="0"/>
                <a:ea typeface="Source Sans Pro" panose="020B0503030403020204" pitchFamily="34" charset="0"/>
              </a:rPr>
              <a:t> </a:t>
            </a:r>
            <a:r>
              <a:rPr lang="en-US" sz="2000" i="1" dirty="0">
                <a:solidFill>
                  <a:srgbClr val="C00000"/>
                </a:solidFill>
                <a:latin typeface="Source Sans Pro" panose="020B0503030403020204" pitchFamily="34" charset="0"/>
                <a:ea typeface="Source Sans Pro" panose="020B0503030403020204" pitchFamily="34" charset="0"/>
              </a:rPr>
              <a:t>cognitive reappraisals</a:t>
            </a:r>
            <a:r>
              <a:rPr lang="en-US" sz="2000" dirty="0">
                <a:latin typeface="Source Sans Pro" panose="020B0503030403020204" pitchFamily="34" charset="0"/>
                <a:ea typeface="Source Sans Pro" panose="020B0503030403020204" pitchFamily="34" charset="0"/>
              </a:rPr>
              <a:t> for emotional support</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Generating open-ended </a:t>
            </a:r>
            <a:r>
              <a:rPr lang="en-US" sz="2000" i="1" dirty="0">
                <a:solidFill>
                  <a:srgbClr val="C00000"/>
                </a:solidFill>
                <a:latin typeface="Source Sans Pro" panose="020B0503030403020204" pitchFamily="34" charset="0"/>
                <a:ea typeface="Source Sans Pro" panose="020B0503030403020204" pitchFamily="34" charset="0"/>
              </a:rPr>
              <a:t>instance-specific evaluation rubrics </a:t>
            </a:r>
            <a:r>
              <a:rPr lang="en-US" sz="2000" dirty="0">
                <a:latin typeface="Source Sans Pro" panose="020B0503030403020204" pitchFamily="34" charset="0"/>
                <a:ea typeface="Source Sans Pro" panose="020B0503030403020204" pitchFamily="34" charset="0"/>
              </a:rPr>
              <a:t>for LLM-as-a-Judge</a:t>
            </a:r>
          </a:p>
          <a:p>
            <a:pPr marL="274320" indent="274320">
              <a:lnSpc>
                <a:spcPct val="150000"/>
              </a:lnSpc>
              <a:buFont typeface="+mj-lt"/>
              <a:buAutoNum type="arabicParenR"/>
            </a:pPr>
            <a:r>
              <a:rPr lang="en-US" sz="2000" dirty="0">
                <a:latin typeface="Source Sans Pro" panose="020B0503030403020204" pitchFamily="34" charset="0"/>
                <a:ea typeface="Source Sans Pro" panose="020B0503030403020204" pitchFamily="34" charset="0"/>
              </a:rPr>
              <a:t>Synthetically generating </a:t>
            </a:r>
            <a:r>
              <a:rPr lang="en-US" sz="2000" i="1" dirty="0">
                <a:solidFill>
                  <a:srgbClr val="C00000"/>
                </a:solidFill>
                <a:latin typeface="Source Sans Pro" panose="020B0503030403020204" pitchFamily="34" charset="0"/>
                <a:ea typeface="Source Sans Pro" panose="020B0503030403020204" pitchFamily="34" charset="0"/>
              </a:rPr>
              <a:t>large-scale alignment data</a:t>
            </a:r>
            <a:r>
              <a:rPr lang="en-US" sz="2000" dirty="0">
                <a:latin typeface="Source Sans Pro" panose="020B0503030403020204" pitchFamily="34" charset="0"/>
                <a:ea typeface="Source Sans Pro" panose="020B0503030403020204" pitchFamily="34" charset="0"/>
              </a:rPr>
              <a:t> for Supervised Fine-Tuning (SFT)</a:t>
            </a:r>
          </a:p>
        </p:txBody>
      </p:sp>
      <p:sp>
        <p:nvSpPr>
          <p:cNvPr id="4" name="Slide Number Placeholder 3">
            <a:extLst>
              <a:ext uri="{FF2B5EF4-FFF2-40B4-BE49-F238E27FC236}">
                <a16:creationId xmlns:a16="http://schemas.microsoft.com/office/drawing/2014/main" id="{22973999-3F3A-2017-D20A-4C44A9209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1624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F3B8-BED9-5073-D1B9-3CAD1764A413}"/>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 SPRI Generates Complex Principles for Real-World Tasks</a:t>
            </a:r>
            <a:endParaRPr lang="en-US" dirty="0"/>
          </a:p>
        </p:txBody>
      </p:sp>
      <p:sp>
        <p:nvSpPr>
          <p:cNvPr id="4" name="Slide Number Placeholder 3">
            <a:extLst>
              <a:ext uri="{FF2B5EF4-FFF2-40B4-BE49-F238E27FC236}">
                <a16:creationId xmlns:a16="http://schemas.microsoft.com/office/drawing/2014/main" id="{BA6C0F69-9EB6-DCE2-2667-68CB3B2FA0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81;p15">
            <a:extLst>
              <a:ext uri="{FF2B5EF4-FFF2-40B4-BE49-F238E27FC236}">
                <a16:creationId xmlns:a16="http://schemas.microsoft.com/office/drawing/2014/main" id="{93372B73-F9EA-FEC5-094B-63A783B47206}"/>
              </a:ext>
            </a:extLst>
          </p:cNvPr>
          <p:cNvSpPr/>
          <p:nvPr/>
        </p:nvSpPr>
        <p:spPr>
          <a:xfrm>
            <a:off x="870377" y="1145218"/>
            <a:ext cx="4129800" cy="3841200"/>
          </a:xfrm>
          <a:prstGeom prst="roundRect">
            <a:avLst>
              <a:gd name="adj" fmla="val 1628"/>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82;p15">
            <a:extLst>
              <a:ext uri="{FF2B5EF4-FFF2-40B4-BE49-F238E27FC236}">
                <a16:creationId xmlns:a16="http://schemas.microsoft.com/office/drawing/2014/main" id="{0937AE7F-D1D9-2102-3E3A-EC2205FE730D}"/>
              </a:ext>
            </a:extLst>
          </p:cNvPr>
          <p:cNvSpPr/>
          <p:nvPr/>
        </p:nvSpPr>
        <p:spPr>
          <a:xfrm>
            <a:off x="911500" y="3938301"/>
            <a:ext cx="3709800" cy="1025400"/>
          </a:xfrm>
          <a:prstGeom prst="roundRect">
            <a:avLst>
              <a:gd name="adj" fmla="val 1539"/>
            </a:avLst>
          </a:prstGeom>
          <a:solidFill>
            <a:srgbClr val="D9EAD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dirty="0">
                <a:latin typeface="Source Sans Pro"/>
                <a:ea typeface="Source Sans Pro"/>
                <a:cs typeface="Source Sans Pro"/>
                <a:sym typeface="Source Sans Pro"/>
              </a:rPr>
              <a:t>Acknowledge the narrator’s emotional response without judgment, while gently guiding them to reframe their perception of responsibility … Suggest that the narrator’s past experiences (e.g., problems with their dad and family) may be influencing their current emotional responses, and that this is not their fault. Encourage self-reflection to identify whether there are any patterns or triggers that contribute to their feelings of insecurity and hurt …</a:t>
            </a:r>
            <a:endParaRPr sz="900" dirty="0">
              <a:latin typeface="Source Sans Pro"/>
              <a:ea typeface="Source Sans Pro"/>
              <a:cs typeface="Source Sans Pro"/>
              <a:sym typeface="Source Sans Pro"/>
            </a:endParaRPr>
          </a:p>
        </p:txBody>
      </p:sp>
      <p:grpSp>
        <p:nvGrpSpPr>
          <p:cNvPr id="7" name="Google Shape;83;p15">
            <a:extLst>
              <a:ext uri="{FF2B5EF4-FFF2-40B4-BE49-F238E27FC236}">
                <a16:creationId xmlns:a16="http://schemas.microsoft.com/office/drawing/2014/main" id="{EC0BCD81-3C3B-E7EA-7F45-0A1B0CD3855D}"/>
              </a:ext>
            </a:extLst>
          </p:cNvPr>
          <p:cNvGrpSpPr/>
          <p:nvPr/>
        </p:nvGrpSpPr>
        <p:grpSpPr>
          <a:xfrm>
            <a:off x="1341769" y="1201446"/>
            <a:ext cx="3486328" cy="1026695"/>
            <a:chOff x="1118675" y="280722"/>
            <a:chExt cx="4359000" cy="1646136"/>
          </a:xfrm>
        </p:grpSpPr>
        <p:sp>
          <p:nvSpPr>
            <p:cNvPr id="8" name="Google Shape;84;p15">
              <a:extLst>
                <a:ext uri="{FF2B5EF4-FFF2-40B4-BE49-F238E27FC236}">
                  <a16:creationId xmlns:a16="http://schemas.microsoft.com/office/drawing/2014/main" id="{DF776EE3-F9CF-92DC-1449-770562E6E3AD}"/>
                </a:ext>
              </a:extLst>
            </p:cNvPr>
            <p:cNvSpPr/>
            <p:nvPr/>
          </p:nvSpPr>
          <p:spPr>
            <a:xfrm>
              <a:off x="1118675" y="280722"/>
              <a:ext cx="4359000" cy="1642200"/>
            </a:xfrm>
            <a:prstGeom prst="roundRect">
              <a:avLst>
                <a:gd name="adj" fmla="val 2947"/>
              </a:avLst>
            </a:prstGeom>
            <a:solidFill>
              <a:srgbClr val="FCE5C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7432" lvl="0" indent="0" algn="l" rtl="0">
                <a:spcBef>
                  <a:spcPts val="0"/>
                </a:spcBef>
                <a:spcAft>
                  <a:spcPts val="0"/>
                </a:spcAft>
                <a:buNone/>
              </a:pPr>
              <a:r>
                <a:rPr lang="en" sz="1100" dirty="0">
                  <a:latin typeface="Source Sans Pro"/>
                  <a:ea typeface="Source Sans Pro"/>
                  <a:cs typeface="Source Sans Pro"/>
                  <a:sym typeface="Source Sans Pro"/>
                </a:rPr>
                <a:t>Even when people are clearly joking I still get insecure and a little hurt. I do my best not to show it but </a:t>
              </a:r>
              <a:r>
                <a:rPr lang="en" sz="1100" dirty="0" err="1">
                  <a:latin typeface="Source Sans Pro"/>
                  <a:ea typeface="Source Sans Pro"/>
                  <a:cs typeface="Source Sans Pro"/>
                  <a:sym typeface="Source Sans Pro"/>
                </a:rPr>
                <a:t>i</a:t>
              </a:r>
              <a:r>
                <a:rPr lang="en" sz="1100" dirty="0">
                  <a:latin typeface="Source Sans Pro"/>
                  <a:ea typeface="Source Sans Pro"/>
                  <a:cs typeface="Source Sans Pro"/>
                  <a:sym typeface="Source Sans Pro"/>
                </a:rPr>
                <a:t> think to the more perceptive folks it’s probably obvious … It’s so stupid. I know it’s rooted deeper like problems I have with my dad and family and being accepted but it still annoys me. Is there any fix to this?</a:t>
              </a:r>
              <a:endParaRPr sz="1100" dirty="0">
                <a:latin typeface="Source Sans Pro"/>
                <a:ea typeface="Source Sans Pro"/>
                <a:cs typeface="Source Sans Pro"/>
                <a:sym typeface="Source Sans Pro"/>
              </a:endParaRPr>
            </a:p>
          </p:txBody>
        </p:sp>
        <p:cxnSp>
          <p:nvCxnSpPr>
            <p:cNvPr id="9" name="Google Shape;85;p15">
              <a:extLst>
                <a:ext uri="{FF2B5EF4-FFF2-40B4-BE49-F238E27FC236}">
                  <a16:creationId xmlns:a16="http://schemas.microsoft.com/office/drawing/2014/main" id="{9C34CAEE-B98C-7C11-039A-D4FB46F143AB}"/>
                </a:ext>
              </a:extLst>
            </p:cNvPr>
            <p:cNvCxnSpPr/>
            <p:nvPr/>
          </p:nvCxnSpPr>
          <p:spPr>
            <a:xfrm flipH="1">
              <a:off x="1149131" y="284658"/>
              <a:ext cx="1500" cy="1642200"/>
            </a:xfrm>
            <a:prstGeom prst="straightConnector1">
              <a:avLst/>
            </a:prstGeom>
            <a:noFill/>
            <a:ln w="76200" cap="flat" cmpd="sng">
              <a:solidFill>
                <a:srgbClr val="000000"/>
              </a:solidFill>
              <a:prstDash val="solid"/>
              <a:round/>
              <a:headEnd type="none" w="med" len="med"/>
              <a:tailEnd type="none" w="med" len="med"/>
            </a:ln>
          </p:spPr>
        </p:cxnSp>
      </p:grpSp>
      <p:grpSp>
        <p:nvGrpSpPr>
          <p:cNvPr id="10" name="Google Shape;86;p15">
            <a:extLst>
              <a:ext uri="{FF2B5EF4-FFF2-40B4-BE49-F238E27FC236}">
                <a16:creationId xmlns:a16="http://schemas.microsoft.com/office/drawing/2014/main" id="{9687A4C9-6941-0E01-09F1-AF87A88CC45F}"/>
              </a:ext>
            </a:extLst>
          </p:cNvPr>
          <p:cNvGrpSpPr/>
          <p:nvPr/>
        </p:nvGrpSpPr>
        <p:grpSpPr>
          <a:xfrm>
            <a:off x="1394402" y="2309591"/>
            <a:ext cx="3227193" cy="470611"/>
            <a:chOff x="2093650" y="1402875"/>
            <a:chExt cx="4035000" cy="590404"/>
          </a:xfrm>
        </p:grpSpPr>
        <p:sp>
          <p:nvSpPr>
            <p:cNvPr id="11" name="Google Shape;87;p15">
              <a:extLst>
                <a:ext uri="{FF2B5EF4-FFF2-40B4-BE49-F238E27FC236}">
                  <a16:creationId xmlns:a16="http://schemas.microsoft.com/office/drawing/2014/main" id="{6BBD268A-8DEC-1384-B587-A25AA3A454E6}"/>
                </a:ext>
              </a:extLst>
            </p:cNvPr>
            <p:cNvSpPr/>
            <p:nvPr/>
          </p:nvSpPr>
          <p:spPr>
            <a:xfrm>
              <a:off x="2093650" y="1402875"/>
              <a:ext cx="4035000" cy="590400"/>
            </a:xfrm>
            <a:prstGeom prst="roundRect">
              <a:avLst>
                <a:gd name="adj" fmla="val 3944"/>
              </a:avLst>
            </a:prstGeom>
            <a:solidFill>
              <a:srgbClr val="CFE2F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a:latin typeface="Source Sans Pro"/>
                  <a:ea typeface="Source Sans Pro"/>
                  <a:cs typeface="Source Sans Pro"/>
                  <a:sym typeface="Source Sans Pro"/>
                </a:rPr>
                <a:t>Please write the assistant response so that it does not contain any harmful, unethical, or socially biased content, and move the conversation in a positive direction.</a:t>
              </a:r>
              <a:endParaRPr sz="900">
                <a:latin typeface="Source Sans Pro"/>
                <a:ea typeface="Source Sans Pro"/>
                <a:cs typeface="Source Sans Pro"/>
                <a:sym typeface="Source Sans Pro"/>
              </a:endParaRPr>
            </a:p>
          </p:txBody>
        </p:sp>
        <p:cxnSp>
          <p:nvCxnSpPr>
            <p:cNvPr id="12" name="Google Shape;88;p15">
              <a:extLst>
                <a:ext uri="{FF2B5EF4-FFF2-40B4-BE49-F238E27FC236}">
                  <a16:creationId xmlns:a16="http://schemas.microsoft.com/office/drawing/2014/main" id="{1A0C6E04-DA6B-3EA8-FCEE-C75CDBC28219}"/>
                </a:ext>
              </a:extLst>
            </p:cNvPr>
            <p:cNvCxnSpPr/>
            <p:nvPr/>
          </p:nvCxnSpPr>
          <p:spPr>
            <a:xfrm flipH="1">
              <a:off x="6082157" y="1402879"/>
              <a:ext cx="1200" cy="590400"/>
            </a:xfrm>
            <a:prstGeom prst="straightConnector1">
              <a:avLst/>
            </a:prstGeom>
            <a:noFill/>
            <a:ln w="76200" cap="flat" cmpd="sng">
              <a:solidFill>
                <a:srgbClr val="000000"/>
              </a:solidFill>
              <a:prstDash val="solid"/>
              <a:round/>
              <a:headEnd type="none" w="med" len="med"/>
              <a:tailEnd type="none" w="med" len="med"/>
            </a:ln>
          </p:spPr>
        </p:cxnSp>
      </p:grpSp>
      <p:cxnSp>
        <p:nvCxnSpPr>
          <p:cNvPr id="13" name="Google Shape;89;p15">
            <a:extLst>
              <a:ext uri="{FF2B5EF4-FFF2-40B4-BE49-F238E27FC236}">
                <a16:creationId xmlns:a16="http://schemas.microsoft.com/office/drawing/2014/main" id="{74B28351-A11E-D1CA-4240-7FFC957D3ED9}"/>
              </a:ext>
            </a:extLst>
          </p:cNvPr>
          <p:cNvCxnSpPr>
            <a:cxnSpLocks/>
          </p:cNvCxnSpPr>
          <p:nvPr/>
        </p:nvCxnSpPr>
        <p:spPr>
          <a:xfrm>
            <a:off x="4585480" y="3938292"/>
            <a:ext cx="0" cy="1022400"/>
          </a:xfrm>
          <a:prstGeom prst="straightConnector1">
            <a:avLst/>
          </a:prstGeom>
          <a:noFill/>
          <a:ln w="76200" cap="flat" cmpd="sng">
            <a:solidFill>
              <a:srgbClr val="000000"/>
            </a:solidFill>
            <a:prstDash val="solid"/>
            <a:round/>
            <a:headEnd type="none" w="med" len="med"/>
            <a:tailEnd type="none" w="med" len="med"/>
          </a:ln>
        </p:spPr>
      </p:cxnSp>
      <p:sp>
        <p:nvSpPr>
          <p:cNvPr id="14" name="Google Shape;90;p15">
            <a:extLst>
              <a:ext uri="{FF2B5EF4-FFF2-40B4-BE49-F238E27FC236}">
                <a16:creationId xmlns:a16="http://schemas.microsoft.com/office/drawing/2014/main" id="{E1F8F15C-9D0F-35A9-00C4-6B78C07D557A}"/>
              </a:ext>
            </a:extLst>
          </p:cNvPr>
          <p:cNvSpPr txBox="1"/>
          <p:nvPr/>
        </p:nvSpPr>
        <p:spPr>
          <a:xfrm>
            <a:off x="4585434" y="3086880"/>
            <a:ext cx="492000" cy="3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Human</a:t>
            </a:r>
            <a:endParaRPr sz="700" b="1">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Experts</a:t>
            </a:r>
            <a:endParaRPr sz="700">
              <a:solidFill>
                <a:srgbClr val="980000"/>
              </a:solidFill>
              <a:latin typeface="Source Sans Pro"/>
              <a:ea typeface="Source Sans Pro"/>
              <a:cs typeface="Source Sans Pro"/>
              <a:sym typeface="Source Sans Pro"/>
            </a:endParaRPr>
          </a:p>
        </p:txBody>
      </p:sp>
      <p:grpSp>
        <p:nvGrpSpPr>
          <p:cNvPr id="15" name="Google Shape;91;p15">
            <a:extLst>
              <a:ext uri="{FF2B5EF4-FFF2-40B4-BE49-F238E27FC236}">
                <a16:creationId xmlns:a16="http://schemas.microsoft.com/office/drawing/2014/main" id="{F696DCFB-B291-62A6-D911-B219353B13F8}"/>
              </a:ext>
            </a:extLst>
          </p:cNvPr>
          <p:cNvGrpSpPr/>
          <p:nvPr/>
        </p:nvGrpSpPr>
        <p:grpSpPr>
          <a:xfrm>
            <a:off x="1190231" y="2843288"/>
            <a:ext cx="3431622" cy="1025808"/>
            <a:chOff x="1076400" y="2431035"/>
            <a:chExt cx="4290600" cy="1286925"/>
          </a:xfrm>
        </p:grpSpPr>
        <p:sp>
          <p:nvSpPr>
            <p:cNvPr id="16" name="Google Shape;92;p15">
              <a:extLst>
                <a:ext uri="{FF2B5EF4-FFF2-40B4-BE49-F238E27FC236}">
                  <a16:creationId xmlns:a16="http://schemas.microsoft.com/office/drawing/2014/main" id="{E609C89A-DBFE-6375-8310-EF7C66317B45}"/>
                </a:ext>
              </a:extLst>
            </p:cNvPr>
            <p:cNvSpPr/>
            <p:nvPr/>
          </p:nvSpPr>
          <p:spPr>
            <a:xfrm>
              <a:off x="1076400" y="2435160"/>
              <a:ext cx="4290600" cy="1282800"/>
            </a:xfrm>
            <a:prstGeom prst="roundRect">
              <a:avLst>
                <a:gd name="adj" fmla="val 2985"/>
              </a:avLst>
            </a:prstGeom>
            <a:solidFill>
              <a:srgbClr val="F4CCC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45720" lvl="0" indent="0" algn="r" rtl="0">
                <a:spcBef>
                  <a:spcPts val="0"/>
                </a:spcBef>
                <a:spcAft>
                  <a:spcPts val="0"/>
                </a:spcAft>
                <a:buNone/>
              </a:pPr>
              <a:r>
                <a:rPr lang="en" sz="900" dirty="0">
                  <a:latin typeface="Source Sans Pro"/>
                  <a:ea typeface="Source Sans Pro"/>
                  <a:cs typeface="Source Sans Pro"/>
                  <a:sym typeface="Source Sans Pro"/>
                </a:rPr>
                <a:t>If the narrator is stressing over things they are not responsible for, tell them that it may not require as much responsibility as they think and not to worry about them too much. However, if the person is doing something wrong and not feeling any responsibility for it, kindly but objectively encourage them to re-appraise the situation and consider what they could be responsible for, and change the situation.</a:t>
              </a:r>
              <a:endParaRPr sz="900" dirty="0">
                <a:latin typeface="Source Sans Pro"/>
                <a:ea typeface="Source Sans Pro"/>
                <a:cs typeface="Source Sans Pro"/>
                <a:sym typeface="Source Sans Pro"/>
              </a:endParaRPr>
            </a:p>
          </p:txBody>
        </p:sp>
        <p:cxnSp>
          <p:nvCxnSpPr>
            <p:cNvPr id="17" name="Google Shape;93;p15">
              <a:extLst>
                <a:ext uri="{FF2B5EF4-FFF2-40B4-BE49-F238E27FC236}">
                  <a16:creationId xmlns:a16="http://schemas.microsoft.com/office/drawing/2014/main" id="{CCC3F1AE-6C7B-8461-DC52-39C5E6FC315C}"/>
                </a:ext>
              </a:extLst>
            </p:cNvPr>
            <p:cNvCxnSpPr/>
            <p:nvPr/>
          </p:nvCxnSpPr>
          <p:spPr>
            <a:xfrm flipH="1">
              <a:off x="5323269" y="2431035"/>
              <a:ext cx="1200" cy="1282800"/>
            </a:xfrm>
            <a:prstGeom prst="straightConnector1">
              <a:avLst/>
            </a:prstGeom>
            <a:noFill/>
            <a:ln w="76200" cap="flat" cmpd="sng">
              <a:solidFill>
                <a:srgbClr val="000000"/>
              </a:solidFill>
              <a:prstDash val="solid"/>
              <a:round/>
              <a:headEnd type="none" w="med" len="med"/>
              <a:tailEnd type="none" w="med" len="med"/>
            </a:ln>
          </p:spPr>
        </p:cxnSp>
      </p:grpSp>
      <p:sp>
        <p:nvSpPr>
          <p:cNvPr id="18" name="Google Shape;94;p15">
            <a:extLst>
              <a:ext uri="{FF2B5EF4-FFF2-40B4-BE49-F238E27FC236}">
                <a16:creationId xmlns:a16="http://schemas.microsoft.com/office/drawing/2014/main" id="{9F68346A-72EF-1B81-3E33-2206E7EAD6BC}"/>
              </a:ext>
            </a:extLst>
          </p:cNvPr>
          <p:cNvSpPr txBox="1"/>
          <p:nvPr/>
        </p:nvSpPr>
        <p:spPr>
          <a:xfrm>
            <a:off x="4585477" y="4034483"/>
            <a:ext cx="492000" cy="36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u="sng">
                <a:solidFill>
                  <a:srgbClr val="980000"/>
                </a:solidFill>
                <a:latin typeface="Source Sans Pro"/>
                <a:ea typeface="Source Sans Pro"/>
                <a:cs typeface="Source Sans Pro"/>
                <a:sym typeface="Source Sans Pro"/>
              </a:rPr>
              <a:t>SPRI</a:t>
            </a:r>
            <a:r>
              <a:rPr lang="en" sz="700">
                <a:solidFill>
                  <a:srgbClr val="980000"/>
                </a:solidFill>
                <a:latin typeface="Source Sans Pro"/>
                <a:ea typeface="Source Sans Pro"/>
                <a:cs typeface="Source Sans Pro"/>
                <a:sym typeface="Source Sans Pro"/>
              </a:rPr>
              <a:t> w/</a:t>
            </a:r>
            <a:r>
              <a:rPr lang="en" sz="700" u="sng">
                <a:solidFill>
                  <a:srgbClr val="980000"/>
                </a:solidFill>
                <a:latin typeface="Source Sans Pro"/>
                <a:ea typeface="Source Sans Pro"/>
                <a:cs typeface="Source Sans Pro"/>
                <a:sym typeface="Source Sans Pro"/>
              </a:rPr>
              <a:t> </a:t>
            </a:r>
            <a:r>
              <a:rPr lang="en" sz="700">
                <a:solidFill>
                  <a:srgbClr val="980000"/>
                </a:solidFill>
                <a:latin typeface="Source Sans Pro"/>
                <a:ea typeface="Source Sans Pro"/>
                <a:cs typeface="Source Sans Pro"/>
                <a:sym typeface="Source Sans Pro"/>
              </a:rPr>
              <a:t>GPT-4o</a:t>
            </a:r>
            <a:endParaRPr sz="700">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a:solidFill>
                  <a:srgbClr val="980000"/>
                </a:solidFill>
                <a:latin typeface="Source Sans Pro"/>
                <a:ea typeface="Source Sans Pro"/>
                <a:cs typeface="Source Sans Pro"/>
                <a:sym typeface="Source Sans Pro"/>
              </a:rPr>
              <a:t>(mini)</a:t>
            </a:r>
            <a:endParaRPr sz="700">
              <a:solidFill>
                <a:srgbClr val="980000"/>
              </a:solidFill>
              <a:latin typeface="Source Sans Pro"/>
              <a:ea typeface="Source Sans Pro"/>
              <a:cs typeface="Source Sans Pro"/>
              <a:sym typeface="Source Sans Pro"/>
            </a:endParaRPr>
          </a:p>
        </p:txBody>
      </p:sp>
      <p:pic>
        <p:nvPicPr>
          <p:cNvPr id="19" name="Google Shape;95;p15">
            <a:extLst>
              <a:ext uri="{FF2B5EF4-FFF2-40B4-BE49-F238E27FC236}">
                <a16:creationId xmlns:a16="http://schemas.microsoft.com/office/drawing/2014/main" id="{E62954B6-9FC2-6428-9D56-7C0702D5F14C}"/>
              </a:ext>
            </a:extLst>
          </p:cNvPr>
          <p:cNvPicPr preferRelativeResize="0"/>
          <p:nvPr/>
        </p:nvPicPr>
        <p:blipFill>
          <a:blip r:embed="rId2">
            <a:alphaModFix/>
          </a:blip>
          <a:stretch>
            <a:fillRect/>
          </a:stretch>
        </p:blipFill>
        <p:spPr>
          <a:xfrm>
            <a:off x="4663710" y="4431583"/>
            <a:ext cx="292525" cy="291734"/>
          </a:xfrm>
          <a:prstGeom prst="rect">
            <a:avLst/>
          </a:prstGeom>
          <a:noFill/>
          <a:ln>
            <a:noFill/>
          </a:ln>
        </p:spPr>
      </p:pic>
      <p:pic>
        <p:nvPicPr>
          <p:cNvPr id="20" name="Google Shape;96;p15">
            <a:extLst>
              <a:ext uri="{FF2B5EF4-FFF2-40B4-BE49-F238E27FC236}">
                <a16:creationId xmlns:a16="http://schemas.microsoft.com/office/drawing/2014/main" id="{6AC20256-2AD6-37CC-BA82-657CCAF7A513}"/>
              </a:ext>
            </a:extLst>
          </p:cNvPr>
          <p:cNvPicPr preferRelativeResize="0"/>
          <p:nvPr/>
        </p:nvPicPr>
        <p:blipFill>
          <a:blip r:embed="rId3">
            <a:alphaModFix/>
          </a:blip>
          <a:stretch>
            <a:fillRect/>
          </a:stretch>
        </p:blipFill>
        <p:spPr>
          <a:xfrm>
            <a:off x="908341" y="1532316"/>
            <a:ext cx="365656" cy="364662"/>
          </a:xfrm>
          <a:prstGeom prst="rect">
            <a:avLst/>
          </a:prstGeom>
          <a:noFill/>
          <a:ln>
            <a:noFill/>
          </a:ln>
        </p:spPr>
      </p:pic>
      <p:pic>
        <p:nvPicPr>
          <p:cNvPr id="21" name="Google Shape;97;p15">
            <a:extLst>
              <a:ext uri="{FF2B5EF4-FFF2-40B4-BE49-F238E27FC236}">
                <a16:creationId xmlns:a16="http://schemas.microsoft.com/office/drawing/2014/main" id="{6F05431A-82AE-A9B5-C3DB-5494F96B7E39}"/>
              </a:ext>
            </a:extLst>
          </p:cNvPr>
          <p:cNvPicPr preferRelativeResize="0"/>
          <p:nvPr/>
        </p:nvPicPr>
        <p:blipFill>
          <a:blip r:embed="rId4">
            <a:alphaModFix/>
          </a:blip>
          <a:stretch>
            <a:fillRect/>
          </a:stretch>
        </p:blipFill>
        <p:spPr>
          <a:xfrm>
            <a:off x="4663710" y="3390768"/>
            <a:ext cx="292525" cy="291734"/>
          </a:xfrm>
          <a:prstGeom prst="rect">
            <a:avLst/>
          </a:prstGeom>
          <a:noFill/>
          <a:ln>
            <a:noFill/>
          </a:ln>
        </p:spPr>
      </p:pic>
      <p:grpSp>
        <p:nvGrpSpPr>
          <p:cNvPr id="22" name="Google Shape;98;p15">
            <a:extLst>
              <a:ext uri="{FF2B5EF4-FFF2-40B4-BE49-F238E27FC236}">
                <a16:creationId xmlns:a16="http://schemas.microsoft.com/office/drawing/2014/main" id="{54CA9A38-579F-1020-1C51-E2BE823B1004}"/>
              </a:ext>
            </a:extLst>
          </p:cNvPr>
          <p:cNvGrpSpPr/>
          <p:nvPr/>
        </p:nvGrpSpPr>
        <p:grpSpPr>
          <a:xfrm>
            <a:off x="4585584" y="2220817"/>
            <a:ext cx="490677" cy="607896"/>
            <a:chOff x="5321652" y="1444000"/>
            <a:chExt cx="613500" cy="762635"/>
          </a:xfrm>
        </p:grpSpPr>
        <p:sp>
          <p:nvSpPr>
            <p:cNvPr id="23" name="Google Shape;99;p15">
              <a:extLst>
                <a:ext uri="{FF2B5EF4-FFF2-40B4-BE49-F238E27FC236}">
                  <a16:creationId xmlns:a16="http://schemas.microsoft.com/office/drawing/2014/main" id="{35A2AD07-CBC6-1D22-DF54-76E8CDA06971}"/>
                </a:ext>
              </a:extLst>
            </p:cNvPr>
            <p:cNvSpPr txBox="1"/>
            <p:nvPr/>
          </p:nvSpPr>
          <p:spPr>
            <a:xfrm>
              <a:off x="5321652" y="1444000"/>
              <a:ext cx="6135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Generic</a:t>
              </a:r>
              <a:endParaRPr sz="700" b="1">
                <a:solidFill>
                  <a:srgbClr val="980000"/>
                </a:solidFill>
                <a:latin typeface="Source Sans Pro"/>
                <a:ea typeface="Source Sans Pro"/>
                <a:cs typeface="Source Sans Pro"/>
                <a:sym typeface="Source Sans Pro"/>
              </a:endParaRPr>
            </a:p>
            <a:p>
              <a:pPr marL="0" lvl="0" indent="0" algn="l" rtl="0">
                <a:spcBef>
                  <a:spcPts val="0"/>
                </a:spcBef>
                <a:spcAft>
                  <a:spcPts val="0"/>
                </a:spcAft>
                <a:buNone/>
              </a:pPr>
              <a:r>
                <a:rPr lang="en" sz="700" b="1">
                  <a:solidFill>
                    <a:srgbClr val="980000"/>
                  </a:solidFill>
                  <a:latin typeface="Source Sans Pro"/>
                  <a:ea typeface="Source Sans Pro"/>
                  <a:cs typeface="Source Sans Pro"/>
                  <a:sym typeface="Source Sans Pro"/>
                </a:rPr>
                <a:t>Rules</a:t>
              </a:r>
              <a:endParaRPr sz="700">
                <a:solidFill>
                  <a:srgbClr val="980000"/>
                </a:solidFill>
                <a:latin typeface="Source Sans Pro"/>
                <a:ea typeface="Source Sans Pro"/>
                <a:cs typeface="Source Sans Pro"/>
                <a:sym typeface="Source Sans Pro"/>
              </a:endParaRPr>
            </a:p>
          </p:txBody>
        </p:sp>
        <p:pic>
          <p:nvPicPr>
            <p:cNvPr id="24" name="Google Shape;100;p15">
              <a:extLst>
                <a:ext uri="{FF2B5EF4-FFF2-40B4-BE49-F238E27FC236}">
                  <a16:creationId xmlns:a16="http://schemas.microsoft.com/office/drawing/2014/main" id="{78A88983-8DD1-59CC-8905-F8ACA9929DF7}"/>
                </a:ext>
              </a:extLst>
            </p:cNvPr>
            <p:cNvPicPr preferRelativeResize="0"/>
            <p:nvPr/>
          </p:nvPicPr>
          <p:blipFill>
            <a:blip r:embed="rId5">
              <a:alphaModFix/>
            </a:blip>
            <a:stretch>
              <a:fillRect/>
            </a:stretch>
          </p:blipFill>
          <p:spPr>
            <a:xfrm>
              <a:off x="5419525" y="1840875"/>
              <a:ext cx="365760" cy="365760"/>
            </a:xfrm>
            <a:prstGeom prst="rect">
              <a:avLst/>
            </a:prstGeom>
            <a:noFill/>
            <a:ln>
              <a:noFill/>
            </a:ln>
          </p:spPr>
        </p:pic>
      </p:grpSp>
      <p:sp>
        <p:nvSpPr>
          <p:cNvPr id="25" name="Google Shape;101;p15">
            <a:extLst>
              <a:ext uri="{FF2B5EF4-FFF2-40B4-BE49-F238E27FC236}">
                <a16:creationId xmlns:a16="http://schemas.microsoft.com/office/drawing/2014/main" id="{7170C44F-8CA8-CBDA-0E60-D6350B317560}"/>
              </a:ext>
            </a:extLst>
          </p:cNvPr>
          <p:cNvSpPr txBox="1"/>
          <p:nvPr/>
        </p:nvSpPr>
        <p:spPr>
          <a:xfrm>
            <a:off x="874516" y="1323184"/>
            <a:ext cx="432000" cy="20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dirty="0">
                <a:solidFill>
                  <a:srgbClr val="980000"/>
                </a:solidFill>
                <a:latin typeface="Source Sans Pro"/>
                <a:ea typeface="Source Sans Pro"/>
                <a:cs typeface="Source Sans Pro"/>
                <a:sym typeface="Source Sans Pro"/>
              </a:rPr>
              <a:t>User</a:t>
            </a:r>
            <a:endParaRPr sz="900" dirty="0">
              <a:solidFill>
                <a:srgbClr val="980000"/>
              </a:solidFill>
              <a:latin typeface="Source Sans Pro"/>
              <a:ea typeface="Source Sans Pro"/>
              <a:cs typeface="Source Sans Pro"/>
              <a:sym typeface="Source Sans Pro"/>
            </a:endParaRPr>
          </a:p>
        </p:txBody>
      </p:sp>
      <p:sp>
        <p:nvSpPr>
          <p:cNvPr id="30" name="TextBox 29">
            <a:extLst>
              <a:ext uri="{FF2B5EF4-FFF2-40B4-BE49-F238E27FC236}">
                <a16:creationId xmlns:a16="http://schemas.microsoft.com/office/drawing/2014/main" id="{FC041A6E-B579-CB4B-7BD2-FC2172B50245}"/>
              </a:ext>
            </a:extLst>
          </p:cNvPr>
          <p:cNvSpPr txBox="1"/>
          <p:nvPr/>
        </p:nvSpPr>
        <p:spPr>
          <a:xfrm>
            <a:off x="5211436" y="890865"/>
            <a:ext cx="3280229" cy="52322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 sz="1600" i="1" dirty="0">
                <a:solidFill>
                  <a:srgbClr val="C00000"/>
                </a:solidFill>
              </a:rPr>
              <a:t>Task 1: Cognitive Reappraisals</a:t>
            </a:r>
            <a:endParaRPr lang="en-US" sz="1600" i="1" dirty="0">
              <a:solidFill>
                <a:srgbClr val="C00000"/>
              </a:solidFill>
            </a:endParaRPr>
          </a:p>
        </p:txBody>
      </p:sp>
      <p:sp>
        <p:nvSpPr>
          <p:cNvPr id="35" name="TextBox 34">
            <a:extLst>
              <a:ext uri="{FF2B5EF4-FFF2-40B4-BE49-F238E27FC236}">
                <a16:creationId xmlns:a16="http://schemas.microsoft.com/office/drawing/2014/main" id="{A0550887-AF70-9C3F-8939-89FDF7329A12}"/>
              </a:ext>
            </a:extLst>
          </p:cNvPr>
          <p:cNvSpPr txBox="1"/>
          <p:nvPr/>
        </p:nvSpPr>
        <p:spPr>
          <a:xfrm>
            <a:off x="741733" y="3859101"/>
            <a:ext cx="7490767" cy="646331"/>
          </a:xfrm>
          <a:prstGeom prst="rect">
            <a:avLst/>
          </a:prstGeom>
          <a:solidFill>
            <a:schemeClr val="bg1"/>
          </a:solidFill>
        </p:spPr>
        <p:txBody>
          <a:bodyPr wrap="square">
            <a:spAutoFit/>
          </a:bodyPr>
          <a:lstStyle/>
          <a:p>
            <a:pPr algn="ctr"/>
            <a:r>
              <a:rPr lang="en" sz="1800" b="1" dirty="0">
                <a:solidFill>
                  <a:srgbClr val="980000"/>
                </a:solidFill>
                <a:latin typeface="Source Sans Pro" panose="020B0503030403020204" pitchFamily="34" charset="0"/>
                <a:ea typeface="Source Sans Pro" panose="020B0503030403020204" pitchFamily="34" charset="0"/>
              </a:rPr>
              <a:t>SPRI consistently outperforms methods that lack access to oracle principles</a:t>
            </a:r>
            <a:r>
              <a:rPr lang="en" sz="1800" dirty="0">
                <a:latin typeface="Source Sans Pro" panose="020B0503030403020204" pitchFamily="34" charset="0"/>
                <a:ea typeface="Source Sans Pro" panose="020B0503030403020204" pitchFamily="34" charset="0"/>
              </a:rPr>
              <a:t> both in terms of reappraisal alignment and perceived empathy</a:t>
            </a:r>
            <a:endParaRPr lang="en-US" sz="1800" dirty="0">
              <a:latin typeface="Source Sans Pro" panose="020B0503030403020204" pitchFamily="34" charset="0"/>
              <a:ea typeface="Source Sans Pro" panose="020B0503030403020204" pitchFamily="34" charset="0"/>
            </a:endParaRPr>
          </a:p>
        </p:txBody>
      </p:sp>
      <p:pic>
        <p:nvPicPr>
          <p:cNvPr id="38" name="Picture 37">
            <a:extLst>
              <a:ext uri="{FF2B5EF4-FFF2-40B4-BE49-F238E27FC236}">
                <a16:creationId xmlns:a16="http://schemas.microsoft.com/office/drawing/2014/main" id="{261FD25F-41F4-261E-3810-A587A25A3AAD}"/>
              </a:ext>
            </a:extLst>
          </p:cNvPr>
          <p:cNvPicPr>
            <a:picLocks noChangeAspect="1"/>
          </p:cNvPicPr>
          <p:nvPr/>
        </p:nvPicPr>
        <p:blipFill>
          <a:blip r:embed="rId6"/>
          <a:stretch>
            <a:fillRect/>
          </a:stretch>
        </p:blipFill>
        <p:spPr>
          <a:xfrm>
            <a:off x="698210" y="1524293"/>
            <a:ext cx="7772400" cy="2349230"/>
          </a:xfrm>
          <a:prstGeom prst="rect">
            <a:avLst/>
          </a:prstGeom>
        </p:spPr>
      </p:pic>
      <p:sp>
        <p:nvSpPr>
          <p:cNvPr id="41" name="Google Shape;75;p14">
            <a:extLst>
              <a:ext uri="{FF2B5EF4-FFF2-40B4-BE49-F238E27FC236}">
                <a16:creationId xmlns:a16="http://schemas.microsoft.com/office/drawing/2014/main" id="{7602AF1C-CA9F-F145-0E78-F50E8206DBA2}"/>
              </a:ext>
            </a:extLst>
          </p:cNvPr>
          <p:cNvSpPr/>
          <p:nvPr/>
        </p:nvSpPr>
        <p:spPr>
          <a:xfrm>
            <a:off x="793076" y="3321083"/>
            <a:ext cx="7551853" cy="226885"/>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6163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EB20A-BE5E-856E-998D-37E563DB1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C044F-47A5-0099-FE34-4C62F7C3FBD9}"/>
              </a:ext>
            </a:extLst>
          </p:cNvPr>
          <p:cNvSpPr>
            <a:spLocks noGrp="1"/>
          </p:cNvSpPr>
          <p:nvPr>
            <p:ph type="title"/>
          </p:nvPr>
        </p:nvSpPr>
        <p:spPr/>
        <p:txBody>
          <a:bodyPr>
            <a:normAutofit fontScale="90000"/>
          </a:bodyPr>
          <a:lstStyle/>
          <a:p>
            <a:r>
              <a:rPr lang="en-US" b="1" dirty="0">
                <a:latin typeface="Source Sans Pro" panose="020B0503030403020204" pitchFamily="34" charset="0"/>
                <a:ea typeface="Source Sans Pro" panose="020B0503030403020204" pitchFamily="34" charset="0"/>
              </a:rPr>
              <a:t> SPRI Generates Complex Principles for Real-World Tasks</a:t>
            </a:r>
            <a:endParaRPr lang="en-US" dirty="0"/>
          </a:p>
        </p:txBody>
      </p:sp>
      <p:sp>
        <p:nvSpPr>
          <p:cNvPr id="4" name="Slide Number Placeholder 3">
            <a:extLst>
              <a:ext uri="{FF2B5EF4-FFF2-40B4-BE49-F238E27FC236}">
                <a16:creationId xmlns:a16="http://schemas.microsoft.com/office/drawing/2014/main" id="{9328CBAC-4BDA-F14D-962F-16AC6A398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0" name="TextBox 29">
            <a:extLst>
              <a:ext uri="{FF2B5EF4-FFF2-40B4-BE49-F238E27FC236}">
                <a16:creationId xmlns:a16="http://schemas.microsoft.com/office/drawing/2014/main" id="{390E9641-12D3-90F1-712A-3E9D8EFC29AB}"/>
              </a:ext>
            </a:extLst>
          </p:cNvPr>
          <p:cNvSpPr txBox="1"/>
          <p:nvPr/>
        </p:nvSpPr>
        <p:spPr>
          <a:xfrm>
            <a:off x="1372485" y="879677"/>
            <a:ext cx="6132185" cy="435428"/>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 sz="1600" i="1" dirty="0">
                <a:solidFill>
                  <a:srgbClr val="C00000"/>
                </a:solidFill>
              </a:rPr>
              <a:t>Task 2: </a:t>
            </a:r>
            <a:r>
              <a:rPr lang="en-US" sz="1600" i="1" dirty="0">
                <a:solidFill>
                  <a:srgbClr val="C00000"/>
                </a:solidFill>
              </a:rPr>
              <a:t>Fine-Grained Instance-Specific Rubrics for LLM-as-a-Judge</a:t>
            </a:r>
          </a:p>
        </p:txBody>
      </p:sp>
      <p:pic>
        <p:nvPicPr>
          <p:cNvPr id="3" name="Google Shape;105;p15">
            <a:extLst>
              <a:ext uri="{FF2B5EF4-FFF2-40B4-BE49-F238E27FC236}">
                <a16:creationId xmlns:a16="http://schemas.microsoft.com/office/drawing/2014/main" id="{FDE0D516-F727-8323-4D18-38008614623C}"/>
              </a:ext>
            </a:extLst>
          </p:cNvPr>
          <p:cNvPicPr preferRelativeResize="0">
            <a:picLocks noChangeAspect="1"/>
          </p:cNvPicPr>
          <p:nvPr/>
        </p:nvPicPr>
        <p:blipFill>
          <a:blip r:embed="rId2">
            <a:alphaModFix/>
          </a:blip>
          <a:srcRect b="80405"/>
          <a:stretch>
            <a:fillRect/>
          </a:stretch>
        </p:blipFill>
        <p:spPr>
          <a:xfrm>
            <a:off x="1306080" y="1243915"/>
            <a:ext cx="6264994" cy="747160"/>
          </a:xfrm>
          <a:prstGeom prst="rect">
            <a:avLst/>
          </a:prstGeom>
          <a:noFill/>
          <a:ln>
            <a:noFill/>
          </a:ln>
        </p:spPr>
      </p:pic>
      <p:pic>
        <p:nvPicPr>
          <p:cNvPr id="26" name="Google Shape;105;p15">
            <a:extLst>
              <a:ext uri="{FF2B5EF4-FFF2-40B4-BE49-F238E27FC236}">
                <a16:creationId xmlns:a16="http://schemas.microsoft.com/office/drawing/2014/main" id="{E57542D5-324F-D704-09F0-3B9EAC35E0DE}"/>
              </a:ext>
            </a:extLst>
          </p:cNvPr>
          <p:cNvPicPr preferRelativeResize="0">
            <a:picLocks noChangeAspect="1"/>
          </p:cNvPicPr>
          <p:nvPr/>
        </p:nvPicPr>
        <p:blipFill>
          <a:blip r:embed="rId2">
            <a:alphaModFix/>
          </a:blip>
          <a:srcRect t="50005"/>
          <a:stretch>
            <a:fillRect/>
          </a:stretch>
        </p:blipFill>
        <p:spPr>
          <a:xfrm>
            <a:off x="1372485" y="3152609"/>
            <a:ext cx="6264994" cy="1906268"/>
          </a:xfrm>
          <a:prstGeom prst="rect">
            <a:avLst/>
          </a:prstGeom>
          <a:noFill/>
          <a:ln>
            <a:noFill/>
          </a:ln>
        </p:spPr>
      </p:pic>
      <p:pic>
        <p:nvPicPr>
          <p:cNvPr id="27" name="Google Shape;105;p15">
            <a:extLst>
              <a:ext uri="{FF2B5EF4-FFF2-40B4-BE49-F238E27FC236}">
                <a16:creationId xmlns:a16="http://schemas.microsoft.com/office/drawing/2014/main" id="{F1FAF7E0-390E-05E5-4363-34AFD392BBD6}"/>
              </a:ext>
            </a:extLst>
          </p:cNvPr>
          <p:cNvPicPr preferRelativeResize="0">
            <a:picLocks noChangeAspect="1"/>
          </p:cNvPicPr>
          <p:nvPr/>
        </p:nvPicPr>
        <p:blipFill>
          <a:blip r:embed="rId2">
            <a:alphaModFix/>
          </a:blip>
          <a:srcRect t="19542" b="69591"/>
          <a:stretch>
            <a:fillRect/>
          </a:stretch>
        </p:blipFill>
        <p:spPr>
          <a:xfrm>
            <a:off x="1372485" y="1991075"/>
            <a:ext cx="6264994" cy="414374"/>
          </a:xfrm>
          <a:prstGeom prst="rect">
            <a:avLst/>
          </a:prstGeom>
          <a:noFill/>
          <a:ln>
            <a:noFill/>
          </a:ln>
        </p:spPr>
      </p:pic>
      <p:pic>
        <p:nvPicPr>
          <p:cNvPr id="28" name="Google Shape;105;p15">
            <a:extLst>
              <a:ext uri="{FF2B5EF4-FFF2-40B4-BE49-F238E27FC236}">
                <a16:creationId xmlns:a16="http://schemas.microsoft.com/office/drawing/2014/main" id="{6613844E-5968-9776-B684-53C31CC60A07}"/>
              </a:ext>
            </a:extLst>
          </p:cNvPr>
          <p:cNvPicPr preferRelativeResize="0">
            <a:picLocks noChangeAspect="1"/>
          </p:cNvPicPr>
          <p:nvPr/>
        </p:nvPicPr>
        <p:blipFill>
          <a:blip r:embed="rId2">
            <a:alphaModFix/>
          </a:blip>
          <a:srcRect t="30463" b="49941"/>
          <a:stretch>
            <a:fillRect/>
          </a:stretch>
        </p:blipFill>
        <p:spPr>
          <a:xfrm>
            <a:off x="1372485" y="2405449"/>
            <a:ext cx="6264994" cy="747160"/>
          </a:xfrm>
          <a:prstGeom prst="rect">
            <a:avLst/>
          </a:prstGeom>
          <a:noFill/>
          <a:ln>
            <a:noFill/>
          </a:ln>
        </p:spPr>
      </p:pic>
      <p:pic>
        <p:nvPicPr>
          <p:cNvPr id="31" name="Picture 30" descr="A screenshot of a report&#10;&#10;AI-generated content may be incorrect.">
            <a:extLst>
              <a:ext uri="{FF2B5EF4-FFF2-40B4-BE49-F238E27FC236}">
                <a16:creationId xmlns:a16="http://schemas.microsoft.com/office/drawing/2014/main" id="{3906A10B-4CE4-C418-C53E-94B6901E8FB7}"/>
              </a:ext>
            </a:extLst>
          </p:cNvPr>
          <p:cNvPicPr>
            <a:picLocks noChangeAspect="1"/>
          </p:cNvPicPr>
          <p:nvPr/>
        </p:nvPicPr>
        <p:blipFill>
          <a:blip r:embed="rId3"/>
          <a:stretch>
            <a:fillRect/>
          </a:stretch>
        </p:blipFill>
        <p:spPr>
          <a:xfrm>
            <a:off x="600741" y="1315694"/>
            <a:ext cx="4880946" cy="3673464"/>
          </a:xfrm>
          <a:prstGeom prst="rect">
            <a:avLst/>
          </a:prstGeom>
        </p:spPr>
      </p:pic>
      <p:sp>
        <p:nvSpPr>
          <p:cNvPr id="32" name="Google Shape;212;p20">
            <a:extLst>
              <a:ext uri="{FF2B5EF4-FFF2-40B4-BE49-F238E27FC236}">
                <a16:creationId xmlns:a16="http://schemas.microsoft.com/office/drawing/2014/main" id="{0B0A3F0F-4801-2555-81D6-36DDAE30E44C}"/>
              </a:ext>
            </a:extLst>
          </p:cNvPr>
          <p:cNvSpPr txBox="1">
            <a:spLocks noGrp="1"/>
          </p:cNvSpPr>
          <p:nvPr>
            <p:ph type="body" idx="1"/>
          </p:nvPr>
        </p:nvSpPr>
        <p:spPr>
          <a:xfrm>
            <a:off x="5481687" y="2054889"/>
            <a:ext cx="2984053" cy="2205233"/>
          </a:xfrm>
          <a:prstGeom prst="rect">
            <a:avLst/>
          </a:prstGeom>
          <a:solidFill>
            <a:schemeClr val="bg1"/>
          </a:solidFill>
        </p:spPr>
        <p:txBody>
          <a:bodyPr spcFirstLastPara="1" wrap="square" lIns="91425" tIns="91425" rIns="91425" bIns="91425" anchor="t" anchorCtr="0">
            <a:normAutofit/>
          </a:bodyPr>
          <a:lstStyle/>
          <a:p>
            <a:pPr marL="0" lvl="0" indent="0" rtl="0">
              <a:spcBef>
                <a:spcPts val="0"/>
              </a:spcBef>
              <a:spcAft>
                <a:spcPts val="1200"/>
              </a:spcAft>
              <a:buNone/>
            </a:pPr>
            <a:r>
              <a:rPr lang="en" dirty="0">
                <a:solidFill>
                  <a:srgbClr val="000000"/>
                </a:solidFill>
                <a:latin typeface="Source Sans Pro" panose="020B0503030403020204" pitchFamily="34" charset="0"/>
                <a:ea typeface="Source Sans Pro" panose="020B0503030403020204" pitchFamily="34" charset="0"/>
              </a:rPr>
              <a:t>Notably, </a:t>
            </a:r>
            <a:r>
              <a:rPr lang="en" b="1" dirty="0">
                <a:solidFill>
                  <a:srgbClr val="980000"/>
                </a:solidFill>
                <a:latin typeface="Source Sans Pro" panose="020B0503030403020204" pitchFamily="34" charset="0"/>
                <a:ea typeface="Source Sans Pro" panose="020B0503030403020204" pitchFamily="34" charset="0"/>
              </a:rPr>
              <a:t>SPRI outperforms the best-performing MT-Bench instance-agnostic baseline by an average of 12.1%</a:t>
            </a:r>
            <a:endParaRPr dirty="0">
              <a:latin typeface="Source Sans Pro" panose="020B0503030403020204" pitchFamily="34" charset="0"/>
              <a:ea typeface="Source Sans Pro" panose="020B0503030403020204" pitchFamily="34" charset="0"/>
            </a:endParaRPr>
          </a:p>
        </p:txBody>
      </p:sp>
      <p:sp>
        <p:nvSpPr>
          <p:cNvPr id="34" name="Google Shape;75;p14">
            <a:extLst>
              <a:ext uri="{FF2B5EF4-FFF2-40B4-BE49-F238E27FC236}">
                <a16:creationId xmlns:a16="http://schemas.microsoft.com/office/drawing/2014/main" id="{ED9A1B33-1AAF-C8A7-0260-F8CC4D92B76E}"/>
              </a:ext>
            </a:extLst>
          </p:cNvPr>
          <p:cNvSpPr/>
          <p:nvPr/>
        </p:nvSpPr>
        <p:spPr>
          <a:xfrm>
            <a:off x="662650" y="4319172"/>
            <a:ext cx="4667231" cy="261066"/>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6515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bg/>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p:bldP spid="32" grpI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1AFC-32E3-2ED9-51A3-9D241D0750F7}"/>
              </a:ext>
            </a:extLst>
          </p:cNvPr>
          <p:cNvSpPr>
            <a:spLocks noGrp="1"/>
          </p:cNvSpPr>
          <p:nvPr>
            <p:ph type="title"/>
          </p:nvPr>
        </p:nvSpPr>
        <p:spPr>
          <a:noFill/>
          <a:ln>
            <a:noFill/>
          </a:ln>
        </p:spPr>
        <p:txBody>
          <a:bodyPr spcFirstLastPara="1" wrap="square" lIns="91425" tIns="91425" rIns="91425" bIns="91425" anchor="t" anchorCtr="0">
            <a:normAutofit fontScale="90000"/>
          </a:bodyPr>
          <a:lstStyle/>
          <a:p>
            <a:r>
              <a:rPr lang="en-US" b="1" dirty="0">
                <a:latin typeface="Source Sans Pro" panose="020B0503030403020204" pitchFamily="34" charset="0"/>
                <a:ea typeface="Source Sans Pro" panose="020B0503030403020204" pitchFamily="34" charset="0"/>
              </a:rPr>
              <a:t>SPRI for Synthetic Data Generation</a:t>
            </a:r>
          </a:p>
        </p:txBody>
      </p:sp>
      <p:sp>
        <p:nvSpPr>
          <p:cNvPr id="4" name="Slide Number Placeholder 3">
            <a:extLst>
              <a:ext uri="{FF2B5EF4-FFF2-40B4-BE49-F238E27FC236}">
                <a16:creationId xmlns:a16="http://schemas.microsoft.com/office/drawing/2014/main" id="{48553DB6-0BC2-BE0D-6CCB-B2AE4ED6B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A screenshot of a graph&#10;&#10;AI-generated content may be incorrect.">
            <a:extLst>
              <a:ext uri="{FF2B5EF4-FFF2-40B4-BE49-F238E27FC236}">
                <a16:creationId xmlns:a16="http://schemas.microsoft.com/office/drawing/2014/main" id="{19726918-1503-5647-F32E-D9825AC45362}"/>
              </a:ext>
            </a:extLst>
          </p:cNvPr>
          <p:cNvPicPr>
            <a:picLocks noChangeAspect="1"/>
          </p:cNvPicPr>
          <p:nvPr/>
        </p:nvPicPr>
        <p:blipFill>
          <a:blip r:embed="rId2"/>
          <a:stretch>
            <a:fillRect/>
          </a:stretch>
        </p:blipFill>
        <p:spPr>
          <a:xfrm>
            <a:off x="207202" y="1277842"/>
            <a:ext cx="8813956" cy="2511475"/>
          </a:xfrm>
          <a:prstGeom prst="rect">
            <a:avLst/>
          </a:prstGeom>
        </p:spPr>
      </p:pic>
      <p:sp>
        <p:nvSpPr>
          <p:cNvPr id="7" name="Google Shape;231;p22">
            <a:extLst>
              <a:ext uri="{FF2B5EF4-FFF2-40B4-BE49-F238E27FC236}">
                <a16:creationId xmlns:a16="http://schemas.microsoft.com/office/drawing/2014/main" id="{E42A70E4-5C83-A53E-1839-940AEF0EB46B}"/>
              </a:ext>
            </a:extLst>
          </p:cNvPr>
          <p:cNvSpPr txBox="1">
            <a:spLocks/>
          </p:cNvSpPr>
          <p:nvPr/>
        </p:nvSpPr>
        <p:spPr>
          <a:xfrm>
            <a:off x="226208" y="3789317"/>
            <a:ext cx="8520600" cy="1131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spcAft>
                <a:spcPts val="1200"/>
              </a:spcAft>
              <a:buNone/>
            </a:pPr>
            <a:r>
              <a:rPr lang="en-US" dirty="0">
                <a:solidFill>
                  <a:srgbClr val="000000"/>
                </a:solidFill>
                <a:latin typeface="Source Sans Pro" panose="020B0503030403020204" pitchFamily="34" charset="0"/>
                <a:ea typeface="Source Sans Pro" panose="020B0503030403020204" pitchFamily="34" charset="0"/>
              </a:rPr>
              <a:t>Generating synthetic data with SPRI proves effective for fine-tuning base LLMs, </a:t>
            </a:r>
            <a:r>
              <a:rPr lang="en-US" b="1" dirty="0">
                <a:solidFill>
                  <a:srgbClr val="980000"/>
                </a:solidFill>
                <a:latin typeface="Source Sans Pro" panose="020B0503030403020204" pitchFamily="34" charset="0"/>
                <a:ea typeface="Source Sans Pro" panose="020B0503030403020204" pitchFamily="34" charset="0"/>
              </a:rPr>
              <a:t>resulting in substantial improvement on </a:t>
            </a:r>
            <a:r>
              <a:rPr lang="en-US" b="1" dirty="0" err="1">
                <a:solidFill>
                  <a:srgbClr val="980000"/>
                </a:solidFill>
                <a:latin typeface="Source Sans Pro" panose="020B0503030403020204" pitchFamily="34" charset="0"/>
                <a:ea typeface="Source Sans Pro" panose="020B0503030403020204" pitchFamily="34" charset="0"/>
              </a:rPr>
              <a:t>TruthfulQA</a:t>
            </a:r>
            <a:r>
              <a:rPr lang="en-US" b="1" dirty="0">
                <a:solidFill>
                  <a:srgbClr val="980000"/>
                </a:solidFill>
                <a:latin typeface="Source Sans Pro" panose="020B0503030403020204" pitchFamily="34" charset="0"/>
                <a:ea typeface="Source Sans Pro" panose="020B0503030403020204" pitchFamily="34" charset="0"/>
              </a:rPr>
              <a:t> </a:t>
            </a:r>
            <a:r>
              <a:rPr lang="en-US" dirty="0">
                <a:solidFill>
                  <a:srgbClr val="000000"/>
                </a:solidFill>
                <a:latin typeface="Source Sans Pro" panose="020B0503030403020204" pitchFamily="34" charset="0"/>
                <a:ea typeface="Source Sans Pro" panose="020B0503030403020204" pitchFamily="34" charset="0"/>
              </a:rPr>
              <a:t>(Lin et al., 2022), whilst</a:t>
            </a:r>
            <a:br>
              <a:rPr lang="en-US" dirty="0">
                <a:solidFill>
                  <a:srgbClr val="000000"/>
                </a:solidFill>
                <a:latin typeface="Source Sans Pro" panose="020B0503030403020204" pitchFamily="34" charset="0"/>
                <a:ea typeface="Source Sans Pro" panose="020B0503030403020204" pitchFamily="34" charset="0"/>
              </a:rPr>
            </a:br>
            <a:r>
              <a:rPr lang="en-US" dirty="0">
                <a:solidFill>
                  <a:srgbClr val="000000"/>
                </a:solidFill>
                <a:latin typeface="Source Sans Pro" panose="020B0503030403020204" pitchFamily="34" charset="0"/>
                <a:ea typeface="Source Sans Pro" panose="020B0503030403020204" pitchFamily="34" charset="0"/>
              </a:rPr>
              <a:t>maintaining performance on other benchmarks (see paper)</a:t>
            </a:r>
          </a:p>
        </p:txBody>
      </p:sp>
      <p:sp>
        <p:nvSpPr>
          <p:cNvPr id="8" name="TextBox 7">
            <a:extLst>
              <a:ext uri="{FF2B5EF4-FFF2-40B4-BE49-F238E27FC236}">
                <a16:creationId xmlns:a16="http://schemas.microsoft.com/office/drawing/2014/main" id="{625277EA-8F00-9FA2-E5C8-735FC06751BF}"/>
              </a:ext>
            </a:extLst>
          </p:cNvPr>
          <p:cNvSpPr txBox="1"/>
          <p:nvPr/>
        </p:nvSpPr>
        <p:spPr>
          <a:xfrm>
            <a:off x="5334884" y="574625"/>
            <a:ext cx="2894715" cy="435428"/>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a:buClr>
                <a:schemeClr val="dk1"/>
              </a:buClr>
              <a:buSzPts val="2800"/>
              <a:buNone/>
              <a:defRPr sz="2800" b="1">
                <a:solidFill>
                  <a:schemeClr val="dk1"/>
                </a:solidFill>
                <a:latin typeface="Source Sans Pro" panose="020B0503030403020204" pitchFamily="34" charset="0"/>
                <a:ea typeface="Source Sans Pro" panose="020B0503030403020204" pitchFamily="34" charset="0"/>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pPr algn="ctr"/>
            <a:r>
              <a:rPr lang="en" sz="1600" i="1" dirty="0">
                <a:solidFill>
                  <a:srgbClr val="C00000"/>
                </a:solidFill>
              </a:rPr>
              <a:t>Task 3: </a:t>
            </a:r>
            <a:r>
              <a:rPr lang="en-US" sz="1600" i="1" dirty="0">
                <a:solidFill>
                  <a:srgbClr val="C00000"/>
                </a:solidFill>
              </a:rPr>
              <a:t>SFT Alignment Data</a:t>
            </a:r>
          </a:p>
        </p:txBody>
      </p:sp>
      <p:sp>
        <p:nvSpPr>
          <p:cNvPr id="11" name="Google Shape;75;p14">
            <a:extLst>
              <a:ext uri="{FF2B5EF4-FFF2-40B4-BE49-F238E27FC236}">
                <a16:creationId xmlns:a16="http://schemas.microsoft.com/office/drawing/2014/main" id="{BD91FF76-36A6-095B-E25F-69B57B6E626C}"/>
              </a:ext>
            </a:extLst>
          </p:cNvPr>
          <p:cNvSpPr/>
          <p:nvPr/>
        </p:nvSpPr>
        <p:spPr>
          <a:xfrm>
            <a:off x="226208" y="3083930"/>
            <a:ext cx="8710590" cy="236786"/>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5445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97FA8A-44F0-B265-C8EA-BE46E0369DE9}"/>
              </a:ext>
            </a:extLst>
          </p:cNvPr>
          <p:cNvSpPr>
            <a:spLocks noGrp="1"/>
          </p:cNvSpPr>
          <p:nvPr>
            <p:ph type="title"/>
          </p:nvPr>
        </p:nvSpPr>
        <p:spPr>
          <a:xfrm>
            <a:off x="311700" y="2150850"/>
            <a:ext cx="8520600" cy="841800"/>
          </a:xfrm>
        </p:spPr>
        <p:txBody>
          <a:bodyPr/>
          <a:lstStyle/>
          <a:p>
            <a:r>
              <a:rPr lang="en-US" b="1" dirty="0">
                <a:latin typeface="Source Sans Pro" panose="020B0503030403020204" pitchFamily="34" charset="0"/>
                <a:ea typeface="Source Sans Pro" panose="020B0503030403020204" pitchFamily="34" charset="0"/>
              </a:rPr>
              <a:t>Thank you!</a:t>
            </a:r>
          </a:p>
        </p:txBody>
      </p:sp>
      <p:sp>
        <p:nvSpPr>
          <p:cNvPr id="4" name="Slide Number Placeholder 3">
            <a:extLst>
              <a:ext uri="{FF2B5EF4-FFF2-40B4-BE49-F238E27FC236}">
                <a16:creationId xmlns:a16="http://schemas.microsoft.com/office/drawing/2014/main" id="{3979FDBF-9F75-1E19-2D1B-FFB2D95FCA2A}"/>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8</a:t>
            </a:fld>
            <a:endParaRPr lang="en" sz="900"/>
          </a:p>
        </p:txBody>
      </p:sp>
    </p:spTree>
    <p:extLst>
      <p:ext uri="{BB962C8B-B14F-4D97-AF65-F5344CB8AC3E}">
        <p14:creationId xmlns:p14="http://schemas.microsoft.com/office/powerpoint/2010/main" val="4711966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763</Words>
  <Application>Microsoft Macintosh PowerPoint</Application>
  <PresentationFormat>On-screen Show (16:9)</PresentationFormat>
  <Paragraphs>70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Source Sans Pro</vt:lpstr>
      <vt:lpstr>Simple Light</vt:lpstr>
      <vt:lpstr>SPRI: Aligning Large Language Models with Context-Situated Principles</vt:lpstr>
      <vt:lpstr>Motivation</vt:lpstr>
      <vt:lpstr>Introducing: Situated-PRInciples (SPRI)</vt:lpstr>
      <vt:lpstr>Evaluation of SPRI</vt:lpstr>
      <vt:lpstr> SPRI Generates Complex Principles for Real-World Tasks</vt:lpstr>
      <vt:lpstr> SPRI Generates Complex Principles for Real-World Tasks</vt:lpstr>
      <vt:lpstr>SPRI for Synthetic Data Generation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Hongli Zhan</cp:lastModifiedBy>
  <cp:revision>44</cp:revision>
  <dcterms:modified xsi:type="dcterms:W3CDTF">2025-06-11T19:21:17Z</dcterms:modified>
</cp:coreProperties>
</file>