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875"/>
    <p:restoredTop sz="94692"/>
  </p:normalViewPr>
  <p:slideViewPr>
    <p:cSldViewPr snapToGrid="0">
      <p:cViewPr>
        <p:scale>
          <a:sx n="187" d="100"/>
          <a:sy n="187" d="100"/>
        </p:scale>
        <p:origin x="144" y="-296"/>
      </p:cViewPr>
      <p:guideLst>
        <p:guide orient="horz" pos="1728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685800"/>
            <a:ext cx="5715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10" y="794214"/>
            <a:ext cx="8521000" cy="2189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023068"/>
            <a:ext cx="8521000" cy="8455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79867"/>
            <a:ext cx="8521000" cy="2094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362374"/>
            <a:ext cx="8521000" cy="13873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409596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294240"/>
            <a:ext cx="8521000" cy="8977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8521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409596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40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229307"/>
            <a:ext cx="40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92640"/>
            <a:ext cx="2808000" cy="80595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482240"/>
            <a:ext cx="2808000" cy="3391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34" lvl="0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80161"/>
            <a:ext cx="6368000" cy="43636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3"/>
            <a:ext cx="45720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825" tIns="51825" rIns="51825" bIns="51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1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315386"/>
            <a:ext cx="4045000" cy="1581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989948"/>
            <a:ext cx="4045000" cy="13171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72348"/>
            <a:ext cx="3837000" cy="39415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34" lvl="0" indent="-409596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69" lvl="1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503" lvl="2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337" lvl="3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171" lvl="4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5006" lvl="5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840" lvl="6" indent="-390545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674" lvl="7" indent="-390545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509" lvl="8" indent="-390545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512613"/>
            <a:ext cx="5999000" cy="645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34" lvl="0" indent="-34291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74694"/>
            <a:ext cx="8521000" cy="61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307"/>
            <a:ext cx="85210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974098"/>
            <a:ext cx="549000" cy="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7158158" y="3369688"/>
            <a:ext cx="1921548" cy="1357301"/>
          </a:xfrm>
          <a:prstGeom prst="roundRect">
            <a:avLst>
              <a:gd name="adj" fmla="val 4558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64294" y="3369689"/>
            <a:ext cx="6997303" cy="2081019"/>
          </a:xfrm>
          <a:prstGeom prst="roundRect">
            <a:avLst>
              <a:gd name="adj" fmla="val 397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198626" y="44529"/>
            <a:ext cx="8637817" cy="3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20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</a:t>
            </a:r>
            <a:r>
              <a:rPr lang="zh-CN" altLang="en-US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Context-Situated Principles</a:t>
            </a:r>
            <a:endParaRPr sz="20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1049714" y="360511"/>
            <a:ext cx="7044572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sz="14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algn="ctr"/>
            <a:r>
              <a:rPr lang="en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" sz="14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9" y="372216"/>
            <a:ext cx="1296109" cy="39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86" y="404292"/>
            <a:ext cx="901934" cy="3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Google Shape;67;p13"/>
          <p:cNvSpPr/>
          <p:nvPr/>
        </p:nvSpPr>
        <p:spPr>
          <a:xfrm>
            <a:off x="7158158" y="4781375"/>
            <a:ext cx="1921548" cy="683792"/>
          </a:xfrm>
          <a:prstGeom prst="roundRect">
            <a:avLst>
              <a:gd name="adj" fmla="val 634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5D535E2-3A03-B8DB-B0EA-EBB9A12E71FA}"/>
              </a:ext>
            </a:extLst>
          </p:cNvPr>
          <p:cNvGrpSpPr/>
          <p:nvPr/>
        </p:nvGrpSpPr>
        <p:grpSpPr>
          <a:xfrm>
            <a:off x="8475081" y="4810416"/>
            <a:ext cx="561026" cy="661468"/>
            <a:chOff x="8531441" y="4816399"/>
            <a:chExt cx="561026" cy="661468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8537490" y="5378855"/>
              <a:ext cx="548928" cy="990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spAutoFit/>
            </a:bodyPr>
            <a:lstStyle/>
            <a:p>
              <a:pPr algn="ctr"/>
              <a:r>
                <a:rPr lang="en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Scan for</a:t>
              </a:r>
              <a:r>
                <a:rPr lang="zh-CN" altLang="en-US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" sz="450" dirty="0">
                  <a:solidFill>
                    <a:srgbClr val="595959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Full Paper</a:t>
              </a:r>
              <a:endParaRPr sz="45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90" name="Google Shape;90;p13"/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1441" y="4816399"/>
              <a:ext cx="561026" cy="561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792" y="4906629"/>
            <a:ext cx="1245691" cy="433283"/>
          </a:xfrm>
          <a:prstGeom prst="rect">
            <a:avLst/>
          </a:prstGeom>
        </p:spPr>
      </p:pic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A80C81-A43B-3185-3F8A-0123C9F26A5A}"/>
              </a:ext>
            </a:extLst>
          </p:cNvPr>
          <p:cNvGrpSpPr/>
          <p:nvPr/>
        </p:nvGrpSpPr>
        <p:grpSpPr>
          <a:xfrm>
            <a:off x="3704156" y="868680"/>
            <a:ext cx="5375550" cy="2419617"/>
            <a:chOff x="3704156" y="836931"/>
            <a:chExt cx="5375550" cy="2419617"/>
          </a:xfrm>
        </p:grpSpPr>
        <p:sp>
          <p:nvSpPr>
            <p:cNvPr id="13" name="Google Shape;55;p13">
              <a:extLst>
                <a:ext uri="{FF2B5EF4-FFF2-40B4-BE49-F238E27FC236}">
                  <a16:creationId xmlns:a16="http://schemas.microsoft.com/office/drawing/2014/main" id="{03AA8689-39D1-58E6-56C1-E8656F871BEA}"/>
                </a:ext>
              </a:extLst>
            </p:cNvPr>
            <p:cNvSpPr/>
            <p:nvPr/>
          </p:nvSpPr>
          <p:spPr>
            <a:xfrm>
              <a:off x="3704156" y="836931"/>
              <a:ext cx="5375550" cy="2419617"/>
            </a:xfrm>
            <a:prstGeom prst="roundRect">
              <a:avLst>
                <a:gd name="adj" fmla="val 2663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4737" tIns="14737" rIns="14737" bIns="14737" anchor="ctr" anchorCtr="0">
              <a:noAutofit/>
            </a:bodyPr>
            <a:lstStyle/>
            <a:p>
              <a:pPr algn="ctr"/>
              <a:endParaRPr sz="300" dirty="0"/>
            </a:p>
          </p:txBody>
        </p:sp>
        <p:sp>
          <p:nvSpPr>
            <p:cNvPr id="15" name="Google Shape;56;p13">
              <a:extLst>
                <a:ext uri="{FF2B5EF4-FFF2-40B4-BE49-F238E27FC236}">
                  <a16:creationId xmlns:a16="http://schemas.microsoft.com/office/drawing/2014/main" id="{56577784-FB81-2902-FB3A-5B1A758192FD}"/>
                </a:ext>
              </a:extLst>
            </p:cNvPr>
            <p:cNvSpPr txBox="1"/>
            <p:nvPr/>
          </p:nvSpPr>
          <p:spPr>
            <a:xfrm>
              <a:off x="3849327" y="843784"/>
              <a:ext cx="3178007" cy="261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noAutofit/>
            </a:bodyPr>
            <a:lstStyle/>
            <a:p>
              <a:r>
                <a:rPr lang="en-US" sz="15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Approach: Situated-</a:t>
              </a:r>
              <a:r>
                <a:rPr lang="en-US" sz="1500" b="1" dirty="0" err="1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PRInciples</a:t>
              </a:r>
              <a:r>
                <a:rPr lang="en-US" sz="15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(</a:t>
              </a:r>
              <a:r>
                <a:rPr lang="en-US" sz="1500" b="1" i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SPRI</a:t>
              </a:r>
              <a:r>
                <a:rPr lang="en-US" sz="15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</a:p>
          </p:txBody>
        </p:sp>
        <p:pic>
          <p:nvPicPr>
            <p:cNvPr id="113" name="Graphic 112">
              <a:extLst>
                <a:ext uri="{FF2B5EF4-FFF2-40B4-BE49-F238E27FC236}">
                  <a16:creationId xmlns:a16="http://schemas.microsoft.com/office/drawing/2014/main" id="{246CB7D1-6EEF-A33F-FA56-1071577B7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30897" y="1103122"/>
              <a:ext cx="5312214" cy="2121408"/>
            </a:xfrm>
            <a:prstGeom prst="rect">
              <a:avLst/>
            </a:prstGeom>
          </p:spPr>
        </p:pic>
      </p:grpSp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134562" y="3419869"/>
            <a:ext cx="201432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500" dirty="0">
                <a:sym typeface="Source Sans Pro"/>
              </a:rPr>
              <a:t>Experiments &amp; Results</a:t>
            </a:r>
            <a:endParaRPr sz="1500" dirty="0">
              <a:sym typeface="Source Sans Pro"/>
            </a:endParaRPr>
          </a:p>
        </p:txBody>
      </p:sp>
      <p:sp>
        <p:nvSpPr>
          <p:cNvPr id="117" name="Google Shape;64;p13">
            <a:extLst>
              <a:ext uri="{FF2B5EF4-FFF2-40B4-BE49-F238E27FC236}">
                <a16:creationId xmlns:a16="http://schemas.microsoft.com/office/drawing/2014/main" id="{A44E3642-EE1A-D9D9-C019-7DBAEC9596C4}"/>
              </a:ext>
            </a:extLst>
          </p:cNvPr>
          <p:cNvSpPr txBox="1"/>
          <p:nvPr/>
        </p:nvSpPr>
        <p:spPr>
          <a:xfrm>
            <a:off x="7185791" y="3406138"/>
            <a:ext cx="1345434" cy="27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500" dirty="0">
                <a:sym typeface="Source Sans Pro"/>
              </a:rPr>
              <a:t>Conclusion</a:t>
            </a:r>
            <a:endParaRPr sz="1500" dirty="0">
              <a:sym typeface="Source Sans Pro"/>
            </a:endParaRPr>
          </a:p>
        </p:txBody>
      </p:sp>
      <p:pic>
        <p:nvPicPr>
          <p:cNvPr id="118" name="Google Shape;72;p13">
            <a:extLst>
              <a:ext uri="{FF2B5EF4-FFF2-40B4-BE49-F238E27FC236}">
                <a16:creationId xmlns:a16="http://schemas.microsoft.com/office/drawing/2014/main" id="{59E7933D-A2F0-183A-0700-2B710AFAA26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50369" y="3421270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71;p13">
            <a:extLst>
              <a:ext uri="{FF2B5EF4-FFF2-40B4-BE49-F238E27FC236}">
                <a16:creationId xmlns:a16="http://schemas.microsoft.com/office/drawing/2014/main" id="{C40072FF-3A02-1BFD-BC36-725229CE99BF}"/>
              </a:ext>
            </a:extLst>
          </p:cNvPr>
          <p:cNvSpPr txBox="1"/>
          <p:nvPr/>
        </p:nvSpPr>
        <p:spPr>
          <a:xfrm>
            <a:off x="7185791" y="3601767"/>
            <a:ext cx="1860006" cy="110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sz="10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SPRI not only matches expert-level performance in highly specialized tasks</a:t>
            </a:r>
          </a:p>
          <a:p>
            <a:r>
              <a:rPr lang="en-US" sz="10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(ii) but also enhances alignment with human judgment and improves synthetic data generation for model fine-tuning</a:t>
            </a:r>
            <a:endParaRPr sz="10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762E9BC-F702-C2F4-9F83-15A75BFF182F}"/>
              </a:ext>
            </a:extLst>
          </p:cNvPr>
          <p:cNvGrpSpPr/>
          <p:nvPr/>
        </p:nvGrpSpPr>
        <p:grpSpPr>
          <a:xfrm>
            <a:off x="64294" y="864851"/>
            <a:ext cx="3566462" cy="2419617"/>
            <a:chOff x="64294" y="864851"/>
            <a:chExt cx="3566462" cy="2419617"/>
          </a:xfrm>
        </p:grpSpPr>
        <p:sp>
          <p:nvSpPr>
            <p:cNvPr id="82" name="Google Shape;82;p13"/>
            <p:cNvSpPr/>
            <p:nvPr/>
          </p:nvSpPr>
          <p:spPr>
            <a:xfrm>
              <a:off x="64294" y="864851"/>
              <a:ext cx="3527320" cy="2419617"/>
            </a:xfrm>
            <a:prstGeom prst="roundRect">
              <a:avLst>
                <a:gd name="adj" fmla="val 3044"/>
              </a:avLst>
            </a:prstGeom>
            <a:solidFill>
              <a:srgbClr val="F8EEE5"/>
            </a:solidFill>
            <a:ln>
              <a:noFill/>
            </a:ln>
          </p:spPr>
          <p:txBody>
            <a:bodyPr spcFirstLastPara="1" wrap="square" lIns="14737" tIns="14737" rIns="14737" bIns="14737" anchor="ctr" anchorCtr="0">
              <a:noAutofit/>
            </a:bodyPr>
            <a:lstStyle/>
            <a:p>
              <a:pPr algn="ctr"/>
              <a:endParaRPr sz="300" dirty="0"/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193208" y="871704"/>
              <a:ext cx="1519925" cy="266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noAutofit/>
            </a:bodyPr>
            <a:lstStyle/>
            <a:p>
              <a:r>
                <a:rPr lang="en" sz="1500" b="1" dirty="0">
                  <a:solidFill>
                    <a:srgbClr val="BF57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Motivation</a:t>
              </a:r>
              <a:endParaRPr sz="15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2040662" y="1616261"/>
              <a:ext cx="1450529" cy="1082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3687" bIns="14737" anchor="t" anchorCtr="0">
              <a:spAutoFit/>
            </a:bodyPr>
            <a:lstStyle/>
            <a:p>
              <a:pPr algn="r">
                <a:lnSpc>
                  <a:spcPct val="114000"/>
                </a:lnSpc>
              </a:pPr>
              <a:r>
                <a:rPr 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Can we tailor the</a:t>
              </a:r>
              <a:r>
                <a:rPr lang="zh-CN" alt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00" dirty="0">
                  <a:solidFill>
                    <a:schemeClr val="dk2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principles to each individual query, whilst minimizing the human efforts needed for annotations?</a:t>
              </a: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152684" y="1104924"/>
              <a:ext cx="3373641" cy="398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737" tIns="14737" rIns="14737" bIns="14737" anchor="t" anchorCtr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Constitutional AI works great for aligning LLMs, but its</a:t>
              </a:r>
              <a:r>
                <a:rPr lang="zh-CN" alt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 </a:t>
              </a: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principles can be too </a:t>
              </a:r>
              <a:r>
                <a:rPr lang="en-US" sz="1050" i="1" dirty="0">
                  <a:solidFill>
                    <a:srgbClr val="C00000"/>
                  </a:solidFill>
                  <a:latin typeface="Source Sans Pro"/>
                  <a:ea typeface="Source Sans Pro"/>
                </a:rPr>
                <a:t>generic</a:t>
              </a:r>
              <a:r>
                <a:rPr lang="en-US" sz="1050" dirty="0">
                  <a:solidFill>
                    <a:schemeClr val="dk2"/>
                  </a:solidFill>
                  <a:latin typeface="Source Sans Pro"/>
                  <a:ea typeface="Source Sans Pro"/>
                </a:rPr>
                <a:t> to interpret in a given context </a:t>
              </a:r>
            </a:p>
          </p:txBody>
        </p:sp>
        <p:pic>
          <p:nvPicPr>
            <p:cNvPr id="86" name="Google Shape;86;p13"/>
            <p:cNvPicPr preferRelativeResize="0"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118071" y="1598091"/>
              <a:ext cx="344164" cy="3441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raphic 125">
              <a:extLst>
                <a:ext uri="{FF2B5EF4-FFF2-40B4-BE49-F238E27FC236}">
                  <a16:creationId xmlns:a16="http://schemas.microsoft.com/office/drawing/2014/main" id="{A6AF09A4-E29C-2698-3687-9607220D0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4562" y="1503120"/>
              <a:ext cx="1870967" cy="1747153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595BEDC-5DC8-199E-3CDA-624B6A72C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9157" y="2868215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2D3E86F-D40F-0039-945C-85629564E7BC}"/>
                </a:ext>
              </a:extLst>
            </p:cNvPr>
            <p:cNvSpPr txBox="1"/>
            <p:nvPr/>
          </p:nvSpPr>
          <p:spPr>
            <a:xfrm>
              <a:off x="2186252" y="2648368"/>
              <a:ext cx="1444504" cy="60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Such an approach would be more </a:t>
              </a:r>
              <a:r>
                <a:rPr lang="en-US" altLang="zh-CN" sz="1000" i="1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context-</a:t>
              </a:r>
              <a:r>
                <a:rPr lang="en-US" altLang="zh-CN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 </a:t>
              </a:r>
              <a:r>
                <a:rPr lang="en-US" sz="1000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and </a:t>
              </a:r>
              <a:r>
                <a:rPr lang="en-US" altLang="zh-CN" sz="1000" i="1" dirty="0">
                  <a:solidFill>
                    <a:srgbClr val="C0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instance-specific</a:t>
              </a:r>
              <a:endParaRPr lang="en-US" sz="10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33" name="Google Shape;73;p13">
            <a:extLst>
              <a:ext uri="{FF2B5EF4-FFF2-40B4-BE49-F238E27FC236}">
                <a16:creationId xmlns:a16="http://schemas.microsoft.com/office/drawing/2014/main" id="{0AABB3FE-2203-ACA3-7BCD-A3541F399604}"/>
              </a:ext>
            </a:extLst>
          </p:cNvPr>
          <p:cNvCxnSpPr>
            <a:cxnSpLocks/>
          </p:cNvCxnSpPr>
          <p:nvPr/>
        </p:nvCxnSpPr>
        <p:spPr>
          <a:xfrm>
            <a:off x="2201539" y="3485072"/>
            <a:ext cx="0" cy="18978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40" name="Google Shape;73;p13">
            <a:extLst>
              <a:ext uri="{FF2B5EF4-FFF2-40B4-BE49-F238E27FC236}">
                <a16:creationId xmlns:a16="http://schemas.microsoft.com/office/drawing/2014/main" id="{3CDE7E85-358B-09DB-561C-84BAC5409106}"/>
              </a:ext>
            </a:extLst>
          </p:cNvPr>
          <p:cNvCxnSpPr>
            <a:cxnSpLocks/>
          </p:cNvCxnSpPr>
          <p:nvPr/>
        </p:nvCxnSpPr>
        <p:spPr>
          <a:xfrm>
            <a:off x="4882167" y="3485072"/>
            <a:ext cx="0" cy="18978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A1054-C5CD-2736-F564-D86335867BBC}"/>
              </a:ext>
            </a:extLst>
          </p:cNvPr>
          <p:cNvSpPr txBox="1"/>
          <p:nvPr/>
        </p:nvSpPr>
        <p:spPr>
          <a:xfrm>
            <a:off x="99134" y="3640766"/>
            <a:ext cx="2014323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 Cognitive Reappraisals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B3848-A827-73A9-3F46-72E70D9647F6}"/>
              </a:ext>
            </a:extLst>
          </p:cNvPr>
          <p:cNvSpPr txBox="1"/>
          <p:nvPr/>
        </p:nvSpPr>
        <p:spPr>
          <a:xfrm>
            <a:off x="2270914" y="3381363"/>
            <a:ext cx="2584061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Instance-Specific Rubrics for LLM-as-a-Judge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CDC8E8-0AF9-198A-667A-C084CBD07F44}"/>
              </a:ext>
            </a:extLst>
          </p:cNvPr>
          <p:cNvSpPr txBox="1"/>
          <p:nvPr/>
        </p:nvSpPr>
        <p:spPr>
          <a:xfrm>
            <a:off x="4962827" y="3383819"/>
            <a:ext cx="1990918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Synthetic Data for SFT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470B9CFC-37BA-35EC-C76A-D5B5FF2179F8}"/>
              </a:ext>
            </a:extLst>
          </p:cNvPr>
          <p:cNvSpPr/>
          <p:nvPr/>
        </p:nvSpPr>
        <p:spPr>
          <a:xfrm>
            <a:off x="3458205" y="1940760"/>
            <a:ext cx="1951200" cy="2908350"/>
          </a:xfrm>
          <a:prstGeom prst="roundRect">
            <a:avLst>
              <a:gd name="adj" fmla="val 277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/>
          </a:p>
        </p:txBody>
      </p:sp>
      <p:sp>
        <p:nvSpPr>
          <p:cNvPr id="4" name="Google Shape;64;p13">
            <a:extLst>
              <a:ext uri="{FF2B5EF4-FFF2-40B4-BE49-F238E27FC236}">
                <a16:creationId xmlns:a16="http://schemas.microsoft.com/office/drawing/2014/main" id="{8890D6DD-7EB1-C115-6092-936A784D7587}"/>
              </a:ext>
            </a:extLst>
          </p:cNvPr>
          <p:cNvSpPr txBox="1"/>
          <p:nvPr/>
        </p:nvSpPr>
        <p:spPr>
          <a:xfrm>
            <a:off x="3540523" y="1976399"/>
            <a:ext cx="1748700" cy="30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r>
              <a:rPr lang="en" sz="12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Results &amp; Conclusion</a:t>
            </a:r>
            <a:endParaRPr sz="12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Google Shape;65;p13">
            <a:extLst>
              <a:ext uri="{FF2B5EF4-FFF2-40B4-BE49-F238E27FC236}">
                <a16:creationId xmlns:a16="http://schemas.microsoft.com/office/drawing/2014/main" id="{5CC24EE2-F196-4B4F-CF52-C780D3C0C8D5}"/>
              </a:ext>
            </a:extLst>
          </p:cNvPr>
          <p:cNvSpPr txBox="1"/>
          <p:nvPr/>
        </p:nvSpPr>
        <p:spPr>
          <a:xfrm>
            <a:off x="3496643" y="2848636"/>
            <a:ext cx="1900800" cy="39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marL="76204" indent="-66679">
              <a:buClr>
                <a:srgbClr val="595959"/>
              </a:buClr>
              <a:buSzPts val="300"/>
              <a:buFont typeface="Source Sans Pro"/>
              <a:buChar char="●"/>
            </a:pPr>
            <a:r>
              <a:rPr lang="en" sz="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done by psychologists suggest that responses from our system are</a:t>
            </a:r>
            <a:endParaRPr sz="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6204"/>
            <a:r>
              <a:rPr lang="en" sz="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" sz="600" dirty="0" err="1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sz="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 aligned (with appraisal definitions) and</a:t>
            </a:r>
            <a:endParaRPr sz="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76204"/>
            <a:r>
              <a:rPr lang="en" sz="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(ii) empathic, compared to various baselines</a:t>
            </a:r>
            <a:endParaRPr sz="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Google Shape;71;p13">
            <a:extLst>
              <a:ext uri="{FF2B5EF4-FFF2-40B4-BE49-F238E27FC236}">
                <a16:creationId xmlns:a16="http://schemas.microsoft.com/office/drawing/2014/main" id="{0AD9D77B-BD9C-F599-C19C-722254156E7D}"/>
              </a:ext>
            </a:extLst>
          </p:cNvPr>
          <p:cNvSpPr txBox="1"/>
          <p:nvPr/>
        </p:nvSpPr>
        <p:spPr>
          <a:xfrm>
            <a:off x="3702762" y="4523062"/>
            <a:ext cx="1630350" cy="39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-US" sz="600" dirty="0">
                <a:solidFill>
                  <a:srgbClr val="5959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 not only matches expert-level performance in highly specialized tasks but also enhances alignment with human judgment and improves synthetic data generation for model fine-tuning</a:t>
            </a:r>
            <a:endParaRPr sz="600" dirty="0">
              <a:solidFill>
                <a:srgbClr val="5959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Google Shape;72;p13">
            <a:extLst>
              <a:ext uri="{FF2B5EF4-FFF2-40B4-BE49-F238E27FC236}">
                <a16:creationId xmlns:a16="http://schemas.microsoft.com/office/drawing/2014/main" id="{AE5F474E-23A6-CE63-265D-7B4C33ECE1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6625" y="4573631"/>
            <a:ext cx="205740" cy="20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5233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205</Words>
  <Application>Microsoft Macintosh PowerPoint</Application>
  <PresentationFormat>Custom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Source Sans Pro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35</cp:revision>
  <dcterms:modified xsi:type="dcterms:W3CDTF">2025-06-12T14:30:28Z</dcterms:modified>
</cp:coreProperties>
</file>