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0972800" cy="54864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728" userDrawn="1">
          <p15:clr>
            <a:srgbClr val="747775"/>
          </p15:clr>
        </p15:guide>
        <p15:guide id="2" pos="3456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5907"/>
    <p:restoredTop sz="94692"/>
  </p:normalViewPr>
  <p:slideViewPr>
    <p:cSldViewPr snapToGrid="0">
      <p:cViewPr>
        <p:scale>
          <a:sx n="400" d="100"/>
          <a:sy n="400" d="100"/>
        </p:scale>
        <p:origin x="-14008" y="-7688"/>
      </p:cViewPr>
      <p:guideLst>
        <p:guide orient="horz" pos="1728"/>
        <p:guide pos="3456"/>
      </p:guideLst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3198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0" y="685800"/>
            <a:ext cx="6858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74052" y="794214"/>
            <a:ext cx="10225200" cy="2189700"/>
          </a:xfrm>
          <a:prstGeom prst="rect">
            <a:avLst/>
          </a:prstGeom>
        </p:spPr>
        <p:txBody>
          <a:bodyPr spcFirstLastPara="1" wrap="square" lIns="34550" tIns="34550" rIns="34550" bIns="345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74040" y="3023068"/>
            <a:ext cx="10225200" cy="84555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 sz="165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0166948" y="4974098"/>
            <a:ext cx="6588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74040" y="474694"/>
            <a:ext cx="10225200" cy="61065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74040" y="1229307"/>
            <a:ext cx="4800000" cy="364410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marL="685807" lvl="0" indent="-390529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1pPr>
            <a:lvl2pPr marL="1371614" lvl="1" indent="-390529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2pPr>
            <a:lvl3pPr marL="2057421" lvl="2" indent="-390529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3pPr>
            <a:lvl4pPr marL="2743227" lvl="3" indent="-390529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4pPr>
            <a:lvl5pPr marL="3429034" lvl="4" indent="-390529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5pPr>
            <a:lvl6pPr marL="4114841" lvl="5" indent="-390529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6pPr>
            <a:lvl7pPr marL="4800648" lvl="6" indent="-390529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7pPr>
            <a:lvl8pPr marL="5486455" lvl="7" indent="-390529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8pPr>
            <a:lvl9pPr marL="6172262" lvl="8" indent="-390529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5798880" y="1229307"/>
            <a:ext cx="4800000" cy="364410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marL="685807" lvl="0" indent="-390529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1pPr>
            <a:lvl2pPr marL="1371614" lvl="1" indent="-390529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2pPr>
            <a:lvl3pPr marL="2057421" lvl="2" indent="-390529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3pPr>
            <a:lvl4pPr marL="2743227" lvl="3" indent="-390529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4pPr>
            <a:lvl5pPr marL="3429034" lvl="4" indent="-390529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5pPr>
            <a:lvl6pPr marL="4114841" lvl="5" indent="-390529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6pPr>
            <a:lvl7pPr marL="4800648" lvl="6" indent="-390529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7pPr>
            <a:lvl8pPr marL="5486455" lvl="7" indent="-390529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8pPr>
            <a:lvl9pPr marL="6172262" lvl="8" indent="-390529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0166948" y="4974098"/>
            <a:ext cx="6588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74040" y="474694"/>
            <a:ext cx="10225200" cy="61065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0166948" y="4974098"/>
            <a:ext cx="6588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74040" y="592640"/>
            <a:ext cx="3369600" cy="805950"/>
          </a:xfrm>
          <a:prstGeom prst="rect">
            <a:avLst/>
          </a:prstGeom>
        </p:spPr>
        <p:txBody>
          <a:bodyPr spcFirstLastPara="1" wrap="square" lIns="34550" tIns="34550" rIns="34550" bIns="3455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1pPr>
            <a:lvl2pPr lvl="1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2pPr>
            <a:lvl3pPr lvl="2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3pPr>
            <a:lvl4pPr lvl="3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4pPr>
            <a:lvl5pPr lvl="4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5pPr>
            <a:lvl6pPr lvl="5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6pPr>
            <a:lvl7pPr lvl="6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7pPr>
            <a:lvl8pPr lvl="7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8pPr>
            <a:lvl9pPr lvl="8">
              <a:spcBef>
                <a:spcPts val="0"/>
              </a:spcBef>
              <a:spcAft>
                <a:spcPts val="0"/>
              </a:spcAft>
              <a:buSzPts val="900"/>
              <a:buNone/>
              <a:defRPr sz="135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74040" y="1482240"/>
            <a:ext cx="3369600" cy="339165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marL="685807" lvl="0" indent="-390529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1pPr>
            <a:lvl2pPr marL="1371614" lvl="1" indent="-390529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2pPr>
            <a:lvl3pPr marL="2057421" lvl="2" indent="-390529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3pPr>
            <a:lvl4pPr marL="2743227" lvl="3" indent="-390529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4pPr>
            <a:lvl5pPr marL="3429034" lvl="4" indent="-390529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5pPr>
            <a:lvl6pPr marL="4114841" lvl="5" indent="-390529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6pPr>
            <a:lvl7pPr marL="4800648" lvl="6" indent="-390529">
              <a:spcBef>
                <a:spcPts val="0"/>
              </a:spcBef>
              <a:spcAft>
                <a:spcPts val="0"/>
              </a:spcAft>
              <a:buSzPts val="500"/>
              <a:buChar char="●"/>
              <a:defRPr sz="750"/>
            </a:lvl7pPr>
            <a:lvl8pPr marL="5486455" lvl="7" indent="-390529">
              <a:spcBef>
                <a:spcPts val="0"/>
              </a:spcBef>
              <a:spcAft>
                <a:spcPts val="0"/>
              </a:spcAft>
              <a:buSzPts val="500"/>
              <a:buChar char="○"/>
              <a:defRPr sz="750"/>
            </a:lvl8pPr>
            <a:lvl9pPr marL="6172262" lvl="8" indent="-390529">
              <a:spcBef>
                <a:spcPts val="0"/>
              </a:spcBef>
              <a:spcAft>
                <a:spcPts val="0"/>
              </a:spcAft>
              <a:buSzPts val="500"/>
              <a:buChar char="■"/>
              <a:defRPr sz="75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0166948" y="4974098"/>
            <a:ext cx="6588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588300" y="480161"/>
            <a:ext cx="7641600" cy="43636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27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0166948" y="4974098"/>
            <a:ext cx="6588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5486400" y="-133"/>
            <a:ext cx="5486400" cy="548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51825" tIns="51825" rIns="51825" bIns="518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52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18600" y="1315386"/>
            <a:ext cx="4854000" cy="1581300"/>
          </a:xfrm>
          <a:prstGeom prst="rect">
            <a:avLst/>
          </a:prstGeom>
        </p:spPr>
        <p:txBody>
          <a:bodyPr spcFirstLastPara="1" wrap="square" lIns="34550" tIns="34550" rIns="34550" bIns="345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2pPr>
            <a:lvl3pPr lvl="2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3pPr>
            <a:lvl4pPr lvl="3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4pPr>
            <a:lvl5pPr lvl="4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5pPr>
            <a:lvl6pPr lvl="5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6pPr>
            <a:lvl7pPr lvl="6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7pPr>
            <a:lvl8pPr lvl="7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8pPr>
            <a:lvl9pPr lvl="8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18600" y="2989948"/>
            <a:ext cx="4854000" cy="131715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"/>
              <a:buNone/>
              <a:defRPr sz="1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5927400" y="772348"/>
            <a:ext cx="4604400" cy="39415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marL="685807" lvl="0" indent="-409579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1371614" lvl="1" indent="-390529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2pPr>
            <a:lvl3pPr marL="2057421" lvl="2" indent="-390529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3pPr>
            <a:lvl4pPr marL="2743227" lvl="3" indent="-390529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4pPr>
            <a:lvl5pPr marL="3429034" lvl="4" indent="-390529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5pPr>
            <a:lvl6pPr marL="4114841" lvl="5" indent="-390529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6pPr>
            <a:lvl7pPr marL="4800648" lvl="6" indent="-390529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7pPr>
            <a:lvl8pPr marL="5486455" lvl="7" indent="-390529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8pPr>
            <a:lvl9pPr marL="6172262" lvl="8" indent="-390529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0166948" y="4974098"/>
            <a:ext cx="6588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74040" y="4512613"/>
            <a:ext cx="7198800" cy="64530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marL="685807" lvl="0" indent="-34290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0166948" y="4974098"/>
            <a:ext cx="6588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74040" y="1179867"/>
            <a:ext cx="10225200" cy="2094300"/>
          </a:xfrm>
          <a:prstGeom prst="rect">
            <a:avLst/>
          </a:prstGeom>
        </p:spPr>
        <p:txBody>
          <a:bodyPr spcFirstLastPara="1" wrap="square" lIns="34550" tIns="34550" rIns="34550" bIns="34550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1pPr>
            <a:lvl2pPr lvl="1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2pPr>
            <a:lvl3pPr lvl="2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3pPr>
            <a:lvl4pPr lvl="3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4pPr>
            <a:lvl5pPr lvl="4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5pPr>
            <a:lvl6pPr lvl="5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6pPr>
            <a:lvl7pPr lvl="6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7pPr>
            <a:lvl8pPr lvl="7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8pPr>
            <a:lvl9pPr lvl="8" algn="ctr">
              <a:spcBef>
                <a:spcPts val="0"/>
              </a:spcBef>
              <a:spcAft>
                <a:spcPts val="0"/>
              </a:spcAft>
              <a:buSzPts val="4500"/>
              <a:buNone/>
              <a:defRPr sz="675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74040" y="3362374"/>
            <a:ext cx="10225200" cy="1387350"/>
          </a:xfrm>
          <a:prstGeom prst="rect">
            <a:avLst/>
          </a:prstGeom>
        </p:spPr>
        <p:txBody>
          <a:bodyPr spcFirstLastPara="1" wrap="square" lIns="34550" tIns="34550" rIns="34550" bIns="34550" anchor="t" anchorCtr="0">
            <a:normAutofit/>
          </a:bodyPr>
          <a:lstStyle>
            <a:lvl1pPr marL="685807" lvl="0" indent="-409579" algn="ctr">
              <a:spcBef>
                <a:spcPts val="0"/>
              </a:spcBef>
              <a:spcAft>
                <a:spcPts val="0"/>
              </a:spcAft>
              <a:buSzPts val="700"/>
              <a:buChar char="●"/>
              <a:defRPr/>
            </a:lvl1pPr>
            <a:lvl2pPr marL="1371614" lvl="1" indent="-390529" algn="ctr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2pPr>
            <a:lvl3pPr marL="2057421" lvl="2" indent="-390529" algn="ctr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3pPr>
            <a:lvl4pPr marL="2743227" lvl="3" indent="-390529" algn="ctr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4pPr>
            <a:lvl5pPr marL="3429034" lvl="4" indent="-390529" algn="ctr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5pPr>
            <a:lvl6pPr marL="4114841" lvl="5" indent="-390529" algn="ctr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6pPr>
            <a:lvl7pPr marL="4800648" lvl="6" indent="-390529" algn="ctr">
              <a:spcBef>
                <a:spcPts val="0"/>
              </a:spcBef>
              <a:spcAft>
                <a:spcPts val="0"/>
              </a:spcAft>
              <a:buSzPts val="500"/>
              <a:buChar char="●"/>
              <a:defRPr/>
            </a:lvl7pPr>
            <a:lvl8pPr marL="5486455" lvl="7" indent="-390529" algn="ctr">
              <a:spcBef>
                <a:spcPts val="0"/>
              </a:spcBef>
              <a:spcAft>
                <a:spcPts val="0"/>
              </a:spcAft>
              <a:buSzPts val="500"/>
              <a:buChar char="○"/>
              <a:defRPr/>
            </a:lvl8pPr>
            <a:lvl9pPr marL="6172262" lvl="8" indent="-390529" algn="ctr">
              <a:spcBef>
                <a:spcPts val="0"/>
              </a:spcBef>
              <a:spcAft>
                <a:spcPts val="0"/>
              </a:spcAft>
              <a:buSzPts val="5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0166948" y="4974098"/>
            <a:ext cx="6588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0166948" y="4974098"/>
            <a:ext cx="658800" cy="419850"/>
          </a:xfrm>
          <a:prstGeom prst="rect">
            <a:avLst/>
          </a:prstGeom>
        </p:spPr>
        <p:txBody>
          <a:bodyPr spcFirstLastPara="1" wrap="square" lIns="34550" tIns="34550" rIns="34550" bIns="3455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74040" y="474694"/>
            <a:ext cx="10225200" cy="6106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34550" rIns="34550" bIns="345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74040" y="1229307"/>
            <a:ext cx="10225200" cy="364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34550" rIns="34550" bIns="34550" anchor="t" anchorCtr="0">
            <a:normAutofit/>
          </a:bodyPr>
          <a:lstStyle>
            <a:lvl1pPr marL="457200" lvl="0" indent="-2730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00"/>
              <a:buChar char="●"/>
              <a:defRPr sz="700">
                <a:solidFill>
                  <a:schemeClr val="dk2"/>
                </a:solidFill>
              </a:defRPr>
            </a:lvl1pPr>
            <a:lvl2pPr marL="914400" lvl="1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○"/>
              <a:defRPr sz="500">
                <a:solidFill>
                  <a:schemeClr val="dk2"/>
                </a:solidFill>
              </a:defRPr>
            </a:lvl2pPr>
            <a:lvl3pPr marL="1371600" lvl="2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■"/>
              <a:defRPr sz="500">
                <a:solidFill>
                  <a:schemeClr val="dk2"/>
                </a:solidFill>
              </a:defRPr>
            </a:lvl3pPr>
            <a:lvl4pPr marL="1828800" lvl="3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●"/>
              <a:defRPr sz="500">
                <a:solidFill>
                  <a:schemeClr val="dk2"/>
                </a:solidFill>
              </a:defRPr>
            </a:lvl4pPr>
            <a:lvl5pPr marL="2286000" lvl="4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○"/>
              <a:defRPr sz="500">
                <a:solidFill>
                  <a:schemeClr val="dk2"/>
                </a:solidFill>
              </a:defRPr>
            </a:lvl5pPr>
            <a:lvl6pPr marL="2743200" lvl="5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■"/>
              <a:defRPr sz="500">
                <a:solidFill>
                  <a:schemeClr val="dk2"/>
                </a:solidFill>
              </a:defRPr>
            </a:lvl6pPr>
            <a:lvl7pPr marL="3200400" lvl="6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●"/>
              <a:defRPr sz="500">
                <a:solidFill>
                  <a:schemeClr val="dk2"/>
                </a:solidFill>
              </a:defRPr>
            </a:lvl7pPr>
            <a:lvl8pPr marL="3657600" lvl="7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○"/>
              <a:defRPr sz="500">
                <a:solidFill>
                  <a:schemeClr val="dk2"/>
                </a:solidFill>
              </a:defRPr>
            </a:lvl8pPr>
            <a:lvl9pPr marL="4114800" lvl="8" indent="-2603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"/>
              <a:buChar char="■"/>
              <a:defRPr sz="5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0166948" y="4974098"/>
            <a:ext cx="658800" cy="419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550" tIns="34550" rIns="34550" bIns="34550" anchor="ctr" anchorCtr="0">
            <a:normAutofit/>
          </a:bodyPr>
          <a:lstStyle>
            <a:lvl1pPr lvl="0" algn="r">
              <a:buNone/>
              <a:defRPr sz="600">
                <a:solidFill>
                  <a:schemeClr val="dk2"/>
                </a:solidFill>
              </a:defRPr>
            </a:lvl1pPr>
            <a:lvl2pPr lvl="1" algn="r">
              <a:buNone/>
              <a:defRPr sz="600">
                <a:solidFill>
                  <a:schemeClr val="dk2"/>
                </a:solidFill>
              </a:defRPr>
            </a:lvl2pPr>
            <a:lvl3pPr lvl="2" algn="r">
              <a:buNone/>
              <a:defRPr sz="600">
                <a:solidFill>
                  <a:schemeClr val="dk2"/>
                </a:solidFill>
              </a:defRPr>
            </a:lvl3pPr>
            <a:lvl4pPr lvl="3" algn="r">
              <a:buNone/>
              <a:defRPr sz="600">
                <a:solidFill>
                  <a:schemeClr val="dk2"/>
                </a:solidFill>
              </a:defRPr>
            </a:lvl4pPr>
            <a:lvl5pPr lvl="4" algn="r">
              <a:buNone/>
              <a:defRPr sz="600">
                <a:solidFill>
                  <a:schemeClr val="dk2"/>
                </a:solidFill>
              </a:defRPr>
            </a:lvl5pPr>
            <a:lvl6pPr lvl="5" algn="r">
              <a:buNone/>
              <a:defRPr sz="600">
                <a:solidFill>
                  <a:schemeClr val="dk2"/>
                </a:solidFill>
              </a:defRPr>
            </a:lvl6pPr>
            <a:lvl7pPr lvl="6" algn="r">
              <a:buNone/>
              <a:defRPr sz="600">
                <a:solidFill>
                  <a:schemeClr val="dk2"/>
                </a:solidFill>
              </a:defRPr>
            </a:lvl7pPr>
            <a:lvl8pPr lvl="7" algn="r">
              <a:buNone/>
              <a:defRPr sz="600">
                <a:solidFill>
                  <a:schemeClr val="dk2"/>
                </a:solidFill>
              </a:defRPr>
            </a:lvl8pPr>
            <a:lvl9pPr lvl="8" algn="r">
              <a:buNone/>
              <a:defRPr sz="600">
                <a:solidFill>
                  <a:schemeClr val="dk2"/>
                </a:solidFill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png"/><Relationship Id="rId12" Type="http://schemas.openxmlformats.org/officeDocument/2006/relationships/image" Target="../media/image10.sv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55;p13">
            <a:extLst>
              <a:ext uri="{FF2B5EF4-FFF2-40B4-BE49-F238E27FC236}">
                <a16:creationId xmlns:a16="http://schemas.microsoft.com/office/drawing/2014/main" id="{5EFF715E-B221-0E6D-13EC-FA7A6FF3B37D}"/>
              </a:ext>
            </a:extLst>
          </p:cNvPr>
          <p:cNvSpPr/>
          <p:nvPr/>
        </p:nvSpPr>
        <p:spPr>
          <a:xfrm>
            <a:off x="6299200" y="622061"/>
            <a:ext cx="3166533" cy="300394"/>
          </a:xfrm>
          <a:prstGeom prst="roundRect">
            <a:avLst>
              <a:gd name="adj" fmla="val 11346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4737" tIns="14737" rIns="14737" bIns="14737" anchor="ctr" anchorCtr="0">
            <a:noAutofit/>
          </a:bodyPr>
          <a:lstStyle/>
          <a:p>
            <a:pPr algn="ctr"/>
            <a:endParaRPr sz="300" dirty="0"/>
          </a:p>
        </p:txBody>
      </p:sp>
      <p:sp>
        <p:nvSpPr>
          <p:cNvPr id="116" name="Google Shape;82;p13">
            <a:extLst>
              <a:ext uri="{FF2B5EF4-FFF2-40B4-BE49-F238E27FC236}">
                <a16:creationId xmlns:a16="http://schemas.microsoft.com/office/drawing/2014/main" id="{B40A6301-7135-3FF5-DBB1-EB47796C07E2}"/>
              </a:ext>
            </a:extLst>
          </p:cNvPr>
          <p:cNvSpPr/>
          <p:nvPr/>
        </p:nvSpPr>
        <p:spPr>
          <a:xfrm>
            <a:off x="9922444" y="3342968"/>
            <a:ext cx="964971" cy="2081019"/>
          </a:xfrm>
          <a:prstGeom prst="roundRect">
            <a:avLst>
              <a:gd name="adj" fmla="val 4558"/>
            </a:avLst>
          </a:prstGeom>
          <a:solidFill>
            <a:srgbClr val="F8EEE5"/>
          </a:solidFill>
          <a:ln>
            <a:noFill/>
          </a:ln>
        </p:spPr>
        <p:txBody>
          <a:bodyPr spcFirstLastPara="1" wrap="square" lIns="14737" tIns="14737" rIns="14737" bIns="14737" anchor="ctr" anchorCtr="0">
            <a:noAutofit/>
          </a:bodyPr>
          <a:lstStyle/>
          <a:p>
            <a:pPr algn="ctr"/>
            <a:endParaRPr sz="300" dirty="0"/>
          </a:p>
        </p:txBody>
      </p:sp>
      <p:sp>
        <p:nvSpPr>
          <p:cNvPr id="114" name="Google Shape;54;p13">
            <a:extLst>
              <a:ext uri="{FF2B5EF4-FFF2-40B4-BE49-F238E27FC236}">
                <a16:creationId xmlns:a16="http://schemas.microsoft.com/office/drawing/2014/main" id="{C571FAA7-5AF5-08D7-02F9-4A7A5074D20A}"/>
              </a:ext>
            </a:extLst>
          </p:cNvPr>
          <p:cNvSpPr/>
          <p:nvPr/>
        </p:nvSpPr>
        <p:spPr>
          <a:xfrm>
            <a:off x="81405" y="3342968"/>
            <a:ext cx="9726329" cy="2081019"/>
          </a:xfrm>
          <a:prstGeom prst="roundRect">
            <a:avLst>
              <a:gd name="adj" fmla="val 3974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4737" tIns="14737" rIns="14737" bIns="14737" anchor="ctr" anchorCtr="0">
            <a:noAutofit/>
          </a:bodyPr>
          <a:lstStyle/>
          <a:p>
            <a:pPr algn="ctr"/>
            <a:endParaRPr sz="300" dirty="0"/>
          </a:p>
        </p:txBody>
      </p:sp>
      <p:sp>
        <p:nvSpPr>
          <p:cNvPr id="77" name="Google Shape;77;p13"/>
          <p:cNvSpPr txBox="1"/>
          <p:nvPr/>
        </p:nvSpPr>
        <p:spPr>
          <a:xfrm>
            <a:off x="85222" y="25994"/>
            <a:ext cx="8637817" cy="3375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7" tIns="14737" rIns="14737" bIns="14737" anchor="t" anchorCtr="0">
            <a:spAutoFit/>
          </a:bodyPr>
          <a:lstStyle/>
          <a:p>
            <a:r>
              <a:rPr lang="en" sz="2000" b="1" i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SPRI</a:t>
            </a:r>
            <a:r>
              <a:rPr lang="en" sz="2000" b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Aligning Large Language Models</a:t>
            </a:r>
            <a:r>
              <a:rPr lang="zh-CN" altLang="en-US" sz="2000" b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" sz="2000" b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with Context-Situated Principles</a:t>
            </a:r>
            <a:endParaRPr sz="2000" b="1" dirty="0">
              <a:solidFill>
                <a:srgbClr val="BF57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78" name="Google Shape;78;p13"/>
          <p:cNvSpPr txBox="1"/>
          <p:nvPr/>
        </p:nvSpPr>
        <p:spPr>
          <a:xfrm>
            <a:off x="0" y="377091"/>
            <a:ext cx="6459166" cy="4606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7" tIns="14737" rIns="14737" bIns="14737" anchor="t" anchorCtr="0">
            <a:spAutoFit/>
          </a:bodyPr>
          <a:lstStyle/>
          <a:p>
            <a:pPr algn="ctr"/>
            <a:r>
              <a:rPr lang="en" sz="1400" b="1" dirty="0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Hongli Zhan, Muneeza Azmat, Raya </a:t>
            </a:r>
            <a:r>
              <a:rPr lang="en" sz="1400" b="1" dirty="0" err="1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Horesh</a:t>
            </a:r>
            <a:r>
              <a:rPr lang="en" sz="1400" b="1" dirty="0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, Junyi Jessy Li, Mikhail </a:t>
            </a:r>
            <a:r>
              <a:rPr lang="en" sz="1400" b="1" dirty="0" err="1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Yurochkin</a:t>
            </a:r>
            <a:endParaRPr lang="en-US" sz="1400" b="1" dirty="0">
              <a:solidFill>
                <a:srgbClr val="222222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lvl="0"/>
            <a:r>
              <a:rPr lang="en-US" sz="1200" dirty="0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en-US" sz="1200" dirty="0" err="1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honglizhan@utexas.edu</a:t>
            </a:r>
            <a:r>
              <a:rPr lang="en-US" sz="1200" dirty="0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	</a:t>
            </a:r>
            <a:r>
              <a:rPr lang="en-US" sz="1400" dirty="0">
                <a:solidFill>
                  <a:srgbClr val="22222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𝕏</a:t>
            </a:r>
            <a:r>
              <a:rPr lang="en-US" sz="1200" dirty="0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@</a:t>
            </a:r>
            <a:r>
              <a:rPr lang="en-US" sz="1200" dirty="0" err="1">
                <a:solidFill>
                  <a:srgbClr val="222222"/>
                </a:solidFill>
                <a:highlight>
                  <a:srgbClr val="FFFFFF"/>
                </a:highlight>
                <a:latin typeface="Source Sans Pro"/>
                <a:ea typeface="Source Sans Pro"/>
                <a:cs typeface="Source Sans Pro"/>
                <a:sym typeface="Source Sans Pro"/>
              </a:rPr>
              <a:t>HongliZhan</a:t>
            </a:r>
            <a:endParaRPr lang="en-US" sz="1200" dirty="0">
              <a:solidFill>
                <a:srgbClr val="222222"/>
              </a:solidFill>
              <a:highlight>
                <a:srgbClr val="FFFFFF"/>
              </a:highlight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A02529E6-152F-4370-AA74-CCAB6C2203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37943" y="47619"/>
            <a:ext cx="1784501" cy="545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46B08E73-BEC5-4D0A-5D9A-9F4027927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106" y="111099"/>
            <a:ext cx="930340" cy="3720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597E0A53-191C-3686-F07B-E3313305BD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952158" y="5072106"/>
            <a:ext cx="905539" cy="314970"/>
          </a:xfrm>
          <a:prstGeom prst="rect">
            <a:avLst/>
          </a:prstGeom>
        </p:spPr>
      </p:pic>
      <p:sp>
        <p:nvSpPr>
          <p:cNvPr id="13" name="Google Shape;55;p13">
            <a:extLst>
              <a:ext uri="{FF2B5EF4-FFF2-40B4-BE49-F238E27FC236}">
                <a16:creationId xmlns:a16="http://schemas.microsoft.com/office/drawing/2014/main" id="{03AA8689-39D1-58E6-56C1-E8656F871BEA}"/>
              </a:ext>
            </a:extLst>
          </p:cNvPr>
          <p:cNvSpPr/>
          <p:nvPr/>
        </p:nvSpPr>
        <p:spPr>
          <a:xfrm>
            <a:off x="4618394" y="832794"/>
            <a:ext cx="6269022" cy="2433692"/>
          </a:xfrm>
          <a:prstGeom prst="roundRect">
            <a:avLst>
              <a:gd name="adj" fmla="val 2663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14737" tIns="14737" rIns="14737" bIns="14737" anchor="ctr" anchorCtr="0">
            <a:noAutofit/>
          </a:bodyPr>
          <a:lstStyle/>
          <a:p>
            <a:pPr algn="ctr"/>
            <a:endParaRPr sz="300" dirty="0"/>
          </a:p>
        </p:txBody>
      </p:sp>
      <p:sp>
        <p:nvSpPr>
          <p:cNvPr id="15" name="Google Shape;56;p13">
            <a:extLst>
              <a:ext uri="{FF2B5EF4-FFF2-40B4-BE49-F238E27FC236}">
                <a16:creationId xmlns:a16="http://schemas.microsoft.com/office/drawing/2014/main" id="{56577784-FB81-2902-FB3A-5B1A758192FD}"/>
              </a:ext>
            </a:extLst>
          </p:cNvPr>
          <p:cNvSpPr txBox="1"/>
          <p:nvPr/>
        </p:nvSpPr>
        <p:spPr>
          <a:xfrm>
            <a:off x="6179207" y="648669"/>
            <a:ext cx="3397778" cy="302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7" tIns="14737" rIns="14737" bIns="14737" anchor="t" anchorCtr="0">
            <a:noAutofit/>
          </a:bodyPr>
          <a:lstStyle/>
          <a:p>
            <a:pPr algn="ctr"/>
            <a:r>
              <a:rPr lang="en-US" sz="1400" b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Approach: SPRI (Situated-</a:t>
            </a:r>
            <a:r>
              <a:rPr lang="en-US" sz="1400" b="1" dirty="0" err="1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PRInciples</a:t>
            </a:r>
            <a:r>
              <a:rPr lang="en-US" sz="1400" b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)</a:t>
            </a:r>
          </a:p>
        </p:txBody>
      </p:sp>
      <p:sp>
        <p:nvSpPr>
          <p:cNvPr id="115" name="Google Shape;64;p13">
            <a:extLst>
              <a:ext uri="{FF2B5EF4-FFF2-40B4-BE49-F238E27FC236}">
                <a16:creationId xmlns:a16="http://schemas.microsoft.com/office/drawing/2014/main" id="{BB4FDCB2-F650-A876-26F0-D96941E02C37}"/>
              </a:ext>
            </a:extLst>
          </p:cNvPr>
          <p:cNvSpPr txBox="1"/>
          <p:nvPr/>
        </p:nvSpPr>
        <p:spPr>
          <a:xfrm>
            <a:off x="153226" y="3376301"/>
            <a:ext cx="2014325" cy="363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7" tIns="14737" rIns="14737" bIns="1473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8800" b="1">
                <a:solidFill>
                  <a:srgbClr val="BF5700"/>
                </a:solidFill>
                <a:latin typeface="Source Sans Pro"/>
                <a:ea typeface="Source Sans Pro"/>
                <a:cs typeface="Source Sans Pro"/>
              </a:defRPr>
            </a:lvl1pPr>
          </a:lstStyle>
          <a:p>
            <a:r>
              <a:rPr lang="en" sz="1400" dirty="0">
                <a:sym typeface="Source Sans Pro"/>
              </a:rPr>
              <a:t>Experiments &amp; Results</a:t>
            </a:r>
            <a:endParaRPr sz="1400" dirty="0">
              <a:sym typeface="Source Sans Pro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85222" y="973710"/>
            <a:ext cx="4436535" cy="2293668"/>
          </a:xfrm>
          <a:prstGeom prst="roundRect">
            <a:avLst>
              <a:gd name="adj" fmla="val 3044"/>
            </a:avLst>
          </a:prstGeom>
          <a:solidFill>
            <a:srgbClr val="F8EEE5"/>
          </a:solidFill>
          <a:ln>
            <a:noFill/>
          </a:ln>
        </p:spPr>
        <p:txBody>
          <a:bodyPr spcFirstLastPara="1" wrap="square" lIns="14737" tIns="14737" rIns="14737" bIns="14737" anchor="ctr" anchorCtr="0">
            <a:noAutofit/>
          </a:bodyPr>
          <a:lstStyle/>
          <a:p>
            <a:pPr algn="ctr"/>
            <a:endParaRPr sz="300" dirty="0"/>
          </a:p>
        </p:txBody>
      </p:sp>
      <p:sp>
        <p:nvSpPr>
          <p:cNvPr id="83" name="Google Shape;83;p13"/>
          <p:cNvSpPr txBox="1"/>
          <p:nvPr/>
        </p:nvSpPr>
        <p:spPr>
          <a:xfrm>
            <a:off x="2518611" y="994434"/>
            <a:ext cx="1249825" cy="2667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7" tIns="14737" rIns="14737" bIns="14737" anchor="t" anchorCtr="0">
            <a:noAutofit/>
          </a:bodyPr>
          <a:lstStyle/>
          <a:p>
            <a:r>
              <a:rPr lang="en" sz="1400" b="1" dirty="0">
                <a:solidFill>
                  <a:srgbClr val="BF57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Motivation</a:t>
            </a:r>
            <a:endParaRPr sz="1400" b="1" dirty="0">
              <a:solidFill>
                <a:srgbClr val="BF57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84" name="Google Shape;84;p13"/>
          <p:cNvSpPr txBox="1"/>
          <p:nvPr/>
        </p:nvSpPr>
        <p:spPr>
          <a:xfrm>
            <a:off x="2628277" y="2034101"/>
            <a:ext cx="1845081" cy="731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7" tIns="14737" rIns="13687" bIns="14737" anchor="t" anchorCtr="0">
            <a:spAutoFit/>
          </a:bodyPr>
          <a:lstStyle/>
          <a:p>
            <a:pPr indent="182880" algn="r">
              <a:lnSpc>
                <a:spcPct val="114000"/>
              </a:lnSpc>
            </a:pPr>
            <a:r>
              <a:rPr lang="en-US" sz="10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Can we tailor the</a:t>
            </a:r>
            <a:r>
              <a:rPr lang="zh-CN" altLang="en-US" sz="10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1000" dirty="0">
                <a:solidFill>
                  <a:schemeClr val="dk2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principles to each individual query, whilst minimizing the human efforts needed for annotations?</a:t>
            </a:r>
          </a:p>
        </p:txBody>
      </p:sp>
      <p:sp>
        <p:nvSpPr>
          <p:cNvPr id="85" name="Google Shape;85;p13"/>
          <p:cNvSpPr txBox="1"/>
          <p:nvPr/>
        </p:nvSpPr>
        <p:spPr>
          <a:xfrm>
            <a:off x="2518611" y="1213782"/>
            <a:ext cx="1922114" cy="7666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7" tIns="14737" rIns="14737" bIns="14737" anchor="t" anchorCtr="0">
            <a:spAutoFit/>
          </a:bodyPr>
          <a:lstStyle/>
          <a:p>
            <a:pPr lvl="0">
              <a:lnSpc>
                <a:spcPct val="114000"/>
              </a:lnSpc>
            </a:pPr>
            <a:r>
              <a:rPr lang="en-US" sz="1050" dirty="0">
                <a:solidFill>
                  <a:schemeClr val="dk2"/>
                </a:solidFill>
                <a:latin typeface="Source Sans Pro"/>
                <a:ea typeface="Source Sans Pro"/>
              </a:rPr>
              <a:t>Constitutional AI works great for aligning LLMs, but its</a:t>
            </a:r>
            <a:r>
              <a:rPr lang="zh-CN" altLang="en-US" sz="1050" dirty="0">
                <a:solidFill>
                  <a:schemeClr val="dk2"/>
                </a:solidFill>
                <a:latin typeface="Source Sans Pro"/>
                <a:ea typeface="Source Sans Pro"/>
              </a:rPr>
              <a:t> </a:t>
            </a:r>
            <a:r>
              <a:rPr lang="en-US" sz="1050" dirty="0">
                <a:solidFill>
                  <a:schemeClr val="dk2"/>
                </a:solidFill>
                <a:latin typeface="Source Sans Pro"/>
                <a:ea typeface="Source Sans Pro"/>
              </a:rPr>
              <a:t>principles can be too </a:t>
            </a:r>
            <a:r>
              <a:rPr lang="en-US" sz="1050" i="1" dirty="0">
                <a:solidFill>
                  <a:srgbClr val="C00000"/>
                </a:solidFill>
                <a:latin typeface="Source Sans Pro"/>
                <a:ea typeface="Source Sans Pro"/>
              </a:rPr>
              <a:t>generic</a:t>
            </a:r>
            <a:r>
              <a:rPr lang="en-US" sz="1050" dirty="0">
                <a:solidFill>
                  <a:schemeClr val="dk2"/>
                </a:solidFill>
                <a:latin typeface="Source Sans Pro"/>
                <a:ea typeface="Source Sans Pro"/>
              </a:rPr>
              <a:t> to interpret in a given context </a:t>
            </a:r>
          </a:p>
        </p:txBody>
      </p:sp>
      <p:pic>
        <p:nvPicPr>
          <p:cNvPr id="86" name="Google Shape;86;p13"/>
          <p:cNvPicPr preferRelativeResize="0">
            <a:picLocks noChangeAspect="1"/>
          </p:cNvPicPr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515736" y="2205604"/>
            <a:ext cx="344164" cy="344164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raphic 125">
            <a:extLst>
              <a:ext uri="{FF2B5EF4-FFF2-40B4-BE49-F238E27FC236}">
                <a16:creationId xmlns:a16="http://schemas.microsoft.com/office/drawing/2014/main" id="{A6AF09A4-E29C-2698-3687-9607220D0F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3226" y="1060324"/>
            <a:ext cx="2297382" cy="2145349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595BEDC-5DC8-199E-3CDA-624B6A72CE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85" y="2860899"/>
            <a:ext cx="228600" cy="228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TextBox 127">
            <a:extLst>
              <a:ext uri="{FF2B5EF4-FFF2-40B4-BE49-F238E27FC236}">
                <a16:creationId xmlns:a16="http://schemas.microsoft.com/office/drawing/2014/main" id="{92D3E86F-D40F-0039-945C-85629564E7BC}"/>
              </a:ext>
            </a:extLst>
          </p:cNvPr>
          <p:cNvSpPr txBox="1"/>
          <p:nvPr/>
        </p:nvSpPr>
        <p:spPr>
          <a:xfrm>
            <a:off x="2605619" y="2794551"/>
            <a:ext cx="1845081" cy="398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900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Such an approach would be more </a:t>
            </a:r>
            <a:r>
              <a:rPr lang="en-US" altLang="zh-CN" sz="900" i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context-</a:t>
            </a:r>
            <a:r>
              <a:rPr lang="en-US" altLang="zh-CN" sz="900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sz="900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and </a:t>
            </a:r>
            <a:r>
              <a:rPr lang="en-US" altLang="zh-CN" sz="900" i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instance-specific</a:t>
            </a:r>
            <a:endParaRPr lang="en-US" sz="900" dirty="0">
              <a:solidFill>
                <a:srgbClr val="C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cxnSp>
        <p:nvCxnSpPr>
          <p:cNvPr id="140" name="Google Shape;73;p13">
            <a:extLst>
              <a:ext uri="{FF2B5EF4-FFF2-40B4-BE49-F238E27FC236}">
                <a16:creationId xmlns:a16="http://schemas.microsoft.com/office/drawing/2014/main" id="{3CDE7E85-358B-09DB-561C-84BAC5409106}"/>
              </a:ext>
            </a:extLst>
          </p:cNvPr>
          <p:cNvCxnSpPr>
            <a:cxnSpLocks/>
          </p:cNvCxnSpPr>
          <p:nvPr/>
        </p:nvCxnSpPr>
        <p:spPr>
          <a:xfrm>
            <a:off x="5360631" y="3426715"/>
            <a:ext cx="0" cy="1934994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3BBA1054-C5CD-2736-F564-D86335867BBC}"/>
              </a:ext>
            </a:extLst>
          </p:cNvPr>
          <p:cNvSpPr txBox="1"/>
          <p:nvPr/>
        </p:nvSpPr>
        <p:spPr>
          <a:xfrm>
            <a:off x="1941428" y="3392113"/>
            <a:ext cx="1597015" cy="364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>
              <a:lnSpc>
                <a:spcPct val="114000"/>
              </a:lnSpc>
            </a:pPr>
            <a:r>
              <a:rPr lang="en-US" sz="8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 1: Cognitive Reappraisals</a:t>
            </a:r>
            <a:r>
              <a:rPr lang="zh-CN" altLang="en-US" sz="8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 </a:t>
            </a:r>
            <a:r>
              <a:rPr lang="en-US" altLang="zh-CN" sz="8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for Emotional Support</a:t>
            </a:r>
            <a:endParaRPr lang="en-US" sz="800" b="1" dirty="0">
              <a:solidFill>
                <a:srgbClr val="C00000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F49B3848-A827-73A9-3F46-72E70D9647F6}"/>
              </a:ext>
            </a:extLst>
          </p:cNvPr>
          <p:cNvSpPr txBox="1"/>
          <p:nvPr/>
        </p:nvSpPr>
        <p:spPr>
          <a:xfrm>
            <a:off x="3681562" y="3376301"/>
            <a:ext cx="1597016" cy="364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14000"/>
              </a:lnSpc>
            </a:pPr>
            <a:r>
              <a:rPr lang="en-US" sz="8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 2: Instance-Specific Rubrics for LLM-as-a-Judge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F0CDC8E8-0AF9-198A-667A-C084CBD07F44}"/>
              </a:ext>
            </a:extLst>
          </p:cNvPr>
          <p:cNvSpPr txBox="1"/>
          <p:nvPr/>
        </p:nvSpPr>
        <p:spPr>
          <a:xfrm>
            <a:off x="6138642" y="3371520"/>
            <a:ext cx="2891551" cy="2242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4000"/>
              </a:lnSpc>
            </a:pPr>
            <a:r>
              <a:rPr lang="en-US" sz="8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Task </a:t>
            </a:r>
            <a:r>
              <a:rPr lang="en-US" altLang="zh-CN" sz="8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3</a:t>
            </a:r>
            <a:r>
              <a:rPr lang="en-US" sz="800" b="1" dirty="0">
                <a:solidFill>
                  <a:srgbClr val="C00000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: Generating Synthetic Data for SFT</a:t>
            </a:r>
          </a:p>
        </p:txBody>
      </p:sp>
      <p:pic>
        <p:nvPicPr>
          <p:cNvPr id="1107" name="Graphic 1106">
            <a:extLst>
              <a:ext uri="{FF2B5EF4-FFF2-40B4-BE49-F238E27FC236}">
                <a16:creationId xmlns:a16="http://schemas.microsoft.com/office/drawing/2014/main" id="{8CEC1472-26CC-2BB7-DE8C-15A03978D01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676768" y="873328"/>
            <a:ext cx="6167620" cy="2357570"/>
          </a:xfrm>
          <a:prstGeom prst="rect">
            <a:avLst/>
          </a:prstGeom>
        </p:spPr>
      </p:pic>
      <p:cxnSp>
        <p:nvCxnSpPr>
          <p:cNvPr id="1108" name="Google Shape;73;p13">
            <a:extLst>
              <a:ext uri="{FF2B5EF4-FFF2-40B4-BE49-F238E27FC236}">
                <a16:creationId xmlns:a16="http://schemas.microsoft.com/office/drawing/2014/main" id="{214CB489-D8C2-C417-8A0F-1434DE0F7ACF}"/>
              </a:ext>
            </a:extLst>
          </p:cNvPr>
          <p:cNvCxnSpPr>
            <a:cxnSpLocks/>
          </p:cNvCxnSpPr>
          <p:nvPr/>
        </p:nvCxnSpPr>
        <p:spPr>
          <a:xfrm>
            <a:off x="3579175" y="3497656"/>
            <a:ext cx="0" cy="1473006"/>
          </a:xfrm>
          <a:prstGeom prst="straightConnector1">
            <a:avLst/>
          </a:prstGeom>
          <a:noFill/>
          <a:ln w="28575" cap="flat" cmpd="sng">
            <a:solidFill>
              <a:schemeClr val="dk2"/>
            </a:solidFill>
            <a:prstDash val="dot"/>
            <a:round/>
            <a:headEnd type="none" w="med" len="med"/>
            <a:tailEnd type="none" w="med" len="med"/>
          </a:ln>
        </p:spPr>
      </p:cxnSp>
      <p:sp>
        <p:nvSpPr>
          <p:cNvPr id="1119" name="TextBox 1118">
            <a:extLst>
              <a:ext uri="{FF2B5EF4-FFF2-40B4-BE49-F238E27FC236}">
                <a16:creationId xmlns:a16="http://schemas.microsoft.com/office/drawing/2014/main" id="{5B05EB9B-C784-C9F1-78ED-49FF28522F95}"/>
              </a:ext>
            </a:extLst>
          </p:cNvPr>
          <p:cNvSpPr txBox="1"/>
          <p:nvPr/>
        </p:nvSpPr>
        <p:spPr>
          <a:xfrm>
            <a:off x="58124" y="4794287"/>
            <a:ext cx="3492693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050" dirty="0">
                <a:solidFill>
                  <a:schemeClr val="dk2"/>
                </a:solidFill>
                <a:latin typeface="Source Sans Pro"/>
                <a:ea typeface="Source Sans Pro"/>
              </a:rPr>
              <a:t>      SPRI consistently outperforms methods that lack access to oracle principles in guiding LLMs in </a:t>
            </a:r>
            <a:r>
              <a:rPr lang="en" sz="1050" i="1" dirty="0">
                <a:solidFill>
                  <a:schemeClr val="dk2"/>
                </a:solidFill>
                <a:latin typeface="Source Sans Pro"/>
                <a:ea typeface="Source Sans Pro"/>
              </a:rPr>
              <a:t>complex real-world tasks</a:t>
            </a:r>
            <a:r>
              <a:rPr lang="en" sz="1050" dirty="0">
                <a:solidFill>
                  <a:schemeClr val="dk2"/>
                </a:solidFill>
                <a:latin typeface="Source Sans Pro"/>
                <a:ea typeface="Source Sans Pro"/>
              </a:rPr>
              <a:t>, such as producing reappraisals and eval rubrics</a:t>
            </a:r>
            <a:endParaRPr lang="en-US" sz="1050" i="1" dirty="0">
              <a:solidFill>
                <a:schemeClr val="dk2"/>
              </a:solidFill>
              <a:latin typeface="Source Sans Pro"/>
              <a:ea typeface="Source Sans Pro"/>
            </a:endParaRPr>
          </a:p>
        </p:txBody>
      </p:sp>
      <p:pic>
        <p:nvPicPr>
          <p:cNvPr id="1121" name="Google Shape;72;p13">
            <a:extLst>
              <a:ext uri="{FF2B5EF4-FFF2-40B4-BE49-F238E27FC236}">
                <a16:creationId xmlns:a16="http://schemas.microsoft.com/office/drawing/2014/main" id="{3D30BD05-6AEE-8A9C-B23F-6997714368F2}"/>
              </a:ext>
            </a:extLst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75312" y="4783893"/>
            <a:ext cx="205740" cy="205740"/>
          </a:xfrm>
          <a:prstGeom prst="rect">
            <a:avLst/>
          </a:prstGeom>
          <a:noFill/>
          <a:ln>
            <a:noFill/>
          </a:ln>
        </p:spPr>
      </p:pic>
      <p:sp>
        <p:nvSpPr>
          <p:cNvPr id="1125" name="TextBox 1124">
            <a:extLst>
              <a:ext uri="{FF2B5EF4-FFF2-40B4-BE49-F238E27FC236}">
                <a16:creationId xmlns:a16="http://schemas.microsoft.com/office/drawing/2014/main" id="{7EED6083-8862-0C3B-09F1-D3DCAD193E9F}"/>
              </a:ext>
            </a:extLst>
          </p:cNvPr>
          <p:cNvSpPr txBox="1"/>
          <p:nvPr/>
        </p:nvSpPr>
        <p:spPr>
          <a:xfrm>
            <a:off x="3657428" y="4971578"/>
            <a:ext cx="165383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700" i="1" dirty="0">
                <a:solidFill>
                  <a:schemeClr val="dk2"/>
                </a:solidFill>
                <a:latin typeface="Source Sans Pro"/>
                <a:ea typeface="Source Sans Pro"/>
              </a:rPr>
              <a:t>Notably, SPRI outperforms the best-performing MT-Bench instance-agnostic baseline by an average of 12.1%</a:t>
            </a:r>
          </a:p>
        </p:txBody>
      </p:sp>
      <p:pic>
        <p:nvPicPr>
          <p:cNvPr id="1126" name="Google Shape;72;p13">
            <a:extLst>
              <a:ext uri="{FF2B5EF4-FFF2-40B4-BE49-F238E27FC236}">
                <a16:creationId xmlns:a16="http://schemas.microsoft.com/office/drawing/2014/main" id="{3E0618B6-527F-225D-5C40-86E55260F94F}"/>
              </a:ext>
            </a:extLst>
          </p:cNvPr>
          <p:cNvPicPr preferRelativeResize="0">
            <a:picLocks noChangeAspect="1"/>
          </p:cNvPicPr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5501505" y="4775041"/>
            <a:ext cx="205740" cy="205740"/>
          </a:xfrm>
          <a:prstGeom prst="rect">
            <a:avLst/>
          </a:prstGeom>
          <a:noFill/>
          <a:ln>
            <a:noFill/>
          </a:ln>
        </p:spPr>
      </p:pic>
      <p:sp>
        <p:nvSpPr>
          <p:cNvPr id="1127" name="TextBox 1126">
            <a:extLst>
              <a:ext uri="{FF2B5EF4-FFF2-40B4-BE49-F238E27FC236}">
                <a16:creationId xmlns:a16="http://schemas.microsoft.com/office/drawing/2014/main" id="{44579567-89E7-9021-2855-375A9C37E0BE}"/>
              </a:ext>
            </a:extLst>
          </p:cNvPr>
          <p:cNvSpPr txBox="1"/>
          <p:nvPr/>
        </p:nvSpPr>
        <p:spPr>
          <a:xfrm>
            <a:off x="5442685" y="4784628"/>
            <a:ext cx="4284087" cy="577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050" dirty="0">
                <a:solidFill>
                  <a:schemeClr val="dk2"/>
                </a:solidFill>
                <a:latin typeface="Source Sans Pro"/>
                <a:ea typeface="Source Sans Pro"/>
              </a:rPr>
              <a:t>        Utilizing SPRI to generate large-scale synthetic data for SFT also leads to </a:t>
            </a:r>
            <a:r>
              <a:rPr lang="en" sz="1050" i="1" dirty="0">
                <a:solidFill>
                  <a:schemeClr val="dk2"/>
                </a:solidFill>
                <a:latin typeface="Source Sans Pro"/>
                <a:ea typeface="Source Sans Pro"/>
              </a:rPr>
              <a:t>substantial gains on </a:t>
            </a:r>
            <a:r>
              <a:rPr lang="en" sz="1050" i="1" dirty="0" err="1">
                <a:solidFill>
                  <a:schemeClr val="dk2"/>
                </a:solidFill>
                <a:latin typeface="Source Sans Pro"/>
                <a:ea typeface="Source Sans Pro"/>
              </a:rPr>
              <a:t>TruthfulQA</a:t>
            </a:r>
            <a:r>
              <a:rPr lang="en" sz="1050" dirty="0">
                <a:solidFill>
                  <a:schemeClr val="dk2"/>
                </a:solidFill>
                <a:latin typeface="Source Sans Pro"/>
                <a:ea typeface="Source Sans Pro"/>
              </a:rPr>
              <a:t>, while maintaining performance on other benchmarks (see paper for details)</a:t>
            </a:r>
            <a:endParaRPr lang="en-US" sz="1050" i="1" dirty="0">
              <a:solidFill>
                <a:schemeClr val="dk2"/>
              </a:solidFill>
              <a:latin typeface="Source Sans Pro"/>
              <a:ea typeface="Source Sans Pro"/>
            </a:endParaRPr>
          </a:p>
        </p:txBody>
      </p:sp>
      <p:sp>
        <p:nvSpPr>
          <p:cNvPr id="1133" name="Google Shape;64;p13">
            <a:extLst>
              <a:ext uri="{FF2B5EF4-FFF2-40B4-BE49-F238E27FC236}">
                <a16:creationId xmlns:a16="http://schemas.microsoft.com/office/drawing/2014/main" id="{7F0F1FD6-49D0-C7CB-EEED-A76AAB8834AF}"/>
              </a:ext>
            </a:extLst>
          </p:cNvPr>
          <p:cNvSpPr txBox="1"/>
          <p:nvPr/>
        </p:nvSpPr>
        <p:spPr>
          <a:xfrm>
            <a:off x="9981876" y="3436027"/>
            <a:ext cx="846105" cy="363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4737" tIns="14737" rIns="14737" bIns="14737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defRPr sz="8800" b="1">
                <a:solidFill>
                  <a:srgbClr val="BF5700"/>
                </a:solidFill>
                <a:latin typeface="Source Sans Pro"/>
                <a:ea typeface="Source Sans Pro"/>
                <a:cs typeface="Source Sans Pro"/>
              </a:defRPr>
            </a:lvl1pPr>
          </a:lstStyle>
          <a:p>
            <a:pPr algn="ctr"/>
            <a:r>
              <a:rPr lang="en" sz="1000" dirty="0">
                <a:sym typeface="Source Sans Pro"/>
              </a:rPr>
              <a:t>Scan Me for the Full Paper</a:t>
            </a:r>
            <a:endParaRPr sz="1000" dirty="0">
              <a:sym typeface="Source Sans Pro"/>
            </a:endParaRPr>
          </a:p>
        </p:txBody>
      </p:sp>
      <p:sp>
        <p:nvSpPr>
          <p:cNvPr id="1135" name="TextBox 1134">
            <a:extLst>
              <a:ext uri="{FF2B5EF4-FFF2-40B4-BE49-F238E27FC236}">
                <a16:creationId xmlns:a16="http://schemas.microsoft.com/office/drawing/2014/main" id="{47ABE978-9E94-4CD6-1468-A90EBE2730A9}"/>
              </a:ext>
            </a:extLst>
          </p:cNvPr>
          <p:cNvSpPr txBox="1"/>
          <p:nvPr/>
        </p:nvSpPr>
        <p:spPr>
          <a:xfrm>
            <a:off x="9892725" y="4713495"/>
            <a:ext cx="10244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</a:rPr>
              <a:t>In </a:t>
            </a:r>
            <a:r>
              <a:rPr lang="en-US" sz="600" i="1" dirty="0">
                <a:solidFill>
                  <a:schemeClr val="bg1">
                    <a:lumMod val="65000"/>
                  </a:schemeClr>
                </a:solidFill>
                <a:latin typeface="Source Sans Pro"/>
                <a:ea typeface="Source Sans Pro"/>
              </a:rPr>
              <a:t>Proceedings of the 42nd International Conference on Machine Learning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0B91DAC-632F-DD50-0373-F7EA443BA16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34840" y="3776853"/>
            <a:ext cx="3390900" cy="952500"/>
          </a:xfrm>
          <a:prstGeom prst="rect">
            <a:avLst/>
          </a:prstGeom>
        </p:spPr>
      </p:pic>
      <p:sp>
        <p:nvSpPr>
          <p:cNvPr id="1113" name="Google Shape;75;p14">
            <a:extLst>
              <a:ext uri="{FF2B5EF4-FFF2-40B4-BE49-F238E27FC236}">
                <a16:creationId xmlns:a16="http://schemas.microsoft.com/office/drawing/2014/main" id="{DD3DFEE6-DDE5-791E-70E0-B41982808D16}"/>
              </a:ext>
            </a:extLst>
          </p:cNvPr>
          <p:cNvSpPr/>
          <p:nvPr/>
        </p:nvSpPr>
        <p:spPr>
          <a:xfrm>
            <a:off x="530225" y="4538870"/>
            <a:ext cx="2954233" cy="89453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9B5C40CE-AC7F-4AA3-8FA5-4665BDEFCAF3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629115" y="3755734"/>
            <a:ext cx="1701800" cy="1219200"/>
          </a:xfrm>
          <a:prstGeom prst="rect">
            <a:avLst/>
          </a:prstGeom>
        </p:spPr>
      </p:pic>
      <p:sp>
        <p:nvSpPr>
          <p:cNvPr id="1114" name="Google Shape;75;p14">
            <a:extLst>
              <a:ext uri="{FF2B5EF4-FFF2-40B4-BE49-F238E27FC236}">
                <a16:creationId xmlns:a16="http://schemas.microsoft.com/office/drawing/2014/main" id="{3EE2249C-FFE3-6DFA-1695-AD02224D6438}"/>
              </a:ext>
            </a:extLst>
          </p:cNvPr>
          <p:cNvSpPr/>
          <p:nvPr/>
        </p:nvSpPr>
        <p:spPr>
          <a:xfrm>
            <a:off x="3898899" y="4793542"/>
            <a:ext cx="1379679" cy="77204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89DE1B13-E01E-1EE9-FC9B-DBB0FC190694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398466" y="3595812"/>
            <a:ext cx="4381500" cy="1143000"/>
          </a:xfrm>
          <a:prstGeom prst="rect">
            <a:avLst/>
          </a:prstGeom>
        </p:spPr>
      </p:pic>
      <p:sp>
        <p:nvSpPr>
          <p:cNvPr id="1117" name="Google Shape;75;p14">
            <a:extLst>
              <a:ext uri="{FF2B5EF4-FFF2-40B4-BE49-F238E27FC236}">
                <a16:creationId xmlns:a16="http://schemas.microsoft.com/office/drawing/2014/main" id="{E3119DCD-90B3-583F-370D-126E4B716359}"/>
              </a:ext>
            </a:extLst>
          </p:cNvPr>
          <p:cNvSpPr/>
          <p:nvPr/>
        </p:nvSpPr>
        <p:spPr>
          <a:xfrm>
            <a:off x="5695949" y="4448175"/>
            <a:ext cx="4054476" cy="90695"/>
          </a:xfrm>
          <a:prstGeom prst="roundRect">
            <a:avLst>
              <a:gd name="adj" fmla="val 16667"/>
            </a:avLst>
          </a:prstGeom>
          <a:noFill/>
          <a:ln w="12700" cap="flat" cmpd="sng">
            <a:solidFill>
              <a:srgbClr val="98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6E5A89E5-51C9-CCA6-4EB5-1A849D6432E8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957816" y="3794760"/>
            <a:ext cx="896471" cy="914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1428</TotalTime>
  <Words>203</Words>
  <Application>Microsoft Macintosh PowerPoint</Application>
  <PresentationFormat>Custom</PresentationFormat>
  <Paragraphs>17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Source Sans Pro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Hongli Zhan</cp:lastModifiedBy>
  <cp:revision>51</cp:revision>
  <dcterms:modified xsi:type="dcterms:W3CDTF">2025-06-12T18:55:21Z</dcterms:modified>
</cp:coreProperties>
</file>