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4146" autoAdjust="0"/>
  </p:normalViewPr>
  <p:slideViewPr>
    <p:cSldViewPr snapToGrid="0" snapToObjects="1">
      <p:cViewPr varScale="1">
        <p:scale>
          <a:sx n="67" d="100"/>
          <a:sy n="67" d="100"/>
        </p:scale>
        <p:origin x="1476" y="60"/>
      </p:cViewPr>
      <p:guideLst/>
    </p:cSldViewPr>
  </p:slideViewPr>
  <p:outlineViewPr>
    <p:cViewPr>
      <p:scale>
        <a:sx n="33" d="100"/>
        <a:sy n="33" d="100"/>
      </p:scale>
      <p:origin x="0" y="0"/>
    </p:cViewPr>
  </p:outlineViewPr>
  <p:notesTextViewPr>
    <p:cViewPr>
      <p:scale>
        <a:sx n="1" d="1"/>
        <a:sy n="1" d="1"/>
      </p:scale>
      <p:origin x="0" y="-6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B6ECF-3B11-458E-B600-A8B8C1717514}" type="datetimeFigureOut">
              <a:rPr lang="en-AU" smtClean="0"/>
              <a:t>7/06/2022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D852E-6CF1-4F40-92DA-CDD673333E59}" type="slidenum">
              <a:rPr lang="en-AU" smtClean="0"/>
              <a:t>‹#›</a:t>
            </a:fld>
            <a:endParaRPr lang="en-AU"/>
          </a:p>
        </p:txBody>
      </p:sp>
    </p:spTree>
    <p:extLst>
      <p:ext uri="{BB962C8B-B14F-4D97-AF65-F5344CB8AC3E}">
        <p14:creationId xmlns:p14="http://schemas.microsoft.com/office/powerpoint/2010/main" val="206061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E7D852E-6CF1-4F40-92DA-CDD673333E59}" type="slidenum">
              <a:rPr lang="en-AU" smtClean="0"/>
              <a:t>1</a:t>
            </a:fld>
            <a:endParaRPr lang="en-AU"/>
          </a:p>
        </p:txBody>
      </p:sp>
    </p:spTree>
    <p:extLst>
      <p:ext uri="{BB962C8B-B14F-4D97-AF65-F5344CB8AC3E}">
        <p14:creationId xmlns:p14="http://schemas.microsoft.com/office/powerpoint/2010/main" val="292881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AU" b="1" dirty="0"/>
              <a:t>Cleaning and Preparing the Data:</a:t>
            </a:r>
          </a:p>
          <a:p>
            <a:endParaRPr lang="en-AU" b="1" dirty="0"/>
          </a:p>
          <a:p>
            <a:pPr lvl="1"/>
            <a:r>
              <a:rPr lang="en-AU" b="1" dirty="0"/>
              <a:t>Patient IDs</a:t>
            </a:r>
          </a:p>
          <a:p>
            <a:pPr lvl="1"/>
            <a:r>
              <a:rPr lang="en-AU" b="0" dirty="0"/>
              <a:t>Removed Duplicates </a:t>
            </a:r>
          </a:p>
          <a:p>
            <a:pPr lvl="1"/>
            <a:endParaRPr lang="en-AU" dirty="0"/>
          </a:p>
          <a:p>
            <a:pPr lvl="1"/>
            <a:r>
              <a:rPr lang="en-AU" b="1" dirty="0"/>
              <a:t>Patient DOBs</a:t>
            </a:r>
          </a:p>
          <a:p>
            <a:pPr lvl="1"/>
            <a:r>
              <a:rPr lang="en-AU" b="0" dirty="0"/>
              <a:t>Created a new column ‘Age’ from the given ‘DOB’ column to make graphs. </a:t>
            </a:r>
          </a:p>
          <a:p>
            <a:pPr lvl="1"/>
            <a:endParaRPr lang="en-AU" b="0" dirty="0"/>
          </a:p>
          <a:p>
            <a:pPr lvl="1"/>
            <a:r>
              <a:rPr lang="en-AU" b="0" dirty="0"/>
              <a:t>I also then grouped the ‘Age’ column to sections of 10 years, to make a final column ‘Age (Bins)’ </a:t>
            </a:r>
          </a:p>
          <a:p>
            <a:pPr lvl="1"/>
            <a:endParaRPr lang="en-AU" b="1" dirty="0"/>
          </a:p>
          <a:p>
            <a:pPr lvl="1"/>
            <a:r>
              <a:rPr lang="en-AU" b="1" dirty="0"/>
              <a:t>Time in ED</a:t>
            </a:r>
          </a:p>
          <a:p>
            <a:pPr lvl="1"/>
            <a:r>
              <a:rPr lang="en-AU" b="0" dirty="0"/>
              <a:t>Removed rows that had negative values, by using greater than &gt;0 filter</a:t>
            </a:r>
          </a:p>
          <a:p>
            <a:pPr lvl="1"/>
            <a:endParaRPr lang="en-AU" b="0" dirty="0"/>
          </a:p>
          <a:p>
            <a:pPr lvl="1"/>
            <a:r>
              <a:rPr lang="en-AU" b="0" dirty="0"/>
              <a:t>Made a new column ‘Time in ED (Hours)’ which converted the minutes to hours by calculating minutes/60 on each row and rounded to 1 decimal place.</a:t>
            </a:r>
          </a:p>
          <a:p>
            <a:pPr lvl="1"/>
            <a:endParaRPr lang="en-AU" dirty="0"/>
          </a:p>
          <a:p>
            <a:pPr lvl="1"/>
            <a:r>
              <a:rPr lang="en-AU" b="1" dirty="0"/>
              <a:t>Arrival Time</a:t>
            </a:r>
          </a:p>
          <a:p>
            <a:pPr lvl="1"/>
            <a:r>
              <a:rPr lang="en-AU" dirty="0"/>
              <a:t>Split this column to create ‘Quarter’ column into the 4 Quarters of 2021. </a:t>
            </a:r>
          </a:p>
          <a:p>
            <a:endParaRPr lang="en-AU" dirty="0"/>
          </a:p>
          <a:p>
            <a:endParaRPr lang="en-AU" dirty="0"/>
          </a:p>
          <a:p>
            <a:r>
              <a:rPr lang="en-AU" b="1" dirty="0"/>
              <a:t>Overview of Patients who presented to the ED in 2021</a:t>
            </a:r>
          </a:p>
          <a:p>
            <a:endParaRPr lang="en-AU" dirty="0"/>
          </a:p>
          <a:p>
            <a:pPr lvl="1"/>
            <a:r>
              <a:rPr lang="en-AU" sz="2000" b="1" dirty="0"/>
              <a:t>Card values:</a:t>
            </a:r>
          </a:p>
          <a:p>
            <a:pPr lvl="1"/>
            <a:endParaRPr lang="en-AU" sz="2000" b="1" dirty="0"/>
          </a:p>
          <a:p>
            <a:pPr lvl="2"/>
            <a:r>
              <a:rPr lang="en-AU" sz="2000" b="1" dirty="0"/>
              <a:t>Total Patients</a:t>
            </a:r>
          </a:p>
          <a:p>
            <a:pPr lvl="2"/>
            <a:r>
              <a:rPr lang="en-AU" sz="2000" b="0" dirty="0"/>
              <a:t>Used the count of ‘Patient ID’ column</a:t>
            </a:r>
          </a:p>
          <a:p>
            <a:pPr lvl="1"/>
            <a:endParaRPr lang="en-AU" sz="2000" b="1" dirty="0"/>
          </a:p>
          <a:p>
            <a:pPr lvl="2"/>
            <a:r>
              <a:rPr lang="en-AU" sz="2000" b="1" dirty="0"/>
              <a:t>Average Waiting Time</a:t>
            </a:r>
          </a:p>
          <a:p>
            <a:pPr lvl="2"/>
            <a:r>
              <a:rPr lang="en-AU" sz="2000" b="0" dirty="0"/>
              <a:t>Used the new ‘Time in ED (hours)’ column to view the average value.</a:t>
            </a:r>
          </a:p>
          <a:p>
            <a:pPr lvl="2"/>
            <a:endParaRPr lang="en-AU" sz="2000" b="0" dirty="0"/>
          </a:p>
          <a:p>
            <a:pPr lvl="2"/>
            <a:r>
              <a:rPr lang="en-AU" sz="2000" b="1" dirty="0"/>
              <a:t>Max Waiting Time</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AU" sz="2000" b="0" dirty="0"/>
              <a:t>Also Used the new ‘Time in ED (hours)’ column to calculate a static value of the max waiting time. </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AU" sz="2000" b="0" dirty="0"/>
          </a:p>
          <a:p>
            <a:pPr marL="914400" marR="0" lvl="2" indent="0" algn="l" defTabSz="914400" rtl="0" eaLnBrk="1" fontAlgn="auto" latinLnBrk="0" hangingPunct="1">
              <a:lnSpc>
                <a:spcPct val="100000"/>
              </a:lnSpc>
              <a:spcBef>
                <a:spcPts val="0"/>
              </a:spcBef>
              <a:spcAft>
                <a:spcPts val="0"/>
              </a:spcAft>
              <a:buClrTx/>
              <a:buSzTx/>
              <a:buFontTx/>
              <a:buNone/>
              <a:tabLst/>
              <a:defRPr/>
            </a:pPr>
            <a:r>
              <a:rPr lang="en-AU" sz="2000" b="1" dirty="0"/>
              <a:t>Admitted Patients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AU" sz="2000" b="0" dirty="0"/>
              <a:t>Created a quick measure for Admitted patients only with DAX</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AU" sz="2000" b="0" dirty="0"/>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AU" sz="2000" b="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AU" sz="2000" b="1" dirty="0"/>
              <a:t>Slicer</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AU" sz="2000" b="0" dirty="0"/>
              <a:t>Can easily view how each graph changes with admitted, not admitted patients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AU" sz="2000" b="0" dirty="0"/>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AU" sz="2000" b="0" dirty="0"/>
          </a:p>
          <a:p>
            <a:pPr lvl="1"/>
            <a:endParaRPr lang="en-AU" b="1" dirty="0"/>
          </a:p>
          <a:p>
            <a:pPr lvl="1"/>
            <a:r>
              <a:rPr lang="en-AU" b="1" dirty="0"/>
              <a:t>Time Spent Waiting Hours graph.</a:t>
            </a:r>
          </a:p>
          <a:p>
            <a:pPr lvl="1"/>
            <a:endParaRPr lang="en-AU" b="1" dirty="0"/>
          </a:p>
          <a:p>
            <a:pPr lvl="2"/>
            <a:r>
              <a:rPr lang="en-AU" b="0" dirty="0"/>
              <a:t>Grouped the ‘Time in ED (Hours)’  into 13 groups to create the graph by amount of patients</a:t>
            </a:r>
          </a:p>
          <a:p>
            <a:pPr lvl="2"/>
            <a:endParaRPr lang="en-AU" b="0" dirty="0"/>
          </a:p>
          <a:p>
            <a:pPr lvl="2"/>
            <a:endParaRPr lang="en-AU" b="0" dirty="0"/>
          </a:p>
          <a:p>
            <a:pPr lvl="2"/>
            <a:endParaRPr lang="en-AU" b="0" dirty="0"/>
          </a:p>
          <a:p>
            <a:pPr lvl="1"/>
            <a:r>
              <a:rPr lang="en-AU" b="1" dirty="0"/>
              <a:t>Age Graph</a:t>
            </a:r>
          </a:p>
          <a:p>
            <a:pPr lvl="2"/>
            <a:r>
              <a:rPr lang="en-AU" b="0" dirty="0"/>
              <a:t>Used count of ‘Patient ID’ column on y-axis by ‘Age(bins)’ on x-axis. Finally including a second level by using ‘Gender’ as the legend.</a:t>
            </a:r>
          </a:p>
          <a:p>
            <a:pPr lvl="2"/>
            <a:endParaRPr lang="en-AU" b="0" dirty="0"/>
          </a:p>
          <a:p>
            <a:pPr lvl="2"/>
            <a:endParaRPr lang="en-AU" b="0" dirty="0"/>
          </a:p>
          <a:p>
            <a:pPr lvl="1"/>
            <a:r>
              <a:rPr lang="en-AU" b="1" dirty="0"/>
              <a:t>Gender Pie chart</a:t>
            </a:r>
          </a:p>
          <a:p>
            <a:pPr lvl="1"/>
            <a:endParaRPr lang="en-AU" b="1" dirty="0"/>
          </a:p>
          <a:p>
            <a:pPr lvl="2"/>
            <a:r>
              <a:rPr lang="en-AU" b="0" dirty="0"/>
              <a:t>Used Gender as the legend and using ‘Patient ID’ as the values</a:t>
            </a:r>
          </a:p>
          <a:p>
            <a:endParaRPr lang="en-AU"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Spotlight the year through quarters and individual months, and days.</a:t>
            </a:r>
          </a:p>
          <a:p>
            <a:endParaRPr lang="en-GB" b="1" dirty="0"/>
          </a:p>
          <a:p>
            <a:pPr lvl="1"/>
            <a:r>
              <a:rPr lang="en-GB" b="1" dirty="0"/>
              <a:t>Total Patients Card</a:t>
            </a:r>
          </a:p>
          <a:p>
            <a:pPr lvl="2"/>
            <a:r>
              <a:rPr lang="en-AU" sz="2000" b="0" dirty="0"/>
              <a:t>Used the count of ‘Patient ID’ column</a:t>
            </a:r>
            <a:endParaRPr lang="en-GB" b="1" dirty="0"/>
          </a:p>
          <a:p>
            <a:pPr lvl="1"/>
            <a:endParaRPr lang="en-GB" b="1" dirty="0"/>
          </a:p>
          <a:p>
            <a:pPr lvl="1"/>
            <a:r>
              <a:rPr lang="en-GB" b="1" dirty="0"/>
              <a:t>Month slicer</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GB" dirty="0"/>
              <a:t>Choose any month and see amount of patients and time.</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GB"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GB" b="1" dirty="0"/>
              <a:t>Admitted slicer</a:t>
            </a:r>
          </a:p>
          <a:p>
            <a:pPr lvl="2"/>
            <a:r>
              <a:rPr lang="en-GB" dirty="0"/>
              <a:t>Created a slicer in bottom left corner to split groups of patients of Admitted, Not Admitted.</a:t>
            </a:r>
          </a:p>
          <a:p>
            <a:pPr lvl="2"/>
            <a:endParaRPr lang="en-GB" dirty="0"/>
          </a:p>
          <a:p>
            <a:pPr lvl="1"/>
            <a:r>
              <a:rPr lang="en-GB" b="1" dirty="0"/>
              <a:t>Quarter slicer</a:t>
            </a:r>
          </a:p>
          <a:p>
            <a:pPr lvl="2"/>
            <a:endParaRPr lang="en-GB" dirty="0"/>
          </a:p>
          <a:p>
            <a:pPr lvl="2"/>
            <a:r>
              <a:rPr lang="en-GB" dirty="0"/>
              <a:t>Used the new ‘Quarter’ column to create the slicer in top right corner to easily view each quarter of 2021</a:t>
            </a:r>
          </a:p>
          <a:p>
            <a:pPr lvl="2"/>
            <a:endParaRPr lang="en-GB" dirty="0"/>
          </a:p>
          <a:p>
            <a:pPr lvl="2"/>
            <a:r>
              <a:rPr lang="en-GB" dirty="0"/>
              <a:t>or click to view 2 or more at the same time.</a:t>
            </a:r>
          </a:p>
          <a:p>
            <a:pPr lvl="2"/>
            <a:endParaRPr lang="en-GB" dirty="0"/>
          </a:p>
          <a:p>
            <a:pPr lvl="2"/>
            <a:endParaRPr lang="en-GB" dirty="0"/>
          </a:p>
          <a:p>
            <a:pPr lvl="1"/>
            <a:r>
              <a:rPr lang="en-GB" b="1" dirty="0"/>
              <a:t>Amount of Patients</a:t>
            </a:r>
          </a:p>
          <a:p>
            <a:pPr lvl="1"/>
            <a:endParaRPr lang="en-GB" b="1" dirty="0"/>
          </a:p>
          <a:p>
            <a:pPr lvl="2"/>
            <a:r>
              <a:rPr lang="en-GB" b="0" dirty="0"/>
              <a:t>X-axis: Month</a:t>
            </a:r>
          </a:p>
          <a:p>
            <a:pPr lvl="2"/>
            <a:r>
              <a:rPr lang="en-GB" b="0" dirty="0"/>
              <a:t>Y-axis: Count of Patients</a:t>
            </a:r>
          </a:p>
          <a:p>
            <a:pPr lvl="2"/>
            <a:endParaRPr lang="en-GB" b="0" dirty="0"/>
          </a:p>
          <a:p>
            <a:pPr lvl="2"/>
            <a:endParaRPr lang="en-GB" b="0" dirty="0"/>
          </a:p>
          <a:p>
            <a:pPr lvl="1"/>
            <a:r>
              <a:rPr lang="en-GB" b="1" dirty="0"/>
              <a:t>Time Graph by Amount of Patients</a:t>
            </a:r>
          </a:p>
          <a:p>
            <a:pPr lvl="2"/>
            <a:endParaRPr lang="en-GB" b="1" dirty="0"/>
          </a:p>
          <a:p>
            <a:pPr lvl="2"/>
            <a:r>
              <a:rPr lang="en-GB" b="0" dirty="0"/>
              <a:t>Used the new ‘ Time of Day’ column by splitting the ‘Arrival Time’ column into the time only. </a:t>
            </a:r>
          </a:p>
          <a:p>
            <a:pPr lvl="2"/>
            <a:endParaRPr lang="en-GB" b="0" dirty="0"/>
          </a:p>
          <a:p>
            <a:pPr lvl="2"/>
            <a:r>
              <a:rPr lang="en-GB" b="0" dirty="0"/>
              <a:t>Then group the times to a new column ‘Time of Day (bins)’ into 30 minute intervals. </a:t>
            </a:r>
          </a:p>
          <a:p>
            <a:pPr lvl="2"/>
            <a:endParaRPr lang="en-GB" sz="1200" b="0" dirty="0"/>
          </a:p>
          <a:p>
            <a:pPr lvl="1"/>
            <a:r>
              <a:rPr lang="en-AU" sz="1200" b="1" dirty="0"/>
              <a:t>Average Waiting Time</a:t>
            </a:r>
          </a:p>
          <a:p>
            <a:pPr lvl="2"/>
            <a:r>
              <a:rPr lang="en-AU" sz="1200" b="0" dirty="0"/>
              <a:t>As mentioned before, used the new ‘Time in ED (hours)’ column to view the average time waiting value.</a:t>
            </a:r>
          </a:p>
          <a:p>
            <a:endParaRPr lang="en-AU" dirty="0"/>
          </a:p>
        </p:txBody>
      </p:sp>
      <p:sp>
        <p:nvSpPr>
          <p:cNvPr id="4" name="Slide Number Placeholder 3"/>
          <p:cNvSpPr>
            <a:spLocks noGrp="1"/>
          </p:cNvSpPr>
          <p:nvPr>
            <p:ph type="sldNum" sz="quarter" idx="5"/>
          </p:nvPr>
        </p:nvSpPr>
        <p:spPr/>
        <p:txBody>
          <a:bodyPr/>
          <a:lstStyle/>
          <a:p>
            <a:fld id="{3E7D852E-6CF1-4F40-92DA-CDD673333E59}" type="slidenum">
              <a:rPr lang="en-AU" smtClean="0"/>
              <a:t>3</a:t>
            </a:fld>
            <a:endParaRPr lang="en-AU"/>
          </a:p>
        </p:txBody>
      </p:sp>
    </p:spTree>
    <p:extLst>
      <p:ext uri="{BB962C8B-B14F-4D97-AF65-F5344CB8AC3E}">
        <p14:creationId xmlns:p14="http://schemas.microsoft.com/office/powerpoint/2010/main" val="409545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GB" b="1" dirty="0"/>
              <a:t>Spotlighting the year as a whole</a:t>
            </a:r>
          </a:p>
          <a:p>
            <a:endParaRPr lang="en-GB" b="1" dirty="0"/>
          </a:p>
          <a:p>
            <a:endParaRPr lang="en-GB" b="1" dirty="0"/>
          </a:p>
          <a:p>
            <a:pPr lvl="1"/>
            <a:r>
              <a:rPr lang="en-GB" b="1" dirty="0"/>
              <a:t>Total Patients Card</a:t>
            </a:r>
          </a:p>
          <a:p>
            <a:pPr lvl="2"/>
            <a:r>
              <a:rPr lang="en-AU" sz="2000" b="0" dirty="0"/>
              <a:t>As mentioned before, used the count of ‘Patient ID’ column</a:t>
            </a:r>
          </a:p>
          <a:p>
            <a:pPr lvl="2"/>
            <a:endParaRPr lang="en-AU" sz="2000" b="0" dirty="0"/>
          </a:p>
          <a:p>
            <a:pPr lvl="1"/>
            <a:r>
              <a:rPr lang="en-AU" sz="1200" b="1" dirty="0"/>
              <a:t>Average Waiting Time</a:t>
            </a:r>
          </a:p>
          <a:p>
            <a:pPr lvl="2"/>
            <a:r>
              <a:rPr lang="en-AU" sz="1200" b="0" dirty="0"/>
              <a:t>As mentioned before, used the new ‘Time in ED (hours)’ column to view the average time waiting value.</a:t>
            </a:r>
          </a:p>
          <a:p>
            <a:pPr lvl="2"/>
            <a:endParaRPr lang="en-AU" sz="1200" b="0" dirty="0"/>
          </a:p>
          <a:p>
            <a:pPr lvl="2"/>
            <a:endParaRPr lang="en-AU" sz="1200" b="0" dirty="0"/>
          </a:p>
          <a:p>
            <a:pPr lvl="1"/>
            <a:r>
              <a:rPr lang="en-GB" b="1" dirty="0"/>
              <a:t>Total of Patients</a:t>
            </a:r>
          </a:p>
          <a:p>
            <a:pPr lvl="1"/>
            <a:endParaRPr lang="en-GB" b="1" dirty="0"/>
          </a:p>
          <a:p>
            <a:pPr lvl="2"/>
            <a:r>
              <a:rPr lang="en-GB" b="0" dirty="0"/>
              <a:t>X-axis: Month</a:t>
            </a:r>
          </a:p>
          <a:p>
            <a:pPr lvl="2"/>
            <a:r>
              <a:rPr lang="en-GB" b="0" dirty="0"/>
              <a:t>Y-axis: Count of Patients</a:t>
            </a:r>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90cf450-a68e-4dcc-9e3f-013afc0adc5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90cf450-a68e-4dcc-9e3f-013afc0adc5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90cf450-a68e-4dcc-9e3f-013afc0adc5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noGrp="1"/>
          </p:cNvSpPr>
          <p:nvPr>
            <p:ph type="title" idx="4294967295"/>
          </p:nvPr>
        </p:nvSpPr>
        <p:spPr>
          <a:xfrm>
            <a:off x="4720689" y="2520377"/>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fontAlgn="auto">
              <a:spcAft>
                <a:spcPts val="0"/>
              </a:spcAft>
              <a:buClrTx/>
              <a:buSzTx/>
              <a:tabLst/>
              <a:defRPr/>
            </a:pPr>
            <a:r>
              <a:rPr kumimoji="0" lang="en-US" sz="3800" b="1" i="0" u="none" strike="noStrike" kern="1200" cap="none" spc="0" normalizeH="0" baseline="0" noProof="0" dirty="0">
                <a:ln>
                  <a:noFill/>
                </a:ln>
                <a:solidFill>
                  <a:srgbClr val="FFFFFF"/>
                </a:solidFill>
                <a:effectLst/>
                <a:uLnTx/>
                <a:uFillTx/>
                <a:latin typeface="+mj-lt"/>
                <a:ea typeface="+mj-ea"/>
                <a:cs typeface="+mj-cs"/>
              </a:rPr>
              <a:t>An Analysis of </a:t>
            </a:r>
            <a:br>
              <a:rPr kumimoji="0" lang="en-US" sz="3800" b="1" i="0" u="none" strike="noStrike" kern="1200" cap="none" spc="0" normalizeH="0" baseline="0" noProof="0" dirty="0">
                <a:ln>
                  <a:noFill/>
                </a:ln>
                <a:solidFill>
                  <a:srgbClr val="FFFFFF"/>
                </a:solidFill>
                <a:effectLst/>
                <a:uLnTx/>
                <a:uFillTx/>
                <a:latin typeface="+mj-lt"/>
                <a:ea typeface="+mj-ea"/>
                <a:cs typeface="+mj-cs"/>
              </a:rPr>
            </a:br>
            <a:br>
              <a:rPr lang="en-US" sz="3800" b="1" dirty="0">
                <a:solidFill>
                  <a:srgbClr val="FFFFFF"/>
                </a:solidFill>
                <a:latin typeface="+mj-lt"/>
                <a:ea typeface="+mj-ea"/>
                <a:cs typeface="+mj-cs"/>
              </a:rPr>
            </a:br>
            <a:r>
              <a:rPr kumimoji="0" lang="en-US" sz="3800" b="1" i="0" u="none" strike="noStrike" kern="1200" cap="none" spc="0" normalizeH="0" baseline="0" noProof="0" dirty="0">
                <a:ln>
                  <a:noFill/>
                </a:ln>
                <a:solidFill>
                  <a:srgbClr val="FFFFFF"/>
                </a:solidFill>
                <a:effectLst/>
                <a:uLnTx/>
                <a:uFillTx/>
                <a:latin typeface="+mj-lt"/>
                <a:ea typeface="+mj-ea"/>
                <a:cs typeface="+mj-cs"/>
              </a:rPr>
              <a:t>Regional Hospital Emergency</a:t>
            </a:r>
            <a:br>
              <a:rPr kumimoji="0" lang="en-US" sz="3800" b="1" i="0" u="none" strike="noStrike" kern="1200" cap="none" spc="0" normalizeH="0" baseline="0" noProof="0" dirty="0">
                <a:ln>
                  <a:noFill/>
                </a:ln>
                <a:solidFill>
                  <a:srgbClr val="FFFFFF"/>
                </a:solidFill>
                <a:effectLst/>
                <a:uLnTx/>
                <a:uFillTx/>
                <a:latin typeface="+mj-lt"/>
                <a:ea typeface="+mj-ea"/>
                <a:cs typeface="+mj-cs"/>
              </a:rPr>
            </a:br>
            <a:br>
              <a:rPr lang="en-US" sz="3800" b="1" kern="1200" dirty="0">
                <a:solidFill>
                  <a:srgbClr val="FFFFFF"/>
                </a:solidFill>
                <a:latin typeface="+mj-lt"/>
                <a:ea typeface="+mj-ea"/>
                <a:cs typeface="+mj-cs"/>
              </a:rPr>
            </a:br>
            <a:r>
              <a:rPr kumimoji="0" lang="en-US" sz="3800" b="1" i="0" u="none" strike="noStrike" kern="1200" cap="none" spc="0" normalizeH="0" baseline="0" noProof="0" dirty="0">
                <a:ln>
                  <a:noFill/>
                </a:ln>
                <a:solidFill>
                  <a:srgbClr val="FFFFFF"/>
                </a:solidFill>
                <a:effectLst/>
                <a:uLnTx/>
                <a:uFillTx/>
                <a:latin typeface="+mj-lt"/>
                <a:ea typeface="+mj-ea"/>
                <a:cs typeface="+mj-cs"/>
              </a:rPr>
              <a:t>Department Waiting Times</a:t>
            </a:r>
            <a:endParaRPr kumimoji="0" lang="en-US" sz="3800" b="0" i="0" u="none" strike="noStrike" kern="1200" cap="none" spc="0" normalizeH="0" baseline="0" noProof="0" dirty="0">
              <a:ln>
                <a:noFill/>
              </a:ln>
              <a:solidFill>
                <a:srgbClr val="FFFFFF"/>
              </a:solidFill>
              <a:effectLst/>
              <a:uLnTx/>
              <a:uFillTx/>
              <a:latin typeface="+mj-lt"/>
              <a:ea typeface="+mj-ea"/>
              <a:cs typeface="+mj-cs"/>
            </a:endParaRPr>
          </a:p>
        </p:txBody>
      </p:sp>
      <p:sp>
        <p:nvSpPr>
          <p:cNvPr id="77"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ethoscope with solid fill">
            <a:extLst>
              <a:ext uri="{FF2B5EF4-FFF2-40B4-BE49-F238E27FC236}">
                <a16:creationId xmlns:a16="http://schemas.microsoft.com/office/drawing/2014/main" id="{9208FD29-0731-4BAE-ADE8-69AE9EBBC5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 2</a:t>
            </a:r>
          </a:p>
        </p:txBody>
      </p:sp>
      <p:pic>
        <p:nvPicPr>
          <p:cNvPr id="6" name="Picture" title="This slide contains the following visuals: Total Patients ,Gender ,Average Waiting Time (Hours) ,Age ,Max Waiting Time (Hours) ,actionButton ,textbox ,Admitted Patients ,Time Spent Waiting (Hours) ,slicer ,textbox. Please refer to the notes on this slide for details">
            <a:hlinkClick r:id="rId3"/>
            <a:extLst>
              <a:ext uri="{FF2B5EF4-FFF2-40B4-BE49-F238E27FC236}">
                <a16:creationId xmlns:a16="http://schemas.microsoft.com/office/drawing/2014/main" id="{F5E0E75C-A5D9-4364-B1BB-531CA1F9A529}"/>
              </a:ext>
            </a:extLst>
          </p:cNvPr>
          <p:cNvPicPr>
            <a:picLocks noChangeAspect="1"/>
          </p:cNvPicPr>
          <p:nvPr/>
        </p:nvPicPr>
        <p:blipFill>
          <a:blip r:embed="rId4"/>
          <a:stretch>
            <a:fillRect/>
          </a:stretch>
        </p:blipFill>
        <p:spPr>
          <a:xfrm>
            <a:off x="0" y="0"/>
            <a:ext cx="12192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F68E-357F-4842-85D8-2D7ED01478B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0FCE235-B190-45AE-BCAC-C6586DC85F9E}"/>
              </a:ext>
            </a:extLst>
          </p:cNvPr>
          <p:cNvSpPr>
            <a:spLocks noGrp="1"/>
          </p:cNvSpPr>
          <p:nvPr>
            <p:ph idx="1"/>
          </p:nvPr>
        </p:nvSpPr>
        <p:spPr/>
        <p:txBody>
          <a:bodyPr/>
          <a:lstStyle/>
          <a:p>
            <a:endParaRPr lang="en-AU"/>
          </a:p>
        </p:txBody>
      </p:sp>
      <p:sp>
        <p:nvSpPr>
          <p:cNvPr id="4" name="Text Placeholder 3">
            <a:extLst>
              <a:ext uri="{FF2B5EF4-FFF2-40B4-BE49-F238E27FC236}">
                <a16:creationId xmlns:a16="http://schemas.microsoft.com/office/drawing/2014/main" id="{34259FD7-93EA-46C4-BBAA-E89BC106FB4C}"/>
              </a:ext>
            </a:extLst>
          </p:cNvPr>
          <p:cNvSpPr>
            <a:spLocks noGrp="1"/>
          </p:cNvSpPr>
          <p:nvPr>
            <p:ph type="body" sz="half" idx="2"/>
          </p:nvPr>
        </p:nvSpPr>
        <p:spPr/>
        <p:txBody>
          <a:bodyPr/>
          <a:lstStyle/>
          <a:p>
            <a:endParaRPr lang="en-AU"/>
          </a:p>
        </p:txBody>
      </p:sp>
      <p:pic>
        <p:nvPicPr>
          <p:cNvPr id="5" name="Picture" title="This slide contains the following visuals: Total Patients ,actionButton ,textbox ,slicer ,slicer ,textbox ,Time of Day ,slicer ,Amount of Patients ,textbox ,Average Waiting Time (Hours). Please refer to the notes on this slide for details">
            <a:hlinkClick r:id="rId3"/>
            <a:extLst>
              <a:ext uri="{FF2B5EF4-FFF2-40B4-BE49-F238E27FC236}">
                <a16:creationId xmlns:a16="http://schemas.microsoft.com/office/drawing/2014/main" id="{C6A7EC29-3406-4791-828B-EE0387942CCB}"/>
              </a:ext>
            </a:extLst>
          </p:cNvPr>
          <p:cNvPicPr>
            <a:picLocks noChangeAspect="1"/>
          </p:cNvPicPr>
          <p:nvPr/>
        </p:nvPicPr>
        <p:blipFill>
          <a:blip r:embed="rId4"/>
          <a:stretch>
            <a:fillRect/>
          </a:stretch>
        </p:blipFill>
        <p:spPr>
          <a:xfrm>
            <a:off x="0" y="0"/>
            <a:ext cx="12192000" cy="6858000"/>
          </a:xfrm>
          <a:prstGeom prst="rect">
            <a:avLst/>
          </a:prstGeom>
          <a:noFill/>
        </p:spPr>
      </p:pic>
    </p:spTree>
    <p:extLst>
      <p:ext uri="{BB962C8B-B14F-4D97-AF65-F5344CB8AC3E}">
        <p14:creationId xmlns:p14="http://schemas.microsoft.com/office/powerpoint/2010/main" val="6995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Patients ,Average Waiting Time (Hours) ,actionButton ,textbox ,slicer ,textbox ,Total Patients.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Page 3</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552</Words>
  <Application>Microsoft Office PowerPoint</Application>
  <PresentationFormat>Widescreen</PresentationFormat>
  <Paragraphs>105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An Analysis of   Regional Hospital Emergency  Department Waiting Times</vt:lpstr>
      <vt:lpstr>Page 2</vt:lpstr>
      <vt:lpstr>PowerPoint Presentation</vt:lpstr>
      <vt:lpstr>Page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Adelia-Maria Guardado</cp:lastModifiedBy>
  <cp:revision>11</cp:revision>
  <dcterms:created xsi:type="dcterms:W3CDTF">2016-09-04T11:54:55Z</dcterms:created>
  <dcterms:modified xsi:type="dcterms:W3CDTF">2022-06-07T04:13:28Z</dcterms:modified>
</cp:coreProperties>
</file>