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0" r:id="rId5"/>
    <p:sldId id="258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8A3A5-835A-450E-BBA6-E3F316A90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27E3EF-A61F-4037-9AD1-AB9EFA540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50BBA1-86DA-42D3-A20C-85B6B7ED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5E0D51-9F0B-45E6-856F-C9360DBE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E8A451-D9DC-42F4-BA7A-6EB1E936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14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9EAB2-6DA7-4537-833F-08E213E8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13116B-BDB5-45F9-94E6-DD0285984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13256-2CFB-46C6-848C-AD524D1D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B6C31-1B6F-4CBE-995A-D23B9F1E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1D6310-A579-428F-8C0E-F40D55A9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45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785CC7-F69F-4923-BCBD-9294808DC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E48CE5-B0E2-449D-B1D5-698027D4B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21F637-21C9-407D-BFB7-BA7D18E2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D10687-863A-4580-B45B-0A09A6E0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B87C5F-E4DF-4F45-8C46-E4A0C9EF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39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B7B53-5027-4848-BA7D-2EF533C9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63974-31E3-438B-A003-D9E6B3089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16775C-303A-42E9-B5CF-087B1D22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956B91-0E6E-4C0A-B830-AB72A437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CBAC03-A529-4C3D-A891-813B0C98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48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DF23A-4DC8-42CC-B44B-A0E8671D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D5B77-2B69-4FC6-9206-C1D527615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F72F84-53EF-4DC9-ADFB-816E5D48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3386BA-FA65-437E-B91C-94E046BA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871E7-7FE8-479F-A215-5F7D9F0B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11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D920C-5310-45C4-B635-00BBC619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62EEA1-6026-475E-A9C6-A5A68F43E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97BAB3-C6C4-4393-B74A-5BCAFEFC4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C9C95E-B8B8-4B05-AF30-FE1F95EC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07548C-9794-4652-B3F5-2EDB7BB8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F089C1-95F4-4AAA-817A-850D397A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62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5DD60-2095-41AC-9006-1B5AAE12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350B03-8D26-42E9-84F6-71B3BC1FA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95CA5F-4475-44D7-978C-BDB4524B3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CEA0CE-7046-461E-B4EF-B60DF77D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6CEE02-A9B3-417A-AB5F-FF5A3CF2F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B44C81-92D5-4420-B790-6BC68294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80388F-63EC-4286-B4AA-99EC7767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A6CA30-C1D3-42DD-A85F-FE91C5B5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83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207B2-25CC-4D9E-8C34-E9DF1A89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7F09B4-3C8E-45CA-AD5E-7CB92EB9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5AB919-7136-4C00-A2F3-AD1F02A4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A22A26-9291-4863-BC2B-280564E8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37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999238-4A9C-4DA9-A2B7-4160C037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26BA78-FC12-4A20-80C0-DE9C0287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360AFE-08E6-4E58-BF30-F5B92AB5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04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5C880-68D3-44C7-A251-81FD20AE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26674D-B66E-4D5A-BA66-D61C9BDF5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81A2DC-83D4-4D5B-99CF-17AA1757A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3C177A-F345-4BB1-9C65-98F96731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035EC0-5296-4F44-93F4-3FE4F047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16C5E7-5C5A-4A0C-AC66-97F152AB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87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523F8-496D-4265-9292-4A8C5957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F17730-FD8A-4DB7-B9C1-83BB92213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849301-5235-44A9-88D8-FD7868819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CBD851-CD14-4C46-B736-CE84E3D1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CA19-3C50-4AB2-BBAF-D2780C46A76F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5A2A40-BD40-4363-96C3-2B2ED214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E8F1EC-8334-4E85-A2CD-413D09CC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27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03EC8-D46C-40F8-9BFB-229F9268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03353A-332D-4BE4-9987-7CF4EDF1F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4046B2-8A8B-48F7-9217-08C5335A1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BCA19-3C50-4AB2-BBAF-D2780C46A76F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40C3E-4559-4D92-AE9C-A450EDA8B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D2F1F2-6232-4440-91F5-8F324022A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56650-F1FE-4ADA-A1B3-1F514926B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5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ctech-lab.ru/Content/ArticleImages/34080920-c87e-42a3-8258-e0fe94ccd309.pdf" TargetMode="External"/><Relationship Id="rId2" Type="http://schemas.openxmlformats.org/officeDocument/2006/relationships/hyperlink" Target="https://en.wikipedia.org/wiki/Pearson_correlation_coeffici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ctech-lab.ru/Content/ArticleImages/e52c57ec-2f83-463a-b61c-57fb9900d414.pdf" TargetMode="External"/><Relationship Id="rId4" Type="http://schemas.openxmlformats.org/officeDocument/2006/relationships/hyperlink" Target="http://nctech-lab.ru/Content/ArticleImages/48473239-2046-436e-ad0e-93d55605200c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AA2C5-3B10-4F58-83E2-3D521DD25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Methods for analysis of EEG data</a:t>
            </a:r>
            <a:endParaRPr lang="ru-RU" sz="4800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E961307C-EC41-48AE-A115-6BE1C97E9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II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8782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9B33-0C4B-4088-B80E-83BC9ABD6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6" y="221387"/>
            <a:ext cx="10515600" cy="1325563"/>
          </a:xfrm>
        </p:spPr>
        <p:txBody>
          <a:bodyPr/>
          <a:lstStyle/>
          <a:p>
            <a:r>
              <a:rPr lang="en-US" dirty="0"/>
              <a:t>Electroencephalography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E1EFF0-E3E9-41C3-959C-A6CCE4D9C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06" y="1546950"/>
            <a:ext cx="6408371" cy="49459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Electroencephalography (EEG) is an electrophysiological monitoring method to record electrical activity of the brain. It is typically noninvasive, with the electrodes placed along the scalp with a conductive gel or paste, usually after preparing the scalp area by light abrasion to reduce impedance due to dead skin cells.</a:t>
            </a:r>
          </a:p>
          <a:p>
            <a:pPr marL="0" indent="0">
              <a:buNone/>
            </a:pPr>
            <a:r>
              <a:rPr lang="en-US" dirty="0"/>
              <a:t>EEG measures voltage fluctuations resulting from ionic current within the neurons of the brain.</a:t>
            </a:r>
          </a:p>
          <a:p>
            <a:pPr marL="0" indent="0">
              <a:buNone/>
            </a:pPr>
            <a:r>
              <a:rPr lang="en-US" dirty="0"/>
              <a:t>Electrode locations and names are specified by the International 10–20 system (19 recording electrodes + ground and system reference)</a:t>
            </a:r>
            <a:endParaRPr lang="ru-RU" dirty="0"/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C1338510-345E-4EE4-80CF-48B748916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89" y="-1"/>
            <a:ext cx="5294811" cy="6305271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55300411-CDE5-4066-9C6E-3EFC9C6E9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370" y="187604"/>
            <a:ext cx="1415991" cy="16919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07F1BE-DAE2-4014-81F9-9A8A4952E1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1" b="3726"/>
          <a:stretch/>
        </p:blipFill>
        <p:spPr>
          <a:xfrm>
            <a:off x="7124749" y="5133543"/>
            <a:ext cx="1778504" cy="153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9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9B33-0C4B-4088-B80E-83BC9ABD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data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E1EFF0-E3E9-41C3-959C-A6CCE4D9C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3366" cy="2859586"/>
          </a:xfrm>
        </p:spPr>
        <p:txBody>
          <a:bodyPr/>
          <a:lstStyle/>
          <a:p>
            <a:r>
              <a:rPr lang="en-US" dirty="0"/>
              <a:t>31 electrodes + 3 referents</a:t>
            </a:r>
          </a:p>
          <a:p>
            <a:r>
              <a:rPr lang="en-US" dirty="0"/>
              <a:t>EEG recording sampling rate 250Hz</a:t>
            </a:r>
            <a:endParaRPr lang="ru-RU" dirty="0"/>
          </a:p>
          <a:p>
            <a:r>
              <a:rPr lang="ru-RU" dirty="0"/>
              <a:t>2 </a:t>
            </a:r>
            <a:r>
              <a:rPr lang="en-US" dirty="0"/>
              <a:t>data sets: Necker cubes and Mona Lisa portraits</a:t>
            </a:r>
          </a:p>
          <a:p>
            <a:r>
              <a:rPr lang="en-US" dirty="0"/>
              <a:t>5 participants each</a:t>
            </a: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0A0AA1B-EE67-407A-9DBE-B6F9D3B43FF8}"/>
              </a:ext>
            </a:extLst>
          </p:cNvPr>
          <p:cNvSpPr/>
          <p:nvPr/>
        </p:nvSpPr>
        <p:spPr>
          <a:xfrm>
            <a:off x="9065623" y="1412013"/>
            <a:ext cx="13062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1. O2-A2</a:t>
            </a:r>
          </a:p>
          <a:p>
            <a:r>
              <a:rPr lang="ru-RU" dirty="0"/>
              <a:t>2. O1-A1</a:t>
            </a:r>
          </a:p>
          <a:p>
            <a:r>
              <a:rPr lang="ru-RU" dirty="0"/>
              <a:t>3. P4-A2</a:t>
            </a:r>
          </a:p>
          <a:p>
            <a:r>
              <a:rPr lang="ru-RU" dirty="0"/>
              <a:t>4. P3-A1</a:t>
            </a:r>
          </a:p>
          <a:p>
            <a:r>
              <a:rPr lang="ru-RU" dirty="0"/>
              <a:t>5. C4-A2</a:t>
            </a:r>
          </a:p>
          <a:p>
            <a:r>
              <a:rPr lang="ru-RU" dirty="0"/>
              <a:t>6. C3-A1</a:t>
            </a:r>
          </a:p>
          <a:p>
            <a:r>
              <a:rPr lang="ru-RU" dirty="0"/>
              <a:t>7. F4-A2</a:t>
            </a:r>
          </a:p>
          <a:p>
            <a:r>
              <a:rPr lang="ru-RU" dirty="0"/>
              <a:t>8. F3-A1</a:t>
            </a:r>
          </a:p>
          <a:p>
            <a:r>
              <a:rPr lang="ru-RU" dirty="0"/>
              <a:t>9. Fp2-A2</a:t>
            </a:r>
          </a:p>
          <a:p>
            <a:r>
              <a:rPr lang="ru-RU" dirty="0"/>
              <a:t>10. Fp1-A1</a:t>
            </a:r>
          </a:p>
          <a:p>
            <a:r>
              <a:rPr lang="ru-RU" dirty="0"/>
              <a:t>11. T6-A2</a:t>
            </a:r>
          </a:p>
          <a:p>
            <a:r>
              <a:rPr lang="ru-RU" dirty="0"/>
              <a:t>12. T5-A1</a:t>
            </a:r>
          </a:p>
          <a:p>
            <a:r>
              <a:rPr lang="ru-RU" dirty="0"/>
              <a:t>13. T4-A2</a:t>
            </a:r>
          </a:p>
          <a:p>
            <a:r>
              <a:rPr lang="ru-RU" dirty="0"/>
              <a:t>14. T3-A1</a:t>
            </a:r>
          </a:p>
          <a:p>
            <a:r>
              <a:rPr lang="ru-RU" dirty="0"/>
              <a:t>15. F8-A2</a:t>
            </a:r>
          </a:p>
          <a:p>
            <a:r>
              <a:rPr lang="ru-RU" dirty="0"/>
              <a:t>16. F7-A1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FDBE232-6E1C-4931-8470-6FCDF57A3E1D}"/>
              </a:ext>
            </a:extLst>
          </p:cNvPr>
          <p:cNvSpPr/>
          <p:nvPr/>
        </p:nvSpPr>
        <p:spPr>
          <a:xfrm>
            <a:off x="10293532" y="1550511"/>
            <a:ext cx="12453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17. Oz-A2</a:t>
            </a:r>
          </a:p>
          <a:p>
            <a:r>
              <a:rPr lang="ru-RU" dirty="0"/>
              <a:t>18. Pz-A1</a:t>
            </a:r>
          </a:p>
          <a:p>
            <a:r>
              <a:rPr lang="ru-RU" dirty="0"/>
              <a:t>19. Cz-A2</a:t>
            </a:r>
          </a:p>
          <a:p>
            <a:r>
              <a:rPr lang="ru-RU" dirty="0"/>
              <a:t>20. Fz-A1</a:t>
            </a:r>
          </a:p>
          <a:p>
            <a:r>
              <a:rPr lang="ru-RU" dirty="0"/>
              <a:t>21. Fpz-A2</a:t>
            </a:r>
          </a:p>
          <a:p>
            <a:r>
              <a:rPr lang="ru-RU" dirty="0"/>
              <a:t>22. FT7-A1</a:t>
            </a:r>
          </a:p>
          <a:p>
            <a:r>
              <a:rPr lang="ru-RU" dirty="0"/>
              <a:t>23. FC3-A1</a:t>
            </a:r>
          </a:p>
          <a:p>
            <a:r>
              <a:rPr lang="ru-RU" dirty="0"/>
              <a:t>24. Fcz-A1</a:t>
            </a:r>
          </a:p>
          <a:p>
            <a:r>
              <a:rPr lang="ru-RU" dirty="0"/>
              <a:t>25. FC4-A2</a:t>
            </a:r>
          </a:p>
          <a:p>
            <a:r>
              <a:rPr lang="ru-RU" dirty="0"/>
              <a:t>26. FT8-A2</a:t>
            </a:r>
          </a:p>
          <a:p>
            <a:r>
              <a:rPr lang="ru-RU" dirty="0"/>
              <a:t>27. TP7-A1</a:t>
            </a:r>
          </a:p>
          <a:p>
            <a:r>
              <a:rPr lang="ru-RU" dirty="0"/>
              <a:t>28. CP3-A1</a:t>
            </a:r>
          </a:p>
          <a:p>
            <a:r>
              <a:rPr lang="ru-RU" dirty="0"/>
              <a:t>29. Cpz-A1</a:t>
            </a:r>
          </a:p>
          <a:p>
            <a:r>
              <a:rPr lang="ru-RU" dirty="0"/>
              <a:t>30. CP4-A2</a:t>
            </a:r>
          </a:p>
          <a:p>
            <a:r>
              <a:rPr lang="ru-RU" dirty="0"/>
              <a:t>31. TP8-A2</a:t>
            </a:r>
          </a:p>
        </p:txBody>
      </p:sp>
      <p:pic>
        <p:nvPicPr>
          <p:cNvPr id="6" name="Picture 18">
            <a:extLst>
              <a:ext uri="{FF2B5EF4-FFF2-40B4-BE49-F238E27FC236}">
                <a16:creationId xmlns:a16="http://schemas.microsoft.com/office/drawing/2014/main" id="{711717CD-A7F1-4908-8039-D14A96D64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880" y="2100636"/>
            <a:ext cx="3173385" cy="2930741"/>
          </a:xfrm>
          <a:prstGeom prst="rect">
            <a:avLst/>
          </a:prstGeom>
        </p:spPr>
      </p:pic>
      <p:pic>
        <p:nvPicPr>
          <p:cNvPr id="2050" name="Picture 2" descr="Картинки по запросу &quot;necker cube&quot;">
            <a:extLst>
              <a:ext uri="{FF2B5EF4-FFF2-40B4-BE49-F238E27FC236}">
                <a16:creationId xmlns:a16="http://schemas.microsoft.com/office/drawing/2014/main" id="{097070C2-7A39-4340-88B5-320B5B9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78" y="4770120"/>
            <a:ext cx="2029581" cy="182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426412-955A-4BB9-BD91-016DB5646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5865" y="5065363"/>
            <a:ext cx="19716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7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9B33-0C4B-4088-B80E-83BC9ABD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E1EFF0-E3E9-41C3-959C-A6CCE4D9C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728"/>
            <a:ext cx="10515600" cy="4588192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Pearson correlation – </a:t>
            </a:r>
            <a:r>
              <a:rPr lang="en-US" sz="2200" dirty="0">
                <a:hlinkClick r:id="rId2"/>
              </a:rPr>
              <a:t>https://en.wikipedia.org/wiki/Pearson_correlation_coefficient</a:t>
            </a:r>
            <a:endParaRPr lang="en-US" dirty="0"/>
          </a:p>
          <a:p>
            <a:r>
              <a:rPr lang="en-US" dirty="0"/>
              <a:t>Recurrence measure of dependence (RMC) – </a:t>
            </a:r>
            <a:r>
              <a:rPr lang="en-US" sz="2200" dirty="0">
                <a:hlinkClick r:id="rId3"/>
              </a:rPr>
              <a:t>http://nctech-lab.ru/Content/ArticleImages/34080920-c87e-42a3-8258-e0fe94ccd309.pdf</a:t>
            </a:r>
            <a:endParaRPr lang="ru-RU" sz="2200" dirty="0"/>
          </a:p>
          <a:p>
            <a:r>
              <a:rPr lang="en-US" dirty="0"/>
              <a:t>Wavelet bicoherence (WB) – </a:t>
            </a:r>
            <a:r>
              <a:rPr lang="en-US" sz="2200" dirty="0">
                <a:hlinkClick r:id="rId4"/>
              </a:rPr>
              <a:t>http://nctech-lab.ru/Content/ArticleImages/48473239-2046-436e-ad0e-93d55605200c.pdf</a:t>
            </a:r>
            <a:endParaRPr lang="ru-RU" sz="2200" dirty="0"/>
          </a:p>
          <a:p>
            <a:r>
              <a:rPr lang="en-US" dirty="0"/>
              <a:t>Artificial neural network (ANN) – </a:t>
            </a:r>
            <a:r>
              <a:rPr lang="en-US" sz="2200" dirty="0">
                <a:hlinkClick r:id="rId5"/>
              </a:rPr>
              <a:t>http://nctech-lab.ru/Content/ArticleImages/e52c57ec-2f83-463a-b61c-57fb9900d414.pdf</a:t>
            </a:r>
            <a:endParaRPr lang="en-US" dirty="0"/>
          </a:p>
          <a:p>
            <a:r>
              <a:rPr lang="en-US" dirty="0"/>
              <a:t>Statistical analysis – Nonparametric Test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 sets:</a:t>
            </a:r>
          </a:p>
          <a:p>
            <a:r>
              <a:rPr lang="en-US" dirty="0"/>
              <a:t>Necker cubes</a:t>
            </a:r>
          </a:p>
          <a:p>
            <a:r>
              <a:rPr lang="en-US" dirty="0"/>
              <a:t>Mona Lisa portraits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53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0B49A-0332-4CD6-A83E-E4E99B6C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AB06FC-EAA9-4864-AC9E-753CA437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874"/>
            <a:ext cx="10515600" cy="4995001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dirty="0"/>
              <a:t>Necker Cube – Correlation, Recurrence measure of dependence, Statistical analysis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dirty="0"/>
              <a:t>Necker Cube – Correlation, Artificial neural network, Statistical analysis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dirty="0"/>
              <a:t>Necker Cube – Correlation, Wavelet bicoherence, Statistical analysis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dirty="0"/>
              <a:t>Mona Lisa portrait – Correlation, Recurrence measure of dependence, Statistical analysis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dirty="0"/>
              <a:t>Mona Lisa portrait – Correlation, Artificial neural network, Statistical analysis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dirty="0"/>
              <a:t>Mona Lisa portrait – Correlation, Wavelet bicoherence, Statistical analysis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dirty="0"/>
              <a:t>Necker Cube + Mona Lisa portrait – Correlation (</a:t>
            </a:r>
            <a:r>
              <a:rPr lang="en-US" dirty="0">
                <a:highlight>
                  <a:srgbClr val="FFFF00"/>
                </a:highlight>
              </a:rPr>
              <a:t>for one person</a:t>
            </a:r>
            <a:r>
              <a:rPr lang="en-US" dirty="0"/>
              <a:t>)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 algn="just">
              <a:buAutoNum type="arabicPeriod"/>
            </a:pPr>
            <a:endParaRPr lang="en-US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90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0B49A-0332-4CD6-A83E-E4E99B6C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AB06FC-EAA9-4864-AC9E-753CA437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874"/>
            <a:ext cx="10515600" cy="4995001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dirty="0"/>
              <a:t>Investigation of the methods (what is the method doing, how can you use it, etc.)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dirty="0"/>
              <a:t>Implementation of the methods to the data: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dirty="0"/>
              <a:t>Using correlation and RMC/WB/ANN to estimate the connections between different EEG channels in </a:t>
            </a:r>
            <a:r>
              <a:rPr lang="el-GR" dirty="0">
                <a:ea typeface="Cambria Math" panose="02040503050406030204" pitchFamily="18" charset="0"/>
              </a:rPr>
              <a:t>α</a:t>
            </a:r>
            <a:r>
              <a:rPr lang="en-US" dirty="0"/>
              <a:t> (8-12 Hz) and </a:t>
            </a:r>
            <a:r>
              <a:rPr lang="el-GR" dirty="0">
                <a:ea typeface="Cambria Math" panose="02040503050406030204" pitchFamily="18" charset="0"/>
              </a:rPr>
              <a:t>β</a:t>
            </a:r>
            <a:r>
              <a:rPr lang="en-US" dirty="0">
                <a:ea typeface="Cambria Math" panose="02040503050406030204" pitchFamily="18" charset="0"/>
              </a:rPr>
              <a:t> (15-30 Hz) frequency regions for different values of brightness intensity I</a:t>
            </a:r>
            <a:r>
              <a:rPr lang="ru-RU" dirty="0"/>
              <a:t>∈</a:t>
            </a:r>
            <a:r>
              <a:rPr lang="en-US" dirty="0">
                <a:ea typeface="Cambria Math" panose="02040503050406030204" pitchFamily="18" charset="0"/>
              </a:rPr>
              <a:t>(0.1-1.0), finding an optimal value of I for each subject characterized by maximal connectivity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dirty="0">
                <a:ea typeface="Cambria Math" panose="02040503050406030204" pitchFamily="18" charset="0"/>
              </a:rPr>
              <a:t>Estimating efficiency of Pearson correlation and </a:t>
            </a:r>
            <a:r>
              <a:rPr lang="en-US" dirty="0"/>
              <a:t>RMC/WB/ANN</a:t>
            </a:r>
            <a:endParaRPr lang="en-US" dirty="0">
              <a:ea typeface="Cambria Math" panose="02040503050406030204" pitchFamily="18" charset="0"/>
            </a:endParaRPr>
          </a:p>
          <a:p>
            <a:pPr marL="971550" lvl="1" indent="-514350" algn="just">
              <a:buFont typeface="+mj-lt"/>
              <a:buAutoNum type="alphaLcParenR"/>
            </a:pPr>
            <a:r>
              <a:rPr lang="en-US" dirty="0">
                <a:ea typeface="Cambria Math" panose="02040503050406030204" pitchFamily="18" charset="0"/>
              </a:rPr>
              <a:t>Investigation of the time-dependence of the coupling strength, finding an optimal value of time window for calculation of the coupling strength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dirty="0">
                <a:ea typeface="Cambria Math" panose="02040503050406030204" pitchFamily="18" charset="0"/>
              </a:rPr>
              <a:t>Using a Nonparametric Test for checking a hypothesis of achieving maximal connectivity in the found range of the optimal brightness intensity </a:t>
            </a:r>
            <a:endParaRPr lang="en-US" dirty="0"/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dirty="0"/>
              <a:t>Writing a report</a:t>
            </a:r>
          </a:p>
          <a:p>
            <a:pPr marL="514350" indent="-514350" algn="just">
              <a:buAutoNum type="arabicPeriod"/>
            </a:pPr>
            <a:endParaRPr lang="en-US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3575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532</Words>
  <Application>Microsoft Office PowerPoint</Application>
  <PresentationFormat>Широкоэкранный</PresentationFormat>
  <Paragraphs>69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Methods for analysis of EEG data</vt:lpstr>
      <vt:lpstr>Electroencephalography</vt:lpstr>
      <vt:lpstr>EEG data</vt:lpstr>
      <vt:lpstr>Methods</vt:lpstr>
      <vt:lpstr>Project II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Neurosciences (Lab)</dc:title>
  <dc:creator>Андрей Андреев</dc:creator>
  <cp:lastModifiedBy>Андрей Андреев</cp:lastModifiedBy>
  <cp:revision>42</cp:revision>
  <dcterms:created xsi:type="dcterms:W3CDTF">2020-01-20T06:24:20Z</dcterms:created>
  <dcterms:modified xsi:type="dcterms:W3CDTF">2020-03-09T09:07:11Z</dcterms:modified>
</cp:coreProperties>
</file>