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13"/>
  </p:notesMasterIdLst>
  <p:handoutMasterIdLst>
    <p:handoutMasterId r:id="rId14"/>
  </p:handoutMasterIdLst>
  <p:sldIdLst>
    <p:sldId id="449" r:id="rId6"/>
    <p:sldId id="353" r:id="rId7"/>
    <p:sldId id="341" r:id="rId8"/>
    <p:sldId id="445" r:id="rId9"/>
    <p:sldId id="440" r:id="rId10"/>
    <p:sldId id="459" r:id="rId11"/>
    <p:sldId id="40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7" autoAdjust="0"/>
    <p:restoredTop sz="96719" autoAdjust="0"/>
  </p:normalViewPr>
  <p:slideViewPr>
    <p:cSldViewPr snapToGrid="0">
      <p:cViewPr varScale="1">
        <p:scale>
          <a:sx n="115" d="100"/>
          <a:sy n="115" d="100"/>
        </p:scale>
        <p:origin x="1578" y="10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Pillars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2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4871" y="3489725"/>
            <a:ext cx="6910388" cy="1114151"/>
          </a:xfrm>
        </p:spPr>
        <p:txBody>
          <a:bodyPr/>
          <a:lstStyle/>
          <a:p>
            <a:r>
              <a:rPr lang="en-US" sz="4100" dirty="0" smtClean="0"/>
              <a:t>PROTOTYPE </a:t>
            </a:r>
          </a:p>
          <a:p>
            <a:r>
              <a:rPr lang="en-US" sz="4100" dirty="0" smtClean="0"/>
              <a:t>DESIGN PATTERN</a:t>
            </a:r>
            <a:endParaRPr lang="en-US" sz="4100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57780" y="1435606"/>
            <a:ext cx="7780439" cy="408253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Idea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57780" y="2067708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Usage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57780" y="2699810"/>
            <a:ext cx="7780439" cy="408253"/>
            <a:chOff x="357780" y="2699810"/>
            <a:chExt cx="7780439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Advantages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57780" y="3331912"/>
            <a:ext cx="7780439" cy="408253"/>
            <a:chOff x="357780" y="3331911"/>
            <a:chExt cx="7780439" cy="408253"/>
          </a:xfrm>
        </p:grpSpPr>
        <p:sp>
          <p:nvSpPr>
            <p:cNvPr id="60" name="TextBox 59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Practical Example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776415"/>
            <a:ext cx="8329612" cy="2314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Specify the kinds of objects to create using a prototypical instance, and create new objects by copying this prototype.</a:t>
            </a:r>
          </a:p>
          <a:p>
            <a:r>
              <a:rPr lang="en-US" dirty="0"/>
              <a:t>Co-opt one instance of a class for use as a breeder of all future instances.</a:t>
            </a:r>
          </a:p>
          <a:p>
            <a:pPr>
              <a:lnSpc>
                <a:spcPts val="2200"/>
              </a:lnSpc>
              <a:spcAft>
                <a:spcPts val="1000"/>
              </a:spcAft>
              <a:buClr>
                <a:srgbClr val="2FC2D9"/>
              </a:buClr>
              <a:buNone/>
            </a:pPr>
            <a:endParaRPr lang="en-US" dirty="0" smtClean="0">
              <a:solidFill>
                <a:srgbClr val="444444"/>
              </a:solidFill>
            </a:endParaRPr>
          </a:p>
          <a:p>
            <a:pPr>
              <a:lnSpc>
                <a:spcPts val="2200"/>
              </a:lnSpc>
              <a:spcAft>
                <a:spcPts val="1000"/>
              </a:spcAft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</a:endParaRPr>
          </a:p>
          <a:p>
            <a:pPr marL="0" indent="0">
              <a:lnSpc>
                <a:spcPts val="2200"/>
              </a:lnSpc>
              <a:spcAft>
                <a:spcPts val="1000"/>
              </a:spcAft>
              <a:buNone/>
            </a:pP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2011680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69" y="3512024"/>
            <a:ext cx="4267200" cy="28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610" y="939800"/>
            <a:ext cx="716427" cy="556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3424478"/>
            <a:ext cx="9144002" cy="1229366"/>
            <a:chOff x="0" y="3424478"/>
            <a:chExt cx="9144002" cy="1229366"/>
          </a:xfrm>
        </p:grpSpPr>
        <p:sp>
          <p:nvSpPr>
            <p:cNvPr id="6" name="Content Placeholder 46"/>
            <p:cNvSpPr txBox="1">
              <a:spLocks/>
            </p:cNvSpPr>
            <p:nvPr/>
          </p:nvSpPr>
          <p:spPr>
            <a:xfrm>
              <a:off x="1324377" y="3424478"/>
              <a:ext cx="696075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Arial Black"/>
                  <a:cs typeface="Arial Black"/>
                </a:rPr>
                <a:t>When the cost of creating an object is expensive or complicated.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8788" y="3484575"/>
              <a:ext cx="464582" cy="464582"/>
            </a:xfrm>
            <a:prstGeom prst="ellipse">
              <a:avLst/>
            </a:prstGeom>
            <a:solidFill>
              <a:srgbClr val="2FC2D9"/>
            </a:solidFill>
            <a:ln w="25400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Arial Black"/>
                  <a:cs typeface="Arial Black"/>
                </a:rPr>
                <a:t>2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0" y="4653844"/>
              <a:ext cx="9144002" cy="0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0" y="1630375"/>
            <a:ext cx="9144002" cy="1147911"/>
            <a:chOff x="0" y="1630375"/>
            <a:chExt cx="9144002" cy="1147911"/>
          </a:xfrm>
        </p:grpSpPr>
        <p:sp>
          <p:nvSpPr>
            <p:cNvPr id="8" name="Oval 7"/>
            <p:cNvSpPr/>
            <p:nvPr/>
          </p:nvSpPr>
          <p:spPr>
            <a:xfrm>
              <a:off x="458788" y="1630375"/>
              <a:ext cx="464582" cy="46458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1</a:t>
              </a:r>
              <a:endParaRPr lang="en-US" sz="20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0" y="2778286"/>
              <a:ext cx="9144002" cy="0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ontent Placeholder 46"/>
            <p:cNvSpPr txBox="1">
              <a:spLocks/>
            </p:cNvSpPr>
            <p:nvPr/>
          </p:nvSpPr>
          <p:spPr>
            <a:xfrm>
              <a:off x="1324377" y="1671231"/>
              <a:ext cx="64952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Arial Black"/>
                  <a:cs typeface="Arial Black"/>
                </a:rPr>
                <a:t>When the classes are instantiated at runtime.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788" y="5284079"/>
            <a:ext cx="7485527" cy="584775"/>
            <a:chOff x="458788" y="5284079"/>
            <a:chExt cx="7485527" cy="584775"/>
          </a:xfrm>
        </p:grpSpPr>
        <p:sp>
          <p:nvSpPr>
            <p:cNvPr id="10" name="Oval 9"/>
            <p:cNvSpPr/>
            <p:nvPr/>
          </p:nvSpPr>
          <p:spPr>
            <a:xfrm>
              <a:off x="458788" y="5347242"/>
              <a:ext cx="464582" cy="464582"/>
            </a:xfrm>
            <a:prstGeom prst="ellipse">
              <a:avLst/>
            </a:prstGeom>
            <a:solidFill>
              <a:srgbClr val="2FC2D9"/>
            </a:solidFill>
            <a:ln w="25400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Arial Black"/>
                  <a:cs typeface="Arial Black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6" name="Content Placeholder 46"/>
            <p:cNvSpPr txBox="1">
              <a:spLocks/>
            </p:cNvSpPr>
            <p:nvPr/>
          </p:nvSpPr>
          <p:spPr>
            <a:xfrm>
              <a:off x="1324377" y="5284079"/>
              <a:ext cx="661993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Arial Black"/>
                  <a:cs typeface="Arial Black"/>
                </a:rPr>
                <a:t>When the client application needs to be unaware of object creation and representation.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0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0" y="939800"/>
            <a:ext cx="2618" cy="5555818"/>
            <a:chOff x="2286000" y="939800"/>
            <a:chExt cx="2618" cy="5555818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2286000" y="939800"/>
              <a:ext cx="0" cy="371169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286429" y="1310970"/>
              <a:ext cx="2189" cy="5184648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411" y="1803821"/>
            <a:ext cx="19382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It eliminates the (potentially expensive) overhead of initializing an object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939800"/>
            <a:ext cx="919" cy="5555816"/>
            <a:chOff x="4572000" y="939800"/>
            <a:chExt cx="919" cy="5555816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4572000" y="939800"/>
              <a:ext cx="0" cy="371169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572919" y="1310968"/>
              <a:ext cx="0" cy="5184648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4411" y="1803821"/>
            <a:ext cx="1938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It simplifies and can optimize the use case where multiple objects of the same type will have mostly the same data.</a:t>
            </a:r>
          </a:p>
        </p:txBody>
      </p:sp>
      <p:sp>
        <p:nvSpPr>
          <p:cNvPr id="33" name="Oval 32"/>
          <p:cNvSpPr/>
          <p:nvPr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48507" y="1803821"/>
            <a:ext cx="1938256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It reduces the need of sub-classing</a:t>
            </a:r>
          </a:p>
        </p:txBody>
      </p:sp>
      <p:sp>
        <p:nvSpPr>
          <p:cNvPr id="30" name="Oval 29"/>
          <p:cNvSpPr/>
          <p:nvPr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58000" y="939800"/>
            <a:ext cx="0" cy="5555816"/>
            <a:chOff x="6858000" y="939800"/>
            <a:chExt cx="0" cy="55558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6858000" y="939800"/>
              <a:ext cx="0" cy="371169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6858000" y="1310968"/>
              <a:ext cx="0" cy="5184648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750411" y="1803821"/>
            <a:ext cx="1938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It hides complexities of creating objects.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88" y="1229174"/>
            <a:ext cx="4919587" cy="477929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6" y="1562792"/>
            <a:ext cx="7623127" cy="445952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20889</TotalTime>
  <Words>165</Words>
  <Application>Microsoft Office PowerPoint</Application>
  <PresentationFormat>On-screen Show (4:3)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Arial Black</vt:lpstr>
      <vt:lpstr>Calibri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Kristiyan Ivanov</cp:lastModifiedBy>
  <cp:revision>998</cp:revision>
  <cp:lastPrinted>2014-07-09T13:30:36Z</cp:lastPrinted>
  <dcterms:created xsi:type="dcterms:W3CDTF">2014-07-08T13:27:24Z</dcterms:created>
  <dcterms:modified xsi:type="dcterms:W3CDTF">2017-07-11T14:32:25Z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