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Montserrat"/>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76df59e6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76df59e6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76df5a112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c76df5a11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2265ec7c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d2265ec7c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213d129b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d213d129b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c76df59e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c76df59e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2265ec7c1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d2265ec7c1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213d129b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d213d129b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2265ec7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d2265ec7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2265ec7c1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d2265ec7c1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2265ec7c1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2265ec7c1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b98f94cc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b98f94cc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213d129b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213d129b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c76df5a11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c76df5a11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c76df59e0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c76df59e0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c76df5a112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c76df5a112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76df59e0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76df59e0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76df59e62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76df59e62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76df59e62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76df59e62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dc0d5972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dc0d5972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76df5a112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76df5a112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213d129b6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213d129b6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dc0d597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dc0d597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1708" y="286025"/>
            <a:ext cx="8520600" cy="205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ts val="990"/>
              <a:buFont typeface="Arial"/>
              <a:buNone/>
            </a:pPr>
            <a:r>
              <a:rPr b="1" lang="en" sz="4600">
                <a:solidFill>
                  <a:srgbClr val="F1C232"/>
                </a:solidFill>
              </a:rPr>
              <a:t>Smart Stethoscope for Pulmonary disease </a:t>
            </a:r>
            <a:r>
              <a:rPr b="1" lang="en" sz="4600">
                <a:solidFill>
                  <a:srgbClr val="F1C232"/>
                </a:solidFill>
              </a:rPr>
              <a:t>diagnosis</a:t>
            </a:r>
            <a:endParaRPr b="1" sz="7000">
              <a:solidFill>
                <a:srgbClr val="F1C232"/>
              </a:solidFill>
            </a:endParaRPr>
          </a:p>
        </p:txBody>
      </p:sp>
      <p:sp>
        <p:nvSpPr>
          <p:cNvPr id="135" name="Google Shape;135;p13"/>
          <p:cNvSpPr txBox="1"/>
          <p:nvPr>
            <p:ph idx="1" type="subTitle"/>
          </p:nvPr>
        </p:nvSpPr>
        <p:spPr>
          <a:xfrm>
            <a:off x="311700" y="2571750"/>
            <a:ext cx="8520600" cy="2417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sz="2332">
                <a:latin typeface="Arial"/>
                <a:ea typeface="Arial"/>
                <a:cs typeface="Arial"/>
                <a:sym typeface="Arial"/>
              </a:rPr>
              <a:t>Guide - Dr. R Periyasamy</a:t>
            </a:r>
            <a:r>
              <a:rPr lang="en"/>
              <a:t>						</a:t>
            </a:r>
            <a:r>
              <a:rPr b="1" lang="en" sz="2332">
                <a:latin typeface="Arial"/>
                <a:ea typeface="Arial"/>
                <a:cs typeface="Arial"/>
                <a:sym typeface="Arial"/>
              </a:rPr>
              <a:t>Gro</a:t>
            </a:r>
            <a:r>
              <a:rPr b="1" lang="en" sz="2332">
                <a:latin typeface="Arial"/>
                <a:ea typeface="Arial"/>
                <a:cs typeface="Arial"/>
                <a:sym typeface="Arial"/>
              </a:rPr>
              <a:t>up:13</a:t>
            </a:r>
            <a:endParaRPr b="1" sz="2332">
              <a:latin typeface="Arial"/>
              <a:ea typeface="Arial"/>
              <a:cs typeface="Arial"/>
              <a:sym typeface="Arial"/>
            </a:endParaRPr>
          </a:p>
          <a:p>
            <a:pPr indent="0" lvl="0" marL="0" rtl="0" algn="l">
              <a:spcBef>
                <a:spcPts val="0"/>
              </a:spcBef>
              <a:spcAft>
                <a:spcPts val="0"/>
              </a:spcAft>
              <a:buNone/>
            </a:pPr>
            <a:r>
              <a:t/>
            </a:r>
            <a:endParaRPr b="1">
              <a:latin typeface="Arial"/>
              <a:ea typeface="Arial"/>
              <a:cs typeface="Arial"/>
              <a:sym typeface="Arial"/>
            </a:endParaRPr>
          </a:p>
          <a:p>
            <a:pPr indent="457200" lvl="0" marL="5029200" rtl="0" algn="l">
              <a:spcBef>
                <a:spcPts val="0"/>
              </a:spcBef>
              <a:spcAft>
                <a:spcPts val="0"/>
              </a:spcAft>
              <a:buNone/>
            </a:pPr>
            <a:r>
              <a:rPr lang="en" sz="2385">
                <a:latin typeface="Arial"/>
                <a:ea typeface="Arial"/>
                <a:cs typeface="Arial"/>
                <a:sym typeface="Arial"/>
              </a:rPr>
              <a:t>110117007- Aditya D</a:t>
            </a:r>
            <a:endParaRPr sz="2385">
              <a:latin typeface="Arial"/>
              <a:ea typeface="Arial"/>
              <a:cs typeface="Arial"/>
              <a:sym typeface="Arial"/>
            </a:endParaRPr>
          </a:p>
          <a:p>
            <a:pPr indent="457200" lvl="0" marL="5029200" rtl="0" algn="l">
              <a:spcBef>
                <a:spcPts val="0"/>
              </a:spcBef>
              <a:spcAft>
                <a:spcPts val="0"/>
              </a:spcAft>
              <a:buNone/>
            </a:pPr>
            <a:r>
              <a:rPr lang="en" sz="2385">
                <a:latin typeface="Arial"/>
                <a:ea typeface="Arial"/>
                <a:cs typeface="Arial"/>
                <a:sym typeface="Arial"/>
              </a:rPr>
              <a:t>110117015- Arpit M</a:t>
            </a:r>
            <a:endParaRPr sz="2385">
              <a:latin typeface="Arial"/>
              <a:ea typeface="Arial"/>
              <a:cs typeface="Arial"/>
              <a:sym typeface="Arial"/>
            </a:endParaRPr>
          </a:p>
          <a:p>
            <a:pPr indent="457200" lvl="0" marL="5029200" rtl="0" algn="l">
              <a:spcBef>
                <a:spcPts val="0"/>
              </a:spcBef>
              <a:spcAft>
                <a:spcPts val="0"/>
              </a:spcAft>
              <a:buNone/>
            </a:pPr>
            <a:r>
              <a:rPr lang="en" sz="2385">
                <a:latin typeface="Arial"/>
                <a:ea typeface="Arial"/>
                <a:cs typeface="Arial"/>
                <a:sym typeface="Arial"/>
              </a:rPr>
              <a:t>110117017- Asif Ahmed</a:t>
            </a:r>
            <a:endParaRPr sz="2385">
              <a:latin typeface="Arial"/>
              <a:ea typeface="Arial"/>
              <a:cs typeface="Arial"/>
              <a:sym typeface="Arial"/>
            </a:endParaRPr>
          </a:p>
          <a:p>
            <a:pPr indent="457200" lvl="0" marL="5029200" rtl="0" algn="l">
              <a:spcBef>
                <a:spcPts val="0"/>
              </a:spcBef>
              <a:spcAft>
                <a:spcPts val="0"/>
              </a:spcAft>
              <a:buNone/>
            </a:pPr>
            <a:r>
              <a:rPr lang="en" sz="2385">
                <a:latin typeface="Arial"/>
                <a:ea typeface="Arial"/>
                <a:cs typeface="Arial"/>
                <a:sym typeface="Arial"/>
              </a:rPr>
              <a:t>110117023- B. Yasaswini</a:t>
            </a:r>
            <a:endParaRPr sz="2385">
              <a:latin typeface="Arial"/>
              <a:ea typeface="Arial"/>
              <a:cs typeface="Arial"/>
              <a:sym typeface="Arial"/>
            </a:endParaRPr>
          </a:p>
          <a:p>
            <a:pPr indent="457200" lvl="0" marL="5029200" rtl="0" algn="l">
              <a:spcBef>
                <a:spcPts val="0"/>
              </a:spcBef>
              <a:spcAft>
                <a:spcPts val="0"/>
              </a:spcAft>
              <a:buNone/>
            </a:pPr>
            <a:r>
              <a:rPr lang="en" sz="2385">
                <a:latin typeface="Arial"/>
                <a:ea typeface="Arial"/>
                <a:cs typeface="Arial"/>
                <a:sym typeface="Arial"/>
              </a:rPr>
              <a:t>110117061- P Srikar</a:t>
            </a:r>
            <a:endParaRPr sz="2385">
              <a:latin typeface="Arial"/>
              <a:ea typeface="Arial"/>
              <a:cs typeface="Arial"/>
              <a:sym typeface="Arial"/>
            </a:endParaRPr>
          </a:p>
          <a:p>
            <a:pPr indent="457200" lvl="0" marL="5029200" rtl="0" algn="l">
              <a:spcBef>
                <a:spcPts val="0"/>
              </a:spcBef>
              <a:spcAft>
                <a:spcPts val="0"/>
              </a:spcAft>
              <a:buNone/>
            </a:pPr>
            <a:r>
              <a:rPr lang="en" sz="2385">
                <a:latin typeface="Arial"/>
                <a:ea typeface="Arial"/>
                <a:cs typeface="Arial"/>
                <a:sym typeface="Arial"/>
              </a:rPr>
              <a:t>110117063- Pradnya R</a:t>
            </a:r>
            <a:endParaRPr sz="2385">
              <a:latin typeface="Arial"/>
              <a:ea typeface="Arial"/>
              <a:cs typeface="Arial"/>
              <a:sym typeface="Arial"/>
            </a:endParaRPr>
          </a:p>
          <a:p>
            <a:pPr indent="457200" lvl="0" marL="5029200" rtl="0" algn="l">
              <a:spcBef>
                <a:spcPts val="0"/>
              </a:spcBef>
              <a:spcAft>
                <a:spcPts val="0"/>
              </a:spcAft>
              <a:buNone/>
            </a:pPr>
            <a:r>
              <a:rPr lang="en" sz="2385">
                <a:latin typeface="Arial"/>
                <a:ea typeface="Arial"/>
                <a:cs typeface="Arial"/>
                <a:sym typeface="Arial"/>
              </a:rPr>
              <a:t>110117069- Rishabh V</a:t>
            </a:r>
            <a:endParaRPr sz="2385">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WORK DONE</a:t>
            </a:r>
            <a:endParaRPr b="1" u="sng"/>
          </a:p>
        </p:txBody>
      </p:sp>
      <p:sp>
        <p:nvSpPr>
          <p:cNvPr id="220" name="Google Shape;220;p22"/>
          <p:cNvSpPr txBox="1"/>
          <p:nvPr>
            <p:ph idx="1" type="body"/>
          </p:nvPr>
        </p:nvSpPr>
        <p:spPr>
          <a:xfrm>
            <a:off x="311700" y="1152475"/>
            <a:ext cx="8520600" cy="369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u="sng">
                <a:latin typeface="Montserrat"/>
                <a:ea typeface="Montserrat"/>
                <a:cs typeface="Montserrat"/>
                <a:sym typeface="Montserrat"/>
              </a:rPr>
              <a:t>Pre-Processing</a:t>
            </a:r>
            <a:endParaRPr b="1" sz="1400" u="sng">
              <a:latin typeface="Montserrat"/>
              <a:ea typeface="Montserrat"/>
              <a:cs typeface="Montserrat"/>
              <a:sym typeface="Montserrat"/>
            </a:endParaRPr>
          </a:p>
          <a:p>
            <a:pPr indent="-317500" lvl="0" marL="457200" rtl="0" algn="l">
              <a:spcBef>
                <a:spcPts val="1200"/>
              </a:spcBef>
              <a:spcAft>
                <a:spcPts val="0"/>
              </a:spcAft>
              <a:buClr>
                <a:srgbClr val="E69138"/>
              </a:buClr>
              <a:buSzPts val="1400"/>
              <a:buFont typeface="Montserrat"/>
              <a:buChar char="●"/>
            </a:pPr>
            <a:r>
              <a:rPr lang="en" sz="1400">
                <a:solidFill>
                  <a:srgbClr val="E69138"/>
                </a:solidFill>
                <a:latin typeface="Montserrat"/>
                <a:ea typeface="Montserrat"/>
                <a:cs typeface="Montserrat"/>
                <a:sym typeface="Montserrat"/>
              </a:rPr>
              <a:t>Visualizing the data to observe the cycles.</a:t>
            </a:r>
            <a:endParaRPr sz="1400">
              <a:solidFill>
                <a:srgbClr val="E69138"/>
              </a:solidFill>
              <a:latin typeface="Montserrat"/>
              <a:ea typeface="Montserrat"/>
              <a:cs typeface="Montserrat"/>
              <a:sym typeface="Montserrat"/>
            </a:endParaRPr>
          </a:p>
          <a:p>
            <a:pPr indent="-317500" lvl="0" marL="457200" rtl="0" algn="l">
              <a:spcBef>
                <a:spcPts val="0"/>
              </a:spcBef>
              <a:spcAft>
                <a:spcPts val="0"/>
              </a:spcAft>
              <a:buClr>
                <a:srgbClr val="E69138"/>
              </a:buClr>
              <a:buSzPts val="1400"/>
              <a:buFont typeface="Montserrat"/>
              <a:buChar char="●"/>
            </a:pPr>
            <a:r>
              <a:rPr lang="en" sz="1400">
                <a:solidFill>
                  <a:srgbClr val="E69138"/>
                </a:solidFill>
                <a:latin typeface="Montserrat"/>
                <a:ea typeface="Montserrat"/>
                <a:cs typeface="Montserrat"/>
                <a:sym typeface="Montserrat"/>
              </a:rPr>
              <a:t>Obtaining the frequency spectrum.</a:t>
            </a:r>
            <a:endParaRPr sz="1400">
              <a:solidFill>
                <a:srgbClr val="E69138"/>
              </a:solidFill>
              <a:latin typeface="Montserrat"/>
              <a:ea typeface="Montserrat"/>
              <a:cs typeface="Montserrat"/>
              <a:sym typeface="Montserrat"/>
            </a:endParaRPr>
          </a:p>
          <a:p>
            <a:pPr indent="-317500" lvl="0" marL="457200" rtl="0" algn="l">
              <a:spcBef>
                <a:spcPts val="0"/>
              </a:spcBef>
              <a:spcAft>
                <a:spcPts val="0"/>
              </a:spcAft>
              <a:buClr>
                <a:srgbClr val="E69138"/>
              </a:buClr>
              <a:buSzPts val="1400"/>
              <a:buFont typeface="Montserrat"/>
              <a:buChar char="●"/>
            </a:pPr>
            <a:r>
              <a:rPr lang="en" sz="1400">
                <a:solidFill>
                  <a:srgbClr val="E69138"/>
                </a:solidFill>
                <a:latin typeface="Montserrat"/>
                <a:ea typeface="Montserrat"/>
                <a:cs typeface="Montserrat"/>
                <a:sym typeface="Montserrat"/>
              </a:rPr>
              <a:t>Clipping the audio signal to the required duration and setting required number of sampling points.</a:t>
            </a:r>
            <a:endParaRPr sz="1400">
              <a:solidFill>
                <a:srgbClr val="E69138"/>
              </a:solidFill>
              <a:latin typeface="Montserrat"/>
              <a:ea typeface="Montserrat"/>
              <a:cs typeface="Montserrat"/>
              <a:sym typeface="Montserrat"/>
            </a:endParaRPr>
          </a:p>
          <a:p>
            <a:pPr indent="-317500" lvl="0" marL="457200" rtl="0" algn="l">
              <a:spcBef>
                <a:spcPts val="0"/>
              </a:spcBef>
              <a:spcAft>
                <a:spcPts val="0"/>
              </a:spcAft>
              <a:buClr>
                <a:srgbClr val="E69138"/>
              </a:buClr>
              <a:buSzPts val="1400"/>
              <a:buFont typeface="Montserrat"/>
              <a:buChar char="●"/>
            </a:pPr>
            <a:r>
              <a:rPr lang="en" sz="1400">
                <a:solidFill>
                  <a:srgbClr val="E69138"/>
                </a:solidFill>
                <a:latin typeface="Montserrat"/>
                <a:ea typeface="Montserrat"/>
                <a:cs typeface="Montserrat"/>
                <a:sym typeface="Montserrat"/>
              </a:rPr>
              <a:t>Obtaining IMFs of the audio signal in time domain for further processing</a:t>
            </a:r>
            <a:endParaRPr sz="1400">
              <a:solidFill>
                <a:srgbClr val="E69138"/>
              </a:solidFill>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Filtering data for identifying heart sound peak(located around 150Hz).</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Obtaining hilbert envelope for the signal.</a:t>
            </a:r>
            <a:endParaRPr sz="1400">
              <a:latin typeface="Montserrat"/>
              <a:ea typeface="Montserrat"/>
              <a:cs typeface="Montserrat"/>
              <a:sym typeface="Montserrat"/>
            </a:endParaRPr>
          </a:p>
          <a:p>
            <a:pPr indent="-317500" lvl="0" marL="457200" rtl="0" algn="l">
              <a:spcBef>
                <a:spcPts val="0"/>
              </a:spcBef>
              <a:spcAft>
                <a:spcPts val="0"/>
              </a:spcAft>
              <a:buSzPts val="1400"/>
              <a:buChar char="●"/>
            </a:pPr>
            <a:r>
              <a:rPr lang="en" sz="1400">
                <a:latin typeface="Montserrat"/>
                <a:ea typeface="Montserrat"/>
                <a:cs typeface="Montserrat"/>
                <a:sym typeface="Montserrat"/>
              </a:rPr>
              <a:t>Processing the envelope and identifying </a:t>
            </a:r>
            <a:r>
              <a:rPr b="1" lang="en" sz="1400">
                <a:latin typeface="Montserrat"/>
                <a:ea typeface="Montserrat"/>
                <a:cs typeface="Montserrat"/>
                <a:sym typeface="Montserrat"/>
              </a:rPr>
              <a:t>peak values.</a:t>
            </a:r>
            <a:endParaRPr b="1" sz="1400">
              <a:latin typeface="Montserrat"/>
              <a:ea typeface="Montserrat"/>
              <a:cs typeface="Montserrat"/>
              <a:sym typeface="Montserrat"/>
            </a:endParaRPr>
          </a:p>
          <a:p>
            <a:pPr indent="0" lvl="0" marL="45720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u="sng"/>
              <a:t>METHODOLOGY- PHASE 2(CNN)</a:t>
            </a:r>
            <a:endParaRPr/>
          </a:p>
        </p:txBody>
      </p:sp>
      <p:sp>
        <p:nvSpPr>
          <p:cNvPr id="226" name="Google Shape;226;p23"/>
          <p:cNvSpPr txBox="1"/>
          <p:nvPr>
            <p:ph idx="1" type="body"/>
          </p:nvPr>
        </p:nvSpPr>
        <p:spPr>
          <a:xfrm>
            <a:off x="153675" y="11073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27" name="Google Shape;227;p23"/>
          <p:cNvSpPr/>
          <p:nvPr/>
        </p:nvSpPr>
        <p:spPr>
          <a:xfrm>
            <a:off x="650700" y="1210250"/>
            <a:ext cx="1726500" cy="12684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Dataset collection and feature extraction.</a:t>
            </a:r>
            <a:endParaRPr sz="1300"/>
          </a:p>
        </p:txBody>
      </p:sp>
      <p:sp>
        <p:nvSpPr>
          <p:cNvPr id="228" name="Google Shape;228;p23"/>
          <p:cNvSpPr/>
          <p:nvPr/>
        </p:nvSpPr>
        <p:spPr>
          <a:xfrm>
            <a:off x="3364375" y="1210250"/>
            <a:ext cx="1726500" cy="12684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Deciding on the number of layers and architecture.</a:t>
            </a:r>
            <a:endParaRPr sz="1300"/>
          </a:p>
        </p:txBody>
      </p:sp>
      <p:sp>
        <p:nvSpPr>
          <p:cNvPr id="229" name="Google Shape;229;p23"/>
          <p:cNvSpPr/>
          <p:nvPr/>
        </p:nvSpPr>
        <p:spPr>
          <a:xfrm>
            <a:off x="6141675" y="1133750"/>
            <a:ext cx="1726500" cy="12684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Building the neural network and deciding number of filters in each convolution layer.</a:t>
            </a:r>
            <a:endParaRPr sz="1100"/>
          </a:p>
        </p:txBody>
      </p:sp>
      <p:sp>
        <p:nvSpPr>
          <p:cNvPr id="230" name="Google Shape;230;p23"/>
          <p:cNvSpPr/>
          <p:nvPr/>
        </p:nvSpPr>
        <p:spPr>
          <a:xfrm>
            <a:off x="6132375" y="3084100"/>
            <a:ext cx="1726500" cy="12684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Deciding</a:t>
            </a:r>
            <a:r>
              <a:rPr lang="en"/>
              <a:t> on the test-train split and checking the working of the model over different ratios.</a:t>
            </a:r>
            <a:endParaRPr/>
          </a:p>
        </p:txBody>
      </p:sp>
      <p:sp>
        <p:nvSpPr>
          <p:cNvPr id="231" name="Google Shape;231;p23"/>
          <p:cNvSpPr/>
          <p:nvPr/>
        </p:nvSpPr>
        <p:spPr>
          <a:xfrm>
            <a:off x="3364375" y="3084225"/>
            <a:ext cx="1726500" cy="12684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Training the network using different optimisers and loss functions</a:t>
            </a:r>
            <a:endParaRPr/>
          </a:p>
          <a:p>
            <a:pPr indent="0" lvl="0" marL="0" rtl="0" algn="l">
              <a:spcBef>
                <a:spcPts val="0"/>
              </a:spcBef>
              <a:spcAft>
                <a:spcPts val="0"/>
              </a:spcAft>
              <a:buNone/>
            </a:pPr>
            <a:r>
              <a:t/>
            </a:r>
            <a:endParaRPr/>
          </a:p>
        </p:txBody>
      </p:sp>
      <p:sp>
        <p:nvSpPr>
          <p:cNvPr id="232" name="Google Shape;232;p23"/>
          <p:cNvSpPr/>
          <p:nvPr/>
        </p:nvSpPr>
        <p:spPr>
          <a:xfrm>
            <a:off x="2377200" y="1732850"/>
            <a:ext cx="985500" cy="223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a:off x="5095312" y="1732850"/>
            <a:ext cx="1044300" cy="223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
          <p:cNvSpPr/>
          <p:nvPr/>
        </p:nvSpPr>
        <p:spPr>
          <a:xfrm>
            <a:off x="7872225" y="1673000"/>
            <a:ext cx="613500" cy="189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
          <p:cNvSpPr/>
          <p:nvPr/>
        </p:nvSpPr>
        <p:spPr>
          <a:xfrm rot="10800000">
            <a:off x="2377150" y="3535600"/>
            <a:ext cx="985500" cy="223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a:off x="650700" y="3084225"/>
            <a:ext cx="1726500" cy="126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Constructing the ROC curve for each classes to understand whether our model is working properly or not</a:t>
            </a:r>
            <a:endParaRPr sz="1100"/>
          </a:p>
        </p:txBody>
      </p:sp>
      <p:sp>
        <p:nvSpPr>
          <p:cNvPr id="237" name="Google Shape;237;p23"/>
          <p:cNvSpPr/>
          <p:nvPr/>
        </p:nvSpPr>
        <p:spPr>
          <a:xfrm rot="10800000">
            <a:off x="5090725" y="3552250"/>
            <a:ext cx="1044300" cy="189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a:off x="8489775" y="1718000"/>
            <a:ext cx="184500" cy="1929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3"/>
          <p:cNvSpPr/>
          <p:nvPr/>
        </p:nvSpPr>
        <p:spPr>
          <a:xfrm>
            <a:off x="7867575" y="3552250"/>
            <a:ext cx="613500" cy="189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Convolution Neural Network</a:t>
            </a:r>
            <a:endParaRPr b="1" u="sng"/>
          </a:p>
        </p:txBody>
      </p:sp>
      <p:sp>
        <p:nvSpPr>
          <p:cNvPr id="245" name="Google Shape;245;p24"/>
          <p:cNvSpPr txBox="1"/>
          <p:nvPr>
            <p:ph idx="1" type="body"/>
          </p:nvPr>
        </p:nvSpPr>
        <p:spPr>
          <a:xfrm>
            <a:off x="1297500" y="1005650"/>
            <a:ext cx="7038900" cy="34731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A </a:t>
            </a:r>
            <a:r>
              <a:rPr lang="en" sz="1600">
                <a:solidFill>
                  <a:srgbClr val="292929"/>
                </a:solidFill>
                <a:latin typeface="Georgia"/>
                <a:ea typeface="Georgia"/>
                <a:cs typeface="Georgia"/>
                <a:sym typeface="Georgia"/>
              </a:rPr>
              <a:t>Convolutional Neural Network (ConvNet/CNN)</a:t>
            </a:r>
            <a:r>
              <a:rPr lang="en" sz="1600">
                <a:solidFill>
                  <a:srgbClr val="292929"/>
                </a:solidFill>
                <a:highlight>
                  <a:srgbClr val="FFFFFF"/>
                </a:highlight>
                <a:latin typeface="Georgia"/>
                <a:ea typeface="Georgia"/>
                <a:cs typeface="Georgia"/>
                <a:sym typeface="Georgia"/>
              </a:rPr>
              <a:t> is a Deep Learning algorithm which can take in an input image, assign importance (learnable weights and biases) to various aspects/objects in the image and be able to differentiate one from the other.</a:t>
            </a:r>
            <a:endParaRPr sz="16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rPr lang="en" sz="1600">
                <a:solidFill>
                  <a:srgbClr val="292929"/>
                </a:solidFill>
                <a:highlight>
                  <a:srgbClr val="FFFFFF"/>
                </a:highlight>
                <a:latin typeface="Georgia"/>
                <a:ea typeface="Georgia"/>
                <a:cs typeface="Georgia"/>
                <a:sym typeface="Georgia"/>
              </a:rPr>
              <a:t>The architecture of a ConvNet is analogous to that of the connectivity pattern of Neurons in the Human Brain and was inspired by the organization of the Visual Cortex.</a:t>
            </a:r>
            <a:endParaRPr sz="16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rPr lang="en" sz="1600">
                <a:solidFill>
                  <a:srgbClr val="292929"/>
                </a:solidFill>
                <a:highlight>
                  <a:srgbClr val="FFFFFF"/>
                </a:highlight>
                <a:latin typeface="Georgia"/>
                <a:ea typeface="Georgia"/>
                <a:cs typeface="Georgia"/>
                <a:sym typeface="Georgia"/>
              </a:rPr>
              <a:t>A ConvNet is able to </a:t>
            </a:r>
            <a:r>
              <a:rPr lang="en" sz="1600">
                <a:solidFill>
                  <a:srgbClr val="292929"/>
                </a:solidFill>
                <a:latin typeface="Georgia"/>
                <a:ea typeface="Georgia"/>
                <a:cs typeface="Georgia"/>
                <a:sym typeface="Georgia"/>
              </a:rPr>
              <a:t>successfully capture the Spatial and Temporal dependencies</a:t>
            </a:r>
            <a:r>
              <a:rPr lang="en" sz="1600">
                <a:solidFill>
                  <a:srgbClr val="292929"/>
                </a:solidFill>
                <a:highlight>
                  <a:srgbClr val="FFFFFF"/>
                </a:highlight>
                <a:latin typeface="Georgia"/>
                <a:ea typeface="Georgia"/>
                <a:cs typeface="Georgia"/>
                <a:sym typeface="Georgia"/>
              </a:rPr>
              <a:t> in an image through the application of relevant filters.</a:t>
            </a:r>
            <a:endParaRPr sz="1600">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rPr lang="en" sz="1600">
                <a:solidFill>
                  <a:srgbClr val="000000"/>
                </a:solidFill>
                <a:highlight>
                  <a:srgbClr val="E9F2FD"/>
                </a:highlight>
                <a:latin typeface="Georgia"/>
                <a:ea typeface="Georgia"/>
                <a:cs typeface="Georgia"/>
                <a:sym typeface="Georgia"/>
              </a:rPr>
              <a:t>The role of the ConvNet is to reduce the images into a form which is easier to process, without losing features which are critical for getting a good prediction.</a:t>
            </a:r>
            <a:endParaRPr sz="16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Diagrammatic</a:t>
            </a:r>
            <a:r>
              <a:rPr lang="en"/>
              <a:t> representation Convolution Neural Network</a:t>
            </a:r>
            <a:endParaRPr/>
          </a:p>
        </p:txBody>
      </p:sp>
      <p:sp>
        <p:nvSpPr>
          <p:cNvPr id="251" name="Google Shape;251;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2" name="Google Shape;252;p25"/>
          <p:cNvPicPr preferRelativeResize="0"/>
          <p:nvPr/>
        </p:nvPicPr>
        <p:blipFill>
          <a:blip r:embed="rId3">
            <a:alphaModFix/>
          </a:blip>
          <a:stretch>
            <a:fillRect/>
          </a:stretch>
        </p:blipFill>
        <p:spPr>
          <a:xfrm>
            <a:off x="311700" y="1152475"/>
            <a:ext cx="8520599" cy="35510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WORK DONE</a:t>
            </a:r>
            <a:endParaRPr b="1" u="sng"/>
          </a:p>
        </p:txBody>
      </p:sp>
      <p:sp>
        <p:nvSpPr>
          <p:cNvPr id="258" name="Google Shape;258;p26"/>
          <p:cNvSpPr txBox="1"/>
          <p:nvPr>
            <p:ph idx="1" type="body"/>
          </p:nvPr>
        </p:nvSpPr>
        <p:spPr>
          <a:xfrm>
            <a:off x="311700" y="1152475"/>
            <a:ext cx="8520600" cy="369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Lung Sound Classification using CNN </a:t>
            </a:r>
            <a:endParaRPr b="1" u="sng"/>
          </a:p>
          <a:p>
            <a:pPr indent="-311150" lvl="0" marL="457200" rtl="0" algn="l">
              <a:spcBef>
                <a:spcPts val="1200"/>
              </a:spcBef>
              <a:spcAft>
                <a:spcPts val="0"/>
              </a:spcAft>
              <a:buSzPts val="1300"/>
              <a:buChar char="●"/>
            </a:pPr>
            <a:r>
              <a:rPr lang="en"/>
              <a:t>Splitted the dataset into two parts one of them is training dataset and other is test dataset. </a:t>
            </a:r>
            <a:endParaRPr/>
          </a:p>
          <a:p>
            <a:pPr indent="-311150" lvl="0" marL="457200" rtl="0" algn="l">
              <a:spcBef>
                <a:spcPts val="0"/>
              </a:spcBef>
              <a:spcAft>
                <a:spcPts val="0"/>
              </a:spcAft>
              <a:buSzPts val="1300"/>
              <a:buChar char="●"/>
            </a:pPr>
            <a:r>
              <a:rPr lang="en"/>
              <a:t>Built the neural network with three </a:t>
            </a:r>
            <a:r>
              <a:rPr lang="en"/>
              <a:t>convolution</a:t>
            </a:r>
            <a:r>
              <a:rPr lang="en"/>
              <a:t> layers and one dense layer.</a:t>
            </a:r>
            <a:endParaRPr/>
          </a:p>
          <a:p>
            <a:pPr indent="-311150" lvl="0" marL="457200" rtl="0" algn="l">
              <a:spcBef>
                <a:spcPts val="0"/>
              </a:spcBef>
              <a:spcAft>
                <a:spcPts val="0"/>
              </a:spcAft>
              <a:buSzPts val="1300"/>
              <a:buChar char="●"/>
            </a:pPr>
            <a:r>
              <a:rPr lang="en"/>
              <a:t>Trained the CNN model that we have designed with dataset and also reviewed the accuracy.</a:t>
            </a:r>
            <a:endParaRPr/>
          </a:p>
          <a:p>
            <a:pPr indent="-311150" lvl="0" marL="457200" rtl="0" algn="l">
              <a:spcBef>
                <a:spcPts val="0"/>
              </a:spcBef>
              <a:spcAft>
                <a:spcPts val="0"/>
              </a:spcAft>
              <a:buSzPts val="1300"/>
              <a:buChar char="●"/>
            </a:pPr>
            <a:r>
              <a:rPr lang="en"/>
              <a:t>Plot the ROC( Receiver operating characteristic curve) for each classes to check whether our model is just making random prediction or it’s predictions are actually correct.This is done by checking the AUC(area under curve) for each classes.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after training</a:t>
            </a:r>
            <a:endParaRPr/>
          </a:p>
        </p:txBody>
      </p:sp>
      <p:sp>
        <p:nvSpPr>
          <p:cNvPr id="264" name="Google Shape;264;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system after 250 epochs was able to achieve an accuracy of 87.5% on the testing data. The accuracy over training data was   92.63%</a:t>
            </a:r>
            <a:endParaRPr/>
          </a:p>
        </p:txBody>
      </p:sp>
      <p:pic>
        <p:nvPicPr>
          <p:cNvPr id="265" name="Google Shape;265;p27"/>
          <p:cNvPicPr preferRelativeResize="0"/>
          <p:nvPr/>
        </p:nvPicPr>
        <p:blipFill>
          <a:blip r:embed="rId3">
            <a:alphaModFix/>
          </a:blip>
          <a:stretch>
            <a:fillRect/>
          </a:stretch>
        </p:blipFill>
        <p:spPr>
          <a:xfrm>
            <a:off x="1262977" y="2123875"/>
            <a:ext cx="6618035" cy="2192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269" name="Shape 269"/>
        <p:cNvGrpSpPr/>
        <p:nvPr/>
      </p:nvGrpSpPr>
      <p:grpSpPr>
        <a:xfrm>
          <a:off x="0" y="0"/>
          <a:ext cx="0" cy="0"/>
          <a:chOff x="0" y="0"/>
          <a:chExt cx="0" cy="0"/>
        </a:xfrm>
      </p:grpSpPr>
      <p:sp>
        <p:nvSpPr>
          <p:cNvPr id="270" name="Google Shape;270;p28"/>
          <p:cNvSpPr txBox="1"/>
          <p:nvPr>
            <p:ph type="title"/>
          </p:nvPr>
        </p:nvSpPr>
        <p:spPr>
          <a:xfrm>
            <a:off x="789350" y="3194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900" u="sng"/>
              <a:t>ROC Curve</a:t>
            </a:r>
            <a:endParaRPr b="1" sz="2900" u="sng"/>
          </a:p>
        </p:txBody>
      </p:sp>
      <p:pic>
        <p:nvPicPr>
          <p:cNvPr id="271" name="Google Shape;271;p28"/>
          <p:cNvPicPr preferRelativeResize="0"/>
          <p:nvPr/>
        </p:nvPicPr>
        <p:blipFill>
          <a:blip r:embed="rId3">
            <a:alphaModFix/>
          </a:blip>
          <a:stretch>
            <a:fillRect/>
          </a:stretch>
        </p:blipFill>
        <p:spPr>
          <a:xfrm>
            <a:off x="416650" y="1112675"/>
            <a:ext cx="8347424" cy="382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5" name="Shape 275"/>
        <p:cNvGrpSpPr/>
        <p:nvPr/>
      </p:nvGrpSpPr>
      <p:grpSpPr>
        <a:xfrm>
          <a:off x="0" y="0"/>
          <a:ext cx="0" cy="0"/>
          <a:chOff x="0" y="0"/>
          <a:chExt cx="0" cy="0"/>
        </a:xfrm>
      </p:grpSpPr>
      <p:sp>
        <p:nvSpPr>
          <p:cNvPr id="276" name="Google Shape;276;p29"/>
          <p:cNvSpPr txBox="1"/>
          <p:nvPr>
            <p:ph type="title"/>
          </p:nvPr>
        </p:nvSpPr>
        <p:spPr>
          <a:xfrm>
            <a:off x="118595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rgbClr val="000000"/>
                </a:solidFill>
              </a:rPr>
              <a:t>AUC-</a:t>
            </a:r>
            <a:r>
              <a:rPr b="1" lang="en" u="sng">
                <a:solidFill>
                  <a:srgbClr val="000000"/>
                </a:solidFill>
              </a:rPr>
              <a:t>ROC Curve</a:t>
            </a:r>
            <a:endParaRPr b="1" u="sng">
              <a:solidFill>
                <a:srgbClr val="000000"/>
              </a:solidFill>
            </a:endParaRPr>
          </a:p>
        </p:txBody>
      </p:sp>
      <p:sp>
        <p:nvSpPr>
          <p:cNvPr id="277" name="Google Shape;277;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717">
                <a:solidFill>
                  <a:srgbClr val="292929"/>
                </a:solidFill>
                <a:highlight>
                  <a:srgbClr val="FFFFFF"/>
                </a:highlight>
                <a:latin typeface="Georgia"/>
                <a:ea typeface="Georgia"/>
                <a:cs typeface="Georgia"/>
                <a:sym typeface="Georgia"/>
              </a:rPr>
              <a:t>AUC- ROC curve is a performance measurement for the classification problems at various threshold settings. ROC is a probability curve and AUC represents the degree or measure of separability.</a:t>
            </a:r>
            <a:endParaRPr sz="1717">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rPr lang="en" sz="1717">
                <a:solidFill>
                  <a:srgbClr val="292929"/>
                </a:solidFill>
                <a:highlight>
                  <a:srgbClr val="FFFFFF"/>
                </a:highlight>
                <a:latin typeface="Georgia"/>
                <a:ea typeface="Georgia"/>
                <a:cs typeface="Georgia"/>
                <a:sym typeface="Georgia"/>
              </a:rPr>
              <a:t> Higher the AUC, the better the model is at predicting 0s as 0s and 1s as 1s. </a:t>
            </a:r>
            <a:endParaRPr sz="1717">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rPr lang="en" sz="1717">
                <a:solidFill>
                  <a:srgbClr val="292929"/>
                </a:solidFill>
                <a:highlight>
                  <a:srgbClr val="FFFFFF"/>
                </a:highlight>
                <a:latin typeface="Georgia"/>
                <a:ea typeface="Georgia"/>
                <a:cs typeface="Georgia"/>
                <a:sym typeface="Georgia"/>
              </a:rPr>
              <a:t> By analogy, the Higher the AUC, the better the model is at distinguishing between patients with the disease and no disease.</a:t>
            </a:r>
            <a:endParaRPr sz="1717">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rPr lang="en" sz="1717">
                <a:solidFill>
                  <a:srgbClr val="292929"/>
                </a:solidFill>
                <a:highlight>
                  <a:srgbClr val="FFFFFF"/>
                </a:highlight>
                <a:latin typeface="Georgia"/>
                <a:ea typeface="Georgia"/>
                <a:cs typeface="Georgia"/>
                <a:sym typeface="Georgia"/>
              </a:rPr>
              <a:t>An excellent model has AUC near to the 1 which means it has a good measure of separability. A poor model has AUC near to the 0 which means it has the worst measure of separability.</a:t>
            </a:r>
            <a:endParaRPr sz="1717">
              <a:solidFill>
                <a:srgbClr val="292929"/>
              </a:solidFill>
              <a:highlight>
                <a:srgbClr val="FFFFFF"/>
              </a:highlight>
              <a:latin typeface="Georgia"/>
              <a:ea typeface="Georgia"/>
              <a:cs typeface="Georgia"/>
              <a:sym typeface="Georgia"/>
            </a:endParaRPr>
          </a:p>
          <a:p>
            <a:pPr indent="0" lvl="0" marL="1371600" rtl="0" algn="l">
              <a:spcBef>
                <a:spcPts val="1200"/>
              </a:spcBef>
              <a:spcAft>
                <a:spcPts val="1200"/>
              </a:spcAft>
              <a:buNone/>
            </a:pPr>
            <a:r>
              <a:t/>
            </a:r>
            <a:endParaRPr sz="16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metrics</a:t>
            </a:r>
            <a:endParaRPr/>
          </a:p>
        </p:txBody>
      </p:sp>
      <p:sp>
        <p:nvSpPr>
          <p:cNvPr id="283" name="Google Shape;283;p30"/>
          <p:cNvSpPr txBox="1"/>
          <p:nvPr>
            <p:ph idx="1" type="body"/>
          </p:nvPr>
        </p:nvSpPr>
        <p:spPr>
          <a:xfrm>
            <a:off x="1297500" y="900900"/>
            <a:ext cx="7038900" cy="3577800"/>
          </a:xfrm>
          <a:prstGeom prst="rect">
            <a:avLst/>
          </a:prstGeom>
          <a:solidFill>
            <a:srgbClr val="FFFFFF"/>
          </a:solidFill>
        </p:spPr>
        <p:txBody>
          <a:bodyPr anchorCtr="0" anchor="t" bIns="91425" lIns="91425" spcFirstLastPara="1" rIns="91425" wrap="square" tIns="91425">
            <a:normAutofit/>
          </a:bodyPr>
          <a:lstStyle/>
          <a:p>
            <a:pPr indent="0" lvl="0" marL="0" rtl="0" algn="l">
              <a:spcBef>
                <a:spcPts val="0"/>
              </a:spcBef>
              <a:spcAft>
                <a:spcPts val="0"/>
              </a:spcAft>
              <a:buNone/>
            </a:pPr>
            <a:r>
              <a:rPr lang="en" sz="1150">
                <a:solidFill>
                  <a:srgbClr val="595858"/>
                </a:solidFill>
                <a:highlight>
                  <a:srgbClr val="FFFFFF"/>
                </a:highlight>
                <a:latin typeface="Roboto"/>
                <a:ea typeface="Roboto"/>
                <a:cs typeface="Roboto"/>
                <a:sym typeface="Roboto"/>
              </a:rPr>
              <a:t>Precision is the ratio between the True Positives and all the Positives.</a:t>
            </a:r>
            <a:endParaRPr sz="1150">
              <a:solidFill>
                <a:srgbClr val="595858"/>
              </a:solidFill>
              <a:highlight>
                <a:srgbClr val="FFFFFF"/>
              </a:highlight>
              <a:latin typeface="Roboto"/>
              <a:ea typeface="Roboto"/>
              <a:cs typeface="Roboto"/>
              <a:sym typeface="Roboto"/>
            </a:endParaRPr>
          </a:p>
          <a:p>
            <a:pPr indent="0" lvl="0" marL="0" rtl="0" algn="l">
              <a:spcBef>
                <a:spcPts val="1200"/>
              </a:spcBef>
              <a:spcAft>
                <a:spcPts val="0"/>
              </a:spcAft>
              <a:buNone/>
            </a:pPr>
            <a:r>
              <a:rPr lang="en" sz="1150">
                <a:solidFill>
                  <a:srgbClr val="595858"/>
                </a:solidFill>
                <a:highlight>
                  <a:srgbClr val="FFFFFF"/>
                </a:highlight>
                <a:latin typeface="Roboto"/>
                <a:ea typeface="Roboto"/>
                <a:cs typeface="Roboto"/>
                <a:sym typeface="Roboto"/>
              </a:rPr>
              <a:t>The recall is the measure of our model correctly identifying True Positives.</a:t>
            </a:r>
            <a:endParaRPr sz="1150">
              <a:solidFill>
                <a:srgbClr val="595858"/>
              </a:solidFill>
              <a:highlight>
                <a:srgbClr val="FFFFFF"/>
              </a:highlight>
              <a:latin typeface="Roboto"/>
              <a:ea typeface="Roboto"/>
              <a:cs typeface="Roboto"/>
              <a:sym typeface="Roboto"/>
            </a:endParaRPr>
          </a:p>
          <a:p>
            <a:pPr indent="0" lvl="0" marL="0" rtl="0" algn="l">
              <a:spcBef>
                <a:spcPts val="1200"/>
              </a:spcBef>
              <a:spcAft>
                <a:spcPts val="0"/>
              </a:spcAft>
              <a:buNone/>
            </a:pPr>
            <a:r>
              <a:rPr lang="en" sz="1150">
                <a:solidFill>
                  <a:srgbClr val="595858"/>
                </a:solidFill>
                <a:highlight>
                  <a:srgbClr val="FFFFFF"/>
                </a:highlight>
                <a:latin typeface="Roboto"/>
                <a:ea typeface="Roboto"/>
                <a:cs typeface="Roboto"/>
                <a:sym typeface="Roboto"/>
              </a:rPr>
              <a:t>F1-score is the Harmonic mean of the Precision and Recall</a:t>
            </a:r>
            <a:endParaRPr sz="1150">
              <a:solidFill>
                <a:srgbClr val="595858"/>
              </a:solidFill>
              <a:highlight>
                <a:srgbClr val="FFFFFF"/>
              </a:highlight>
              <a:latin typeface="Roboto"/>
              <a:ea typeface="Roboto"/>
              <a:cs typeface="Roboto"/>
              <a:sym typeface="Roboto"/>
            </a:endParaRPr>
          </a:p>
          <a:p>
            <a:pPr indent="0" lvl="0" marL="0" rtl="0" algn="l">
              <a:spcBef>
                <a:spcPts val="1200"/>
              </a:spcBef>
              <a:spcAft>
                <a:spcPts val="0"/>
              </a:spcAft>
              <a:buNone/>
            </a:pPr>
            <a:r>
              <a:rPr lang="en" sz="1150">
                <a:solidFill>
                  <a:srgbClr val="595858"/>
                </a:solidFill>
                <a:highlight>
                  <a:srgbClr val="FFFFFF"/>
                </a:highlight>
                <a:latin typeface="Roboto"/>
                <a:ea typeface="Roboto"/>
                <a:cs typeface="Roboto"/>
                <a:sym typeface="Roboto"/>
              </a:rPr>
              <a:t>For our system, we got the following metrics.</a:t>
            </a:r>
            <a:endParaRPr sz="1150">
              <a:solidFill>
                <a:srgbClr val="595858"/>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150">
              <a:solidFill>
                <a:srgbClr val="595858"/>
              </a:solidFill>
              <a:highlight>
                <a:srgbClr val="FFFFFF"/>
              </a:highlight>
              <a:latin typeface="Roboto"/>
              <a:ea typeface="Roboto"/>
              <a:cs typeface="Roboto"/>
              <a:sym typeface="Roboto"/>
            </a:endParaRPr>
          </a:p>
        </p:txBody>
      </p:sp>
      <p:pic>
        <p:nvPicPr>
          <p:cNvPr id="284" name="Google Shape;284;p30"/>
          <p:cNvPicPr preferRelativeResize="0"/>
          <p:nvPr/>
        </p:nvPicPr>
        <p:blipFill>
          <a:blip r:embed="rId3">
            <a:alphaModFix/>
          </a:blip>
          <a:stretch>
            <a:fillRect/>
          </a:stretch>
        </p:blipFill>
        <p:spPr>
          <a:xfrm>
            <a:off x="2190880" y="2294150"/>
            <a:ext cx="4762251" cy="2111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8" name="Shape 288"/>
        <p:cNvGrpSpPr/>
        <p:nvPr/>
      </p:nvGrpSpPr>
      <p:grpSpPr>
        <a:xfrm>
          <a:off x="0" y="0"/>
          <a:ext cx="0" cy="0"/>
          <a:chOff x="0" y="0"/>
          <a:chExt cx="0" cy="0"/>
        </a:xfrm>
      </p:grpSpPr>
      <p:sp>
        <p:nvSpPr>
          <p:cNvPr id="289" name="Google Shape;289;p31"/>
          <p:cNvSpPr txBox="1"/>
          <p:nvPr>
            <p:ph type="title"/>
          </p:nvPr>
        </p:nvSpPr>
        <p:spPr>
          <a:xfrm>
            <a:off x="11240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rgbClr val="000000"/>
                </a:solidFill>
              </a:rPr>
              <a:t>Confusion Matrix</a:t>
            </a:r>
            <a:endParaRPr b="1" u="sng">
              <a:solidFill>
                <a:srgbClr val="000000"/>
              </a:solidFill>
            </a:endParaRPr>
          </a:p>
        </p:txBody>
      </p:sp>
      <p:sp>
        <p:nvSpPr>
          <p:cNvPr id="290" name="Google Shape;290;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500">
                <a:solidFill>
                  <a:srgbClr val="000000"/>
                </a:solidFill>
                <a:highlight>
                  <a:srgbClr val="FFFFFF"/>
                </a:highlight>
                <a:latin typeface="Arial"/>
                <a:ea typeface="Arial"/>
                <a:cs typeface="Arial"/>
                <a:sym typeface="Arial"/>
              </a:rPr>
              <a:t>It is the easiest way to measure the performance of a classification problem where the output can be of two or more type of classes. A confusion matrix is a table with two dimensions viz. “Actual” and “Predicted” and furthermore, both the dimensions have “True Positives (TP)”, “True Negatives (TN)”, “False Positives (FP)”, “False Negatives (FN)”.</a:t>
            </a:r>
            <a:endParaRPr sz="1450">
              <a:solidFill>
                <a:srgbClr val="555555"/>
              </a:solidFill>
              <a:highlight>
                <a:srgbClr val="FFFFFF"/>
              </a:highlight>
              <a:latin typeface="Arial"/>
              <a:ea typeface="Arial"/>
              <a:cs typeface="Arial"/>
              <a:sym typeface="Arial"/>
            </a:endParaRPr>
          </a:p>
          <a:p>
            <a:pPr indent="0" lvl="0" marL="0" rtl="0" algn="l">
              <a:spcBef>
                <a:spcPts val="1400"/>
              </a:spcBef>
              <a:spcAft>
                <a:spcPts val="1200"/>
              </a:spcAft>
              <a:buNone/>
            </a:pPr>
            <a:r>
              <a:t/>
            </a:r>
            <a:endParaRPr sz="1250">
              <a:solidFill>
                <a:srgbClr val="4D5156"/>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311700" y="161125"/>
            <a:ext cx="8520600" cy="60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Objective and Implementation</a:t>
            </a:r>
            <a:endParaRPr b="1" u="sng"/>
          </a:p>
        </p:txBody>
      </p:sp>
      <p:sp>
        <p:nvSpPr>
          <p:cNvPr id="141" name="Google Shape;141;p14"/>
          <p:cNvSpPr txBox="1"/>
          <p:nvPr>
            <p:ph idx="1" type="body"/>
          </p:nvPr>
        </p:nvSpPr>
        <p:spPr>
          <a:xfrm>
            <a:off x="311700" y="768325"/>
            <a:ext cx="8520600" cy="42141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400"/>
              <a:t>The objective is to identify pulmonary ailments from lung sound recordings using </a:t>
            </a:r>
            <a:r>
              <a:rPr lang="en" sz="1400"/>
              <a:t>Convolution</a:t>
            </a:r>
            <a:r>
              <a:rPr lang="en" sz="1400"/>
              <a:t> Neural Networks. </a:t>
            </a:r>
            <a:endParaRPr sz="1400"/>
          </a:p>
          <a:p>
            <a:pPr indent="0" lvl="0" marL="0" rtl="0" algn="l">
              <a:lnSpc>
                <a:spcPct val="105000"/>
              </a:lnSpc>
              <a:spcBef>
                <a:spcPts val="1200"/>
              </a:spcBef>
              <a:spcAft>
                <a:spcPts val="0"/>
              </a:spcAft>
              <a:buNone/>
            </a:pPr>
            <a:r>
              <a:rPr lang="en" sz="1400"/>
              <a:t>The primary objective is to separate the heart noise from the over all corrupted signal,to import the audio files as </a:t>
            </a:r>
            <a:r>
              <a:rPr lang="en" sz="1400"/>
              <a:t>spectrographs for the neural network to understand and classify.</a:t>
            </a:r>
            <a:endParaRPr sz="1400"/>
          </a:p>
          <a:p>
            <a:pPr indent="0" lvl="0" marL="0" rtl="0" algn="l">
              <a:lnSpc>
                <a:spcPct val="105000"/>
              </a:lnSpc>
              <a:spcBef>
                <a:spcPts val="1200"/>
              </a:spcBef>
              <a:spcAft>
                <a:spcPts val="0"/>
              </a:spcAft>
              <a:buNone/>
            </a:pPr>
            <a:r>
              <a:rPr lang="en" sz="1400"/>
              <a:t>The secondary objective lies to improve the network and make it more robust with minimal training data. To do this we have to find the best combinations of hidden layers, convolution layers and number of both input and output neurons. </a:t>
            </a:r>
            <a:endParaRPr sz="1400"/>
          </a:p>
          <a:p>
            <a:pPr indent="0" lvl="0" marL="0" rtl="0" algn="l">
              <a:lnSpc>
                <a:spcPct val="105000"/>
              </a:lnSpc>
              <a:spcBef>
                <a:spcPts val="1200"/>
              </a:spcBef>
              <a:spcAft>
                <a:spcPts val="0"/>
              </a:spcAft>
              <a:buNone/>
            </a:pPr>
            <a:r>
              <a:rPr lang="en" sz="1400"/>
              <a:t>Later we compare accuracies and confusion matrices of different models and report our findings.</a:t>
            </a:r>
            <a:endParaRPr sz="1400"/>
          </a:p>
          <a:p>
            <a:pPr indent="0" lvl="0" marL="0" rtl="0" algn="l">
              <a:lnSpc>
                <a:spcPct val="105000"/>
              </a:lnSpc>
              <a:spcBef>
                <a:spcPts val="1200"/>
              </a:spcBef>
              <a:spcAft>
                <a:spcPts val="0"/>
              </a:spcAft>
              <a:buNone/>
            </a:pPr>
            <a:r>
              <a:rPr b="1" lang="en" sz="1600" u="sng"/>
              <a:t>IMPLEMENTATION</a:t>
            </a:r>
            <a:endParaRPr b="1" sz="1600" u="sng"/>
          </a:p>
          <a:p>
            <a:pPr indent="-317500" lvl="0" marL="457200" rtl="0" algn="just">
              <a:spcBef>
                <a:spcPts val="1200"/>
              </a:spcBef>
              <a:spcAft>
                <a:spcPts val="0"/>
              </a:spcAft>
              <a:buSzPts val="1400"/>
              <a:buAutoNum type="arabicPeriod"/>
            </a:pPr>
            <a:r>
              <a:rPr lang="en" sz="1400"/>
              <a:t>Localising and separating heart sounds from lung sounds.</a:t>
            </a:r>
            <a:endParaRPr sz="1400"/>
          </a:p>
          <a:p>
            <a:pPr indent="-317500" lvl="0" marL="457200" rtl="0" algn="just">
              <a:spcBef>
                <a:spcPts val="0"/>
              </a:spcBef>
              <a:spcAft>
                <a:spcPts val="0"/>
              </a:spcAft>
              <a:buSzPts val="1400"/>
              <a:buAutoNum type="arabicPeriod"/>
            </a:pPr>
            <a:r>
              <a:rPr lang="en" sz="1400"/>
              <a:t>Predicting the missing samples to reconstruct the overall lung signal.</a:t>
            </a:r>
            <a:endParaRPr sz="1400"/>
          </a:p>
          <a:p>
            <a:pPr indent="-317500" lvl="0" marL="457200" rtl="0" algn="just">
              <a:spcBef>
                <a:spcPts val="0"/>
              </a:spcBef>
              <a:spcAft>
                <a:spcPts val="0"/>
              </a:spcAft>
              <a:buSzPts val="1400"/>
              <a:buAutoNum type="arabicPeriod"/>
            </a:pPr>
            <a:r>
              <a:rPr lang="en" sz="1400"/>
              <a:t>Importing the audio files as spectrographs for neural networks.</a:t>
            </a:r>
            <a:endParaRPr sz="1400"/>
          </a:p>
          <a:p>
            <a:pPr indent="-317500" lvl="0" marL="457200" rtl="0" algn="just">
              <a:spcBef>
                <a:spcPts val="0"/>
              </a:spcBef>
              <a:spcAft>
                <a:spcPts val="0"/>
              </a:spcAft>
              <a:buSzPts val="1400"/>
              <a:buAutoNum type="arabicPeriod"/>
            </a:pPr>
            <a:r>
              <a:rPr lang="en" sz="1400"/>
              <a:t>Using Convolution Neural Network to classify different types of Lungs sound into varied categories.</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94" name="Shape 294"/>
        <p:cNvGrpSpPr/>
        <p:nvPr/>
      </p:nvGrpSpPr>
      <p:grpSpPr>
        <a:xfrm>
          <a:off x="0" y="0"/>
          <a:ext cx="0" cy="0"/>
          <a:chOff x="0" y="0"/>
          <a:chExt cx="0" cy="0"/>
        </a:xfrm>
      </p:grpSpPr>
      <p:sp>
        <p:nvSpPr>
          <p:cNvPr id="295" name="Google Shape;295;p32"/>
          <p:cNvSpPr txBox="1"/>
          <p:nvPr>
            <p:ph type="title"/>
          </p:nvPr>
        </p:nvSpPr>
        <p:spPr>
          <a:xfrm>
            <a:off x="1052550" y="155400"/>
            <a:ext cx="7038900" cy="544800"/>
          </a:xfrm>
          <a:prstGeom prst="rect">
            <a:avLst/>
          </a:prstGeom>
          <a:solidFill>
            <a:srgbClr val="FFFFFF"/>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solidFill>
                  <a:srgbClr val="000000"/>
                </a:solidFill>
              </a:rPr>
              <a:t>Confusion Matrix</a:t>
            </a:r>
            <a:endParaRPr b="1" u="sng">
              <a:solidFill>
                <a:srgbClr val="000000"/>
              </a:solidFill>
            </a:endParaRPr>
          </a:p>
        </p:txBody>
      </p:sp>
      <p:pic>
        <p:nvPicPr>
          <p:cNvPr id="296" name="Google Shape;296;p32"/>
          <p:cNvPicPr preferRelativeResize="0"/>
          <p:nvPr/>
        </p:nvPicPr>
        <p:blipFill>
          <a:blip r:embed="rId3">
            <a:alphaModFix/>
          </a:blip>
          <a:stretch>
            <a:fillRect/>
          </a:stretch>
        </p:blipFill>
        <p:spPr>
          <a:xfrm>
            <a:off x="1681800" y="1549163"/>
            <a:ext cx="5384425" cy="2710825"/>
          </a:xfrm>
          <a:prstGeom prst="rect">
            <a:avLst/>
          </a:prstGeom>
          <a:noFill/>
          <a:ln>
            <a:noFill/>
          </a:ln>
        </p:spPr>
      </p:pic>
      <p:cxnSp>
        <p:nvCxnSpPr>
          <p:cNvPr id="297" name="Google Shape;297;p32"/>
          <p:cNvCxnSpPr/>
          <p:nvPr/>
        </p:nvCxnSpPr>
        <p:spPr>
          <a:xfrm>
            <a:off x="1026600" y="911375"/>
            <a:ext cx="655200" cy="637800"/>
          </a:xfrm>
          <a:prstGeom prst="straightConnector1">
            <a:avLst/>
          </a:prstGeom>
          <a:noFill/>
          <a:ln cap="flat" cmpd="sng" w="9525">
            <a:solidFill>
              <a:srgbClr val="000000"/>
            </a:solidFill>
            <a:prstDash val="solid"/>
            <a:round/>
            <a:headEnd len="med" w="med" type="none"/>
            <a:tailEnd len="med" w="med" type="none"/>
          </a:ln>
        </p:spPr>
      </p:cxnSp>
      <p:sp>
        <p:nvSpPr>
          <p:cNvPr id="298" name="Google Shape;298;p32"/>
          <p:cNvSpPr txBox="1"/>
          <p:nvPr/>
        </p:nvSpPr>
        <p:spPr>
          <a:xfrm>
            <a:off x="393925" y="1222300"/>
            <a:ext cx="927600" cy="400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Actual</a:t>
            </a:r>
            <a:endParaRPr>
              <a:latin typeface="Lato"/>
              <a:ea typeface="Lato"/>
              <a:cs typeface="Lato"/>
              <a:sym typeface="Lato"/>
            </a:endParaRPr>
          </a:p>
        </p:txBody>
      </p:sp>
      <p:sp>
        <p:nvSpPr>
          <p:cNvPr id="299" name="Google Shape;299;p32"/>
          <p:cNvSpPr txBox="1"/>
          <p:nvPr/>
        </p:nvSpPr>
        <p:spPr>
          <a:xfrm>
            <a:off x="1321525" y="761150"/>
            <a:ext cx="1024500" cy="400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Predicted</a:t>
            </a:r>
            <a:endParaRPr>
              <a:latin typeface="Lato"/>
              <a:ea typeface="Lato"/>
              <a:cs typeface="Lato"/>
              <a:sym typeface="Lato"/>
            </a:endParaRPr>
          </a:p>
        </p:txBody>
      </p:sp>
      <p:sp>
        <p:nvSpPr>
          <p:cNvPr id="300" name="Google Shape;300;p32"/>
          <p:cNvSpPr txBox="1"/>
          <p:nvPr/>
        </p:nvSpPr>
        <p:spPr>
          <a:xfrm>
            <a:off x="586500" y="1827975"/>
            <a:ext cx="1095300" cy="3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FFFFFF"/>
                </a:highlight>
              </a:rPr>
              <a:t>Bronchiectasis</a:t>
            </a:r>
            <a:endParaRPr sz="1050">
              <a:highlight>
                <a:srgbClr val="FFFFFF"/>
              </a:highlight>
            </a:endParaRPr>
          </a:p>
        </p:txBody>
      </p:sp>
      <p:sp>
        <p:nvSpPr>
          <p:cNvPr id="301" name="Google Shape;301;p32"/>
          <p:cNvSpPr txBox="1"/>
          <p:nvPr/>
        </p:nvSpPr>
        <p:spPr>
          <a:xfrm>
            <a:off x="586500" y="2174163"/>
            <a:ext cx="1095300" cy="3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FFFFFF"/>
                </a:highlight>
              </a:rPr>
              <a:t>Bronchiolitis</a:t>
            </a:r>
            <a:endParaRPr sz="1050">
              <a:highlight>
                <a:srgbClr val="FFFFFF"/>
              </a:highlight>
            </a:endParaRPr>
          </a:p>
        </p:txBody>
      </p:sp>
      <p:sp>
        <p:nvSpPr>
          <p:cNvPr id="302" name="Google Shape;302;p32"/>
          <p:cNvSpPr txBox="1"/>
          <p:nvPr/>
        </p:nvSpPr>
        <p:spPr>
          <a:xfrm>
            <a:off x="601500" y="2531375"/>
            <a:ext cx="10245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latin typeface="Lato"/>
                <a:ea typeface="Lato"/>
                <a:cs typeface="Lato"/>
                <a:sym typeface="Lato"/>
              </a:rPr>
              <a:t>COPD</a:t>
            </a:r>
            <a:endParaRPr sz="1000">
              <a:highlight>
                <a:srgbClr val="FFFFFF"/>
              </a:highlight>
            </a:endParaRPr>
          </a:p>
        </p:txBody>
      </p:sp>
      <p:sp>
        <p:nvSpPr>
          <p:cNvPr id="303" name="Google Shape;303;p32"/>
          <p:cNvSpPr txBox="1"/>
          <p:nvPr/>
        </p:nvSpPr>
        <p:spPr>
          <a:xfrm>
            <a:off x="817100" y="3069350"/>
            <a:ext cx="102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304" name="Google Shape;304;p32"/>
          <p:cNvSpPr txBox="1"/>
          <p:nvPr/>
        </p:nvSpPr>
        <p:spPr>
          <a:xfrm>
            <a:off x="586500" y="2881088"/>
            <a:ext cx="1095300" cy="3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50">
                <a:highlight>
                  <a:srgbClr val="FFFFFF"/>
                </a:highlight>
              </a:rPr>
              <a:t>Healthy</a:t>
            </a:r>
            <a:endParaRPr sz="1150">
              <a:highlight>
                <a:srgbClr val="FFFFFF"/>
              </a:highlight>
            </a:endParaRPr>
          </a:p>
        </p:txBody>
      </p:sp>
      <p:sp>
        <p:nvSpPr>
          <p:cNvPr id="305" name="Google Shape;305;p32"/>
          <p:cNvSpPr txBox="1"/>
          <p:nvPr/>
        </p:nvSpPr>
        <p:spPr>
          <a:xfrm>
            <a:off x="601500" y="3603625"/>
            <a:ext cx="1024500" cy="3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FFFFFF"/>
                </a:highlight>
              </a:rPr>
              <a:t>URTI</a:t>
            </a:r>
            <a:endParaRPr sz="1050">
              <a:highlight>
                <a:srgbClr val="FFFFFF"/>
              </a:highlight>
            </a:endParaRPr>
          </a:p>
        </p:txBody>
      </p:sp>
      <p:sp>
        <p:nvSpPr>
          <p:cNvPr id="306" name="Google Shape;306;p32"/>
          <p:cNvSpPr txBox="1"/>
          <p:nvPr/>
        </p:nvSpPr>
        <p:spPr>
          <a:xfrm>
            <a:off x="2056325" y="1222300"/>
            <a:ext cx="1095300" cy="3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t>Bronchiectasis</a:t>
            </a:r>
            <a:endParaRPr sz="1050"/>
          </a:p>
        </p:txBody>
      </p:sp>
      <p:sp>
        <p:nvSpPr>
          <p:cNvPr id="307" name="Google Shape;307;p32"/>
          <p:cNvSpPr txBox="1"/>
          <p:nvPr/>
        </p:nvSpPr>
        <p:spPr>
          <a:xfrm>
            <a:off x="3022700" y="1222300"/>
            <a:ext cx="927600" cy="58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FFFFFF"/>
                </a:highlight>
              </a:rPr>
              <a:t>Bronchiolitis</a:t>
            </a:r>
            <a:endParaRPr sz="1050">
              <a:highlight>
                <a:srgbClr val="FFFFFF"/>
              </a:highlight>
            </a:endParaRPr>
          </a:p>
          <a:p>
            <a:pPr indent="0" lvl="0" marL="0" rtl="0" algn="l">
              <a:spcBef>
                <a:spcPts val="0"/>
              </a:spcBef>
              <a:spcAft>
                <a:spcPts val="0"/>
              </a:spcAft>
              <a:buNone/>
            </a:pPr>
            <a:r>
              <a:t/>
            </a:r>
            <a:endParaRPr>
              <a:latin typeface="Lato"/>
              <a:ea typeface="Lato"/>
              <a:cs typeface="Lato"/>
              <a:sym typeface="Lato"/>
            </a:endParaRPr>
          </a:p>
        </p:txBody>
      </p:sp>
      <p:sp>
        <p:nvSpPr>
          <p:cNvPr id="308" name="Google Shape;308;p32"/>
          <p:cNvSpPr txBox="1"/>
          <p:nvPr/>
        </p:nvSpPr>
        <p:spPr>
          <a:xfrm>
            <a:off x="3978313" y="1222300"/>
            <a:ext cx="791400" cy="3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chemeClr val="lt1"/>
                </a:highlight>
              </a:rPr>
              <a:t>COPD</a:t>
            </a:r>
            <a:endParaRPr sz="1300">
              <a:latin typeface="Lato"/>
              <a:ea typeface="Lato"/>
              <a:cs typeface="Lato"/>
              <a:sym typeface="Lato"/>
            </a:endParaRPr>
          </a:p>
        </p:txBody>
      </p:sp>
      <p:sp>
        <p:nvSpPr>
          <p:cNvPr id="309" name="Google Shape;309;p32"/>
          <p:cNvSpPr txBox="1"/>
          <p:nvPr/>
        </p:nvSpPr>
        <p:spPr>
          <a:xfrm>
            <a:off x="4652150" y="1226050"/>
            <a:ext cx="927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Healthy</a:t>
            </a:r>
            <a:endParaRPr sz="1000">
              <a:latin typeface="Lato"/>
              <a:ea typeface="Lato"/>
              <a:cs typeface="Lato"/>
              <a:sym typeface="Lato"/>
            </a:endParaRPr>
          </a:p>
        </p:txBody>
      </p:sp>
      <p:sp>
        <p:nvSpPr>
          <p:cNvPr id="310" name="Google Shape;310;p32"/>
          <p:cNvSpPr txBox="1"/>
          <p:nvPr/>
        </p:nvSpPr>
        <p:spPr>
          <a:xfrm>
            <a:off x="5291200" y="1222300"/>
            <a:ext cx="1024500" cy="3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FFFFFF"/>
                </a:highlight>
              </a:rPr>
              <a:t>Pneumonia</a:t>
            </a:r>
            <a:endParaRPr>
              <a:latin typeface="Lato"/>
              <a:ea typeface="Lato"/>
              <a:cs typeface="Lato"/>
              <a:sym typeface="Lato"/>
            </a:endParaRPr>
          </a:p>
        </p:txBody>
      </p:sp>
      <p:sp>
        <p:nvSpPr>
          <p:cNvPr id="311" name="Google Shape;311;p32"/>
          <p:cNvSpPr txBox="1"/>
          <p:nvPr/>
        </p:nvSpPr>
        <p:spPr>
          <a:xfrm>
            <a:off x="6182500" y="1222300"/>
            <a:ext cx="1095300" cy="3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FFFFFF"/>
                </a:highlight>
              </a:rPr>
              <a:t>URTI</a:t>
            </a:r>
            <a:endParaRPr>
              <a:latin typeface="Lato"/>
              <a:ea typeface="Lato"/>
              <a:cs typeface="Lato"/>
              <a:sym typeface="Lato"/>
            </a:endParaRPr>
          </a:p>
        </p:txBody>
      </p:sp>
      <p:sp>
        <p:nvSpPr>
          <p:cNvPr id="312" name="Google Shape;312;p32"/>
          <p:cNvSpPr txBox="1"/>
          <p:nvPr/>
        </p:nvSpPr>
        <p:spPr>
          <a:xfrm>
            <a:off x="532050" y="3230000"/>
            <a:ext cx="1095300" cy="3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highlight>
                  <a:srgbClr val="FFFFFF"/>
                </a:highlight>
              </a:rPr>
              <a:t>  Pneumonia</a:t>
            </a:r>
            <a:endParaRPr sz="1050">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WORK TO BE DONE</a:t>
            </a:r>
            <a:endParaRPr b="1" u="sng"/>
          </a:p>
        </p:txBody>
      </p:sp>
      <p:sp>
        <p:nvSpPr>
          <p:cNvPr id="318" name="Google Shape;318;p33"/>
          <p:cNvSpPr txBox="1"/>
          <p:nvPr>
            <p:ph idx="1" type="body"/>
          </p:nvPr>
        </p:nvSpPr>
        <p:spPr>
          <a:xfrm>
            <a:off x="311700" y="1152475"/>
            <a:ext cx="8520600" cy="369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u="sng"/>
              <a:t>L</a:t>
            </a:r>
            <a:r>
              <a:rPr b="1" lang="en" sz="1900" u="sng"/>
              <a:t>ung Sound Enhancement</a:t>
            </a:r>
            <a:endParaRPr b="1" sz="1900" u="sng"/>
          </a:p>
          <a:p>
            <a:pPr indent="-349250" lvl="0" marL="914400" rtl="0" algn="l">
              <a:spcBef>
                <a:spcPts val="1200"/>
              </a:spcBef>
              <a:spcAft>
                <a:spcPts val="0"/>
              </a:spcAft>
              <a:buSzPts val="1900"/>
              <a:buChar char="●"/>
            </a:pPr>
            <a:r>
              <a:rPr lang="en" sz="1900"/>
              <a:t>Removing localized peaks from each IMF</a:t>
            </a:r>
            <a:endParaRPr sz="1900"/>
          </a:p>
          <a:p>
            <a:pPr indent="-349250" lvl="0" marL="914400" rtl="0" algn="l">
              <a:spcBef>
                <a:spcPts val="0"/>
              </a:spcBef>
              <a:spcAft>
                <a:spcPts val="0"/>
              </a:spcAft>
              <a:buSzPts val="1900"/>
              <a:buChar char="●"/>
            </a:pPr>
            <a:r>
              <a:rPr lang="en" sz="1900"/>
              <a:t>Generating missing samples in the lung sound using prediction algorithms.</a:t>
            </a:r>
            <a:endParaRPr sz="1900"/>
          </a:p>
          <a:p>
            <a:pPr indent="-349250" lvl="0" marL="914400" rtl="0" algn="l">
              <a:spcBef>
                <a:spcPts val="0"/>
              </a:spcBef>
              <a:spcAft>
                <a:spcPts val="0"/>
              </a:spcAft>
              <a:buSzPts val="1900"/>
              <a:buChar char="●"/>
            </a:pPr>
            <a:r>
              <a:rPr lang="en" sz="1900"/>
              <a:t>Combining the denoised and regenerated samples to generate enhanced lung sound.</a:t>
            </a:r>
            <a:endParaRPr sz="1900"/>
          </a:p>
          <a:p>
            <a:pPr indent="0" lvl="0" marL="914400" rtl="0" algn="l">
              <a:spcBef>
                <a:spcPts val="1200"/>
              </a:spcBef>
              <a:spcAft>
                <a:spcPts val="1200"/>
              </a:spcAft>
              <a:buNone/>
            </a:pPr>
            <a:r>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WORK TO BE DONE</a:t>
            </a:r>
            <a:endParaRPr b="1" u="sng"/>
          </a:p>
        </p:txBody>
      </p:sp>
      <p:sp>
        <p:nvSpPr>
          <p:cNvPr id="324" name="Google Shape;324;p34"/>
          <p:cNvSpPr txBox="1"/>
          <p:nvPr>
            <p:ph idx="1" type="body"/>
          </p:nvPr>
        </p:nvSpPr>
        <p:spPr>
          <a:xfrm>
            <a:off x="311700" y="1152475"/>
            <a:ext cx="8520600" cy="369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u="sng"/>
              <a:t>Lung Sound Classification using CNN</a:t>
            </a:r>
            <a:endParaRPr b="1" sz="1800" u="sng"/>
          </a:p>
          <a:p>
            <a:pPr indent="-342900" lvl="0" marL="457200" rtl="0" algn="l">
              <a:spcBef>
                <a:spcPts val="1200"/>
              </a:spcBef>
              <a:spcAft>
                <a:spcPts val="0"/>
              </a:spcAft>
              <a:buSzPts val="1800"/>
              <a:buChar char="●"/>
            </a:pPr>
            <a:r>
              <a:rPr lang="en" sz="1800"/>
              <a:t>Experimenting with the model to improve accuracy by changing various parameters.</a:t>
            </a:r>
            <a:endParaRPr sz="1800"/>
          </a:p>
          <a:p>
            <a:pPr indent="-342900" lvl="0" marL="457200" rtl="0" algn="l">
              <a:spcBef>
                <a:spcPts val="0"/>
              </a:spcBef>
              <a:spcAft>
                <a:spcPts val="0"/>
              </a:spcAft>
              <a:buSzPts val="1800"/>
              <a:buChar char="●"/>
            </a:pPr>
            <a:r>
              <a:rPr lang="en" sz="1800"/>
              <a:t>Trying to see the effects of changes in number of layers and number of epochs on the model accuracy.</a:t>
            </a:r>
            <a:endParaRPr sz="1800"/>
          </a:p>
          <a:p>
            <a:pPr indent="-342900" lvl="0" marL="457200" rtl="0" algn="l">
              <a:spcBef>
                <a:spcPts val="0"/>
              </a:spcBef>
              <a:spcAft>
                <a:spcPts val="0"/>
              </a:spcAft>
              <a:buSzPts val="1800"/>
              <a:buChar char="●"/>
            </a:pPr>
            <a:r>
              <a:rPr lang="en" sz="1800"/>
              <a:t>Trying to test the model accuracy on data outside the dataset used for training and testing if possible.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5"/>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330" name="Google Shape;330;p35"/>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METHODOLOGY- PHASE 1(Pre-processing)</a:t>
            </a:r>
            <a:endParaRPr b="1" u="sng"/>
          </a:p>
        </p:txBody>
      </p:sp>
      <p:sp>
        <p:nvSpPr>
          <p:cNvPr id="147" name="Google Shape;147;p15"/>
          <p:cNvSpPr/>
          <p:nvPr/>
        </p:nvSpPr>
        <p:spPr>
          <a:xfrm>
            <a:off x="509375" y="1017725"/>
            <a:ext cx="1425300" cy="9417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Loading audio files, visualizing,, extracting frame info,framerate, duration.</a:t>
            </a:r>
            <a:endParaRPr sz="1500"/>
          </a:p>
        </p:txBody>
      </p:sp>
      <p:sp>
        <p:nvSpPr>
          <p:cNvPr id="148" name="Google Shape;148;p15"/>
          <p:cNvSpPr/>
          <p:nvPr/>
        </p:nvSpPr>
        <p:spPr>
          <a:xfrm>
            <a:off x="2907575" y="999125"/>
            <a:ext cx="1617600" cy="9789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Sampling,clipping, decomposing using </a:t>
            </a:r>
            <a:r>
              <a:rPr b="1" lang="en" sz="1300"/>
              <a:t>Empirical Mode Decomposition</a:t>
            </a:r>
            <a:endParaRPr b="1" sz="1300"/>
          </a:p>
        </p:txBody>
      </p:sp>
      <p:sp>
        <p:nvSpPr>
          <p:cNvPr id="149" name="Google Shape;149;p15"/>
          <p:cNvSpPr/>
          <p:nvPr/>
        </p:nvSpPr>
        <p:spPr>
          <a:xfrm>
            <a:off x="5498063" y="999125"/>
            <a:ext cx="1425300" cy="9789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Obtaining </a:t>
            </a:r>
            <a:r>
              <a:rPr b="1" lang="en" sz="1300"/>
              <a:t>Intrinsic  Mode functions</a:t>
            </a:r>
            <a:endParaRPr sz="1300"/>
          </a:p>
        </p:txBody>
      </p:sp>
      <p:sp>
        <p:nvSpPr>
          <p:cNvPr id="150" name="Google Shape;150;p15"/>
          <p:cNvSpPr/>
          <p:nvPr/>
        </p:nvSpPr>
        <p:spPr>
          <a:xfrm>
            <a:off x="1815675" y="4021825"/>
            <a:ext cx="1425300" cy="9141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Regenerating missed samples</a:t>
            </a:r>
            <a:endParaRPr sz="1300"/>
          </a:p>
          <a:p>
            <a:pPr indent="0" lvl="0" marL="0" rtl="0" algn="l">
              <a:spcBef>
                <a:spcPts val="0"/>
              </a:spcBef>
              <a:spcAft>
                <a:spcPts val="0"/>
              </a:spcAft>
              <a:buNone/>
            </a:pPr>
            <a:r>
              <a:rPr lang="en" sz="1200"/>
              <a:t>Using predicitons</a:t>
            </a:r>
            <a:endParaRPr sz="1200"/>
          </a:p>
        </p:txBody>
      </p:sp>
      <p:sp>
        <p:nvSpPr>
          <p:cNvPr id="151" name="Google Shape;151;p15"/>
          <p:cNvSpPr/>
          <p:nvPr/>
        </p:nvSpPr>
        <p:spPr>
          <a:xfrm>
            <a:off x="4052025" y="4057975"/>
            <a:ext cx="1709100" cy="9789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Combining denoised lung sounds with predicitons</a:t>
            </a:r>
            <a:endParaRPr sz="1300"/>
          </a:p>
        </p:txBody>
      </p:sp>
      <p:sp>
        <p:nvSpPr>
          <p:cNvPr id="152" name="Google Shape;152;p15"/>
          <p:cNvSpPr/>
          <p:nvPr/>
        </p:nvSpPr>
        <p:spPr>
          <a:xfrm>
            <a:off x="4683425" y="1414175"/>
            <a:ext cx="656400" cy="148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1934675" y="1309400"/>
            <a:ext cx="972900" cy="148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txBox="1"/>
          <p:nvPr/>
        </p:nvSpPr>
        <p:spPr>
          <a:xfrm>
            <a:off x="1450375" y="2927625"/>
            <a:ext cx="12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5" name="Google Shape;155;p15"/>
          <p:cNvSpPr/>
          <p:nvPr/>
        </p:nvSpPr>
        <p:spPr>
          <a:xfrm>
            <a:off x="7738175" y="2927625"/>
            <a:ext cx="1289100" cy="5727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Filtering</a:t>
            </a:r>
            <a:r>
              <a:rPr lang="en"/>
              <a:t> with a butterworth filt</a:t>
            </a:r>
            <a:r>
              <a:rPr lang="en"/>
              <a:t>er</a:t>
            </a:r>
            <a:r>
              <a:rPr lang="en"/>
              <a:t>(150Hz)</a:t>
            </a:r>
            <a:endParaRPr/>
          </a:p>
        </p:txBody>
      </p:sp>
      <p:sp>
        <p:nvSpPr>
          <p:cNvPr id="156" name="Google Shape;156;p15"/>
          <p:cNvSpPr/>
          <p:nvPr/>
        </p:nvSpPr>
        <p:spPr>
          <a:xfrm>
            <a:off x="1815675" y="3013875"/>
            <a:ext cx="1098300" cy="4002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Locate peak</a:t>
            </a:r>
            <a:endParaRPr/>
          </a:p>
        </p:txBody>
      </p:sp>
      <p:sp>
        <p:nvSpPr>
          <p:cNvPr id="157" name="Google Shape;157;p15"/>
          <p:cNvSpPr/>
          <p:nvPr/>
        </p:nvSpPr>
        <p:spPr>
          <a:xfrm>
            <a:off x="3596875" y="3013875"/>
            <a:ext cx="1226700" cy="4002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Smoothning envelope</a:t>
            </a:r>
            <a:endParaRPr/>
          </a:p>
        </p:txBody>
      </p:sp>
      <p:sp>
        <p:nvSpPr>
          <p:cNvPr id="158" name="Google Shape;158;p15"/>
          <p:cNvSpPr/>
          <p:nvPr/>
        </p:nvSpPr>
        <p:spPr>
          <a:xfrm>
            <a:off x="5506475" y="2927625"/>
            <a:ext cx="1554300" cy="5727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Generate Hilbert Envelope</a:t>
            </a:r>
            <a:endParaRPr/>
          </a:p>
        </p:txBody>
      </p:sp>
      <p:sp>
        <p:nvSpPr>
          <p:cNvPr id="159" name="Google Shape;159;p15"/>
          <p:cNvSpPr/>
          <p:nvPr/>
        </p:nvSpPr>
        <p:spPr>
          <a:xfrm>
            <a:off x="7081625" y="3139575"/>
            <a:ext cx="656400" cy="148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4862275" y="3053325"/>
            <a:ext cx="496200" cy="148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21750" y="2841375"/>
            <a:ext cx="1425300" cy="5727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Estimate boundary(from </a:t>
            </a:r>
            <a:r>
              <a:rPr lang="en"/>
              <a:t>peak</a:t>
            </a:r>
            <a:r>
              <a:rPr lang="en"/>
              <a:t> location)</a:t>
            </a:r>
            <a:endParaRPr/>
          </a:p>
        </p:txBody>
      </p:sp>
      <p:sp>
        <p:nvSpPr>
          <p:cNvPr id="162" name="Google Shape;162;p15"/>
          <p:cNvSpPr/>
          <p:nvPr/>
        </p:nvSpPr>
        <p:spPr>
          <a:xfrm>
            <a:off x="2907575" y="3146450"/>
            <a:ext cx="583800" cy="148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1403550" y="3139575"/>
            <a:ext cx="405900" cy="148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21750" y="2185600"/>
            <a:ext cx="9080400" cy="1702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txBox="1"/>
          <p:nvPr/>
        </p:nvSpPr>
        <p:spPr>
          <a:xfrm>
            <a:off x="2090200" y="2154613"/>
            <a:ext cx="472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rgbClr val="FFFFFF"/>
                </a:solidFill>
                <a:latin typeface="Montserrat"/>
                <a:ea typeface="Montserrat"/>
                <a:cs typeface="Montserrat"/>
                <a:sym typeface="Montserrat"/>
              </a:rPr>
              <a:t>Heart Sound Peak Detection and Localization</a:t>
            </a:r>
            <a:endParaRPr b="1" u="sng">
              <a:solidFill>
                <a:srgbClr val="FFFFFF"/>
              </a:solidFill>
              <a:latin typeface="Montserrat"/>
              <a:ea typeface="Montserrat"/>
              <a:cs typeface="Montserrat"/>
              <a:sym typeface="Montserrat"/>
            </a:endParaRPr>
          </a:p>
        </p:txBody>
      </p:sp>
      <p:sp>
        <p:nvSpPr>
          <p:cNvPr id="166" name="Google Shape;166;p15"/>
          <p:cNvSpPr txBox="1"/>
          <p:nvPr/>
        </p:nvSpPr>
        <p:spPr>
          <a:xfrm>
            <a:off x="8621725" y="1414175"/>
            <a:ext cx="733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7" name="Google Shape;167;p15"/>
          <p:cNvSpPr/>
          <p:nvPr/>
        </p:nvSpPr>
        <p:spPr>
          <a:xfrm flipH="1" rot="10797539">
            <a:off x="7200280" y="1414325"/>
            <a:ext cx="419100" cy="6072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3318300" y="4541575"/>
            <a:ext cx="656400" cy="148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rot="5400000">
            <a:off x="1246650" y="4323975"/>
            <a:ext cx="549300" cy="4254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378850" y="163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WORK DONE-</a:t>
            </a:r>
            <a:r>
              <a:rPr b="1" lang="en" u="sng"/>
              <a:t>EmpiricalM</a:t>
            </a:r>
            <a:r>
              <a:rPr b="1" lang="en" u="sng"/>
              <a:t>odeDecomposition(Review1)</a:t>
            </a:r>
            <a:endParaRPr b="1" u="sng"/>
          </a:p>
        </p:txBody>
      </p:sp>
      <p:sp>
        <p:nvSpPr>
          <p:cNvPr id="175" name="Google Shape;175;p16"/>
          <p:cNvSpPr txBox="1"/>
          <p:nvPr>
            <p:ph idx="1" type="body"/>
          </p:nvPr>
        </p:nvSpPr>
        <p:spPr>
          <a:xfrm>
            <a:off x="311700" y="1017725"/>
            <a:ext cx="8520600" cy="355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800">
                <a:latin typeface="Montserrat"/>
                <a:ea typeface="Montserrat"/>
                <a:cs typeface="Montserrat"/>
                <a:sym typeface="Montserrat"/>
              </a:rPr>
              <a:t>IMFs:</a:t>
            </a:r>
            <a:endParaRPr sz="1500"/>
          </a:p>
        </p:txBody>
      </p:sp>
      <p:pic>
        <p:nvPicPr>
          <p:cNvPr id="176" name="Google Shape;176;p16"/>
          <p:cNvPicPr preferRelativeResize="0"/>
          <p:nvPr/>
        </p:nvPicPr>
        <p:blipFill>
          <a:blip r:embed="rId3">
            <a:alphaModFix/>
          </a:blip>
          <a:stretch>
            <a:fillRect/>
          </a:stretch>
        </p:blipFill>
        <p:spPr>
          <a:xfrm>
            <a:off x="95250" y="1488350"/>
            <a:ext cx="8953500" cy="2609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7"/>
          <p:cNvSpPr txBox="1"/>
          <p:nvPr>
            <p:ph type="title"/>
          </p:nvPr>
        </p:nvSpPr>
        <p:spPr>
          <a:xfrm>
            <a:off x="311700" y="2868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 Signal in time and frequency domain</a:t>
            </a:r>
            <a:endParaRPr b="1" u="sng"/>
          </a:p>
        </p:txBody>
      </p:sp>
      <p:sp>
        <p:nvSpPr>
          <p:cNvPr id="182" name="Google Shape;182;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3" name="Google Shape;183;p17"/>
          <p:cNvPicPr preferRelativeResize="0"/>
          <p:nvPr/>
        </p:nvPicPr>
        <p:blipFill>
          <a:blip r:embed="rId3">
            <a:alphaModFix/>
          </a:blip>
          <a:stretch>
            <a:fillRect/>
          </a:stretch>
        </p:blipFill>
        <p:spPr>
          <a:xfrm>
            <a:off x="311700" y="859500"/>
            <a:ext cx="8520599" cy="4041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Filtering and Hilbert Envelope</a:t>
            </a:r>
            <a:endParaRPr/>
          </a:p>
        </p:txBody>
      </p:sp>
      <p:sp>
        <p:nvSpPr>
          <p:cNvPr id="189" name="Google Shape;189;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Filtering using a butterworth filter of cutoff 150Hz(range of heart sounds).</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Generating hilbert envelope to identify peaks and also  locating minima which are useful for localizing the peak.</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Smoothening the envelope further.</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Using heron’s selection criteria - to ensure only heart peaks are noticed and not artifacts.</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sz="1400">
                <a:latin typeface="Montserrat"/>
                <a:ea typeface="Montserrat"/>
                <a:cs typeface="Montserrat"/>
                <a:sym typeface="Montserrat"/>
              </a:rPr>
              <a:t>Only those peaks are retained in heron’s criteria where area under a peak is more than the variance of areas.</a:t>
            </a:r>
            <a:endParaRPr sz="1400">
              <a:latin typeface="Montserrat"/>
              <a:ea typeface="Montserrat"/>
              <a:cs typeface="Montserrat"/>
              <a:sym typeface="Montserrat"/>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Filtering and Hilbert Envelope</a:t>
            </a:r>
            <a:endParaRPr b="1" u="sng"/>
          </a:p>
        </p:txBody>
      </p:sp>
      <p:sp>
        <p:nvSpPr>
          <p:cNvPr id="195" name="Google Shape;195;p19"/>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196" name="Google Shape;196;p19"/>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7" name="Google Shape;197;p19"/>
          <p:cNvPicPr preferRelativeResize="0"/>
          <p:nvPr/>
        </p:nvPicPr>
        <p:blipFill>
          <a:blip r:embed="rId3">
            <a:alphaModFix/>
          </a:blip>
          <a:stretch>
            <a:fillRect/>
          </a:stretch>
        </p:blipFill>
        <p:spPr>
          <a:xfrm>
            <a:off x="4854600" y="1152475"/>
            <a:ext cx="3829050" cy="3416400"/>
          </a:xfrm>
          <a:prstGeom prst="rect">
            <a:avLst/>
          </a:prstGeom>
          <a:noFill/>
          <a:ln>
            <a:noFill/>
          </a:ln>
        </p:spPr>
      </p:pic>
      <p:pic>
        <p:nvPicPr>
          <p:cNvPr id="198" name="Google Shape;198;p19"/>
          <p:cNvPicPr preferRelativeResize="0"/>
          <p:nvPr/>
        </p:nvPicPr>
        <p:blipFill>
          <a:blip r:embed="rId4">
            <a:alphaModFix/>
          </a:blip>
          <a:stretch>
            <a:fillRect/>
          </a:stretch>
        </p:blipFill>
        <p:spPr>
          <a:xfrm>
            <a:off x="495300" y="1152475"/>
            <a:ext cx="4205400"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0"/>
          <p:cNvSpPr txBox="1"/>
          <p:nvPr>
            <p:ph type="title"/>
          </p:nvPr>
        </p:nvSpPr>
        <p:spPr>
          <a:xfrm>
            <a:off x="1216925" y="2085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Smoothening</a:t>
            </a:r>
            <a:endParaRPr b="1" u="sng"/>
          </a:p>
        </p:txBody>
      </p:sp>
      <p:sp>
        <p:nvSpPr>
          <p:cNvPr id="204" name="Google Shape;204;p20"/>
          <p:cNvSpPr txBox="1"/>
          <p:nvPr>
            <p:ph idx="1" type="body"/>
          </p:nvPr>
        </p:nvSpPr>
        <p:spPr>
          <a:xfrm>
            <a:off x="1297500" y="1122675"/>
            <a:ext cx="7190100" cy="371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205" name="Google Shape;205;p20"/>
          <p:cNvPicPr preferRelativeResize="0"/>
          <p:nvPr/>
        </p:nvPicPr>
        <p:blipFill>
          <a:blip r:embed="rId3">
            <a:alphaModFix/>
          </a:blip>
          <a:stretch>
            <a:fillRect/>
          </a:stretch>
        </p:blipFill>
        <p:spPr>
          <a:xfrm>
            <a:off x="2533650" y="1157301"/>
            <a:ext cx="4076700" cy="3153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ph type="title"/>
          </p:nvPr>
        </p:nvSpPr>
        <p:spPr>
          <a:xfrm>
            <a:off x="1297500" y="2057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Peak detection - maxima and minima</a:t>
            </a:r>
            <a:endParaRPr b="1" u="sng"/>
          </a:p>
        </p:txBody>
      </p:sp>
      <p:sp>
        <p:nvSpPr>
          <p:cNvPr id="211" name="Google Shape;211;p21"/>
          <p:cNvSpPr txBox="1"/>
          <p:nvPr>
            <p:ph idx="1" type="body"/>
          </p:nvPr>
        </p:nvSpPr>
        <p:spPr>
          <a:xfrm>
            <a:off x="1297500" y="1119825"/>
            <a:ext cx="3403200" cy="335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12" name="Google Shape;212;p21"/>
          <p:cNvSpPr txBox="1"/>
          <p:nvPr>
            <p:ph idx="2" type="body"/>
          </p:nvPr>
        </p:nvSpPr>
        <p:spPr>
          <a:xfrm>
            <a:off x="4933200" y="1119825"/>
            <a:ext cx="3403200" cy="335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3" name="Google Shape;213;p21"/>
          <p:cNvPicPr preferRelativeResize="0"/>
          <p:nvPr/>
        </p:nvPicPr>
        <p:blipFill>
          <a:blip r:embed="rId3">
            <a:alphaModFix/>
          </a:blip>
          <a:stretch>
            <a:fillRect/>
          </a:stretch>
        </p:blipFill>
        <p:spPr>
          <a:xfrm>
            <a:off x="1297488" y="782913"/>
            <a:ext cx="3514725" cy="3752850"/>
          </a:xfrm>
          <a:prstGeom prst="rect">
            <a:avLst/>
          </a:prstGeom>
          <a:noFill/>
          <a:ln>
            <a:noFill/>
          </a:ln>
        </p:spPr>
      </p:pic>
      <p:pic>
        <p:nvPicPr>
          <p:cNvPr id="214" name="Google Shape;214;p21"/>
          <p:cNvPicPr preferRelativeResize="0"/>
          <p:nvPr/>
        </p:nvPicPr>
        <p:blipFill>
          <a:blip r:embed="rId4">
            <a:alphaModFix/>
          </a:blip>
          <a:stretch>
            <a:fillRect/>
          </a:stretch>
        </p:blipFill>
        <p:spPr>
          <a:xfrm>
            <a:off x="4933200" y="759100"/>
            <a:ext cx="3609975" cy="3800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