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bf0c95d9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bf0c95d9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bf0c95d97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bf0c95d97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c5693e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c5693e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c10ff0bd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c10ff0bd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bf0c95d9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bf0c95d9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bf0c95d9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bf0c95d9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c10ff0bd4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c10ff0bd4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c10ff0bd4_1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c10ff0bd4_1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c10ff0bd4_1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c10ff0bd4_1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bf0c95d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bf0c95d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c10ff0bd4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c10ff0bd4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pinningup.openai.com/en/latest/algorithms/vpg.html" TargetMode="External"/><Relationship Id="rId4" Type="http://schemas.openxmlformats.org/officeDocument/2006/relationships/hyperlink" Target="https://medium.com/analytics-vidhya/a-deep-dive-into-vanilla-policy-gradients-3a79a95f333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Vanilla Policy Gradient</a:t>
            </a:r>
            <a:endParaRPr/>
          </a:p>
        </p:txBody>
      </p:sp>
      <p:sp>
        <p:nvSpPr>
          <p:cNvPr id="87" name="Google Shape;87;p13"/>
          <p:cNvSpPr txBox="1"/>
          <p:nvPr>
            <p:ph idx="1" type="subTitle"/>
          </p:nvPr>
        </p:nvSpPr>
        <p:spPr>
          <a:xfrm>
            <a:off x="729625" y="3172900"/>
            <a:ext cx="7688100" cy="142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Aditya Dhavala</a:t>
            </a:r>
            <a:endParaRPr/>
          </a:p>
          <a:p>
            <a:pPr indent="0" lvl="0" marL="0" rtl="0" algn="l">
              <a:spcBef>
                <a:spcPts val="0"/>
              </a:spcBef>
              <a:spcAft>
                <a:spcPts val="0"/>
              </a:spcAft>
              <a:buNone/>
            </a:pPr>
            <a:r>
              <a:rPr lang="en"/>
              <a:t>Aaditya</a:t>
            </a:r>
            <a:endParaRPr/>
          </a:p>
          <a:p>
            <a:pPr indent="0" lvl="0" marL="0" rtl="0" algn="l">
              <a:spcBef>
                <a:spcPts val="0"/>
              </a:spcBef>
              <a:spcAft>
                <a:spcPts val="0"/>
              </a:spcAft>
              <a:buNone/>
            </a:pPr>
            <a:r>
              <a:rPr lang="en"/>
              <a:t>Arpit Chandrakar</a:t>
            </a:r>
            <a:endParaRPr/>
          </a:p>
          <a:p>
            <a:pPr indent="0" lvl="0" marL="0" rtl="0" algn="l">
              <a:spcBef>
                <a:spcPts val="0"/>
              </a:spcBef>
              <a:spcAft>
                <a:spcPts val="0"/>
              </a:spcAft>
              <a:buNone/>
            </a:pPr>
            <a:r>
              <a:rPr lang="en"/>
              <a:t>Shravan Nermati </a:t>
            </a:r>
            <a:endParaRPr/>
          </a:p>
          <a:p>
            <a:pPr indent="0" lvl="0" marL="0" rtl="0" algn="l">
              <a:spcBef>
                <a:spcPts val="0"/>
              </a:spcBef>
              <a:spcAft>
                <a:spcPts val="0"/>
              </a:spcAft>
              <a:buNone/>
            </a:pPr>
            <a:r>
              <a:rPr lang="en"/>
              <a:t>Vineeth</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582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145" name="Google Shape;145;p22"/>
          <p:cNvSpPr txBox="1"/>
          <p:nvPr>
            <p:ph idx="1" type="body"/>
          </p:nvPr>
        </p:nvSpPr>
        <p:spPr>
          <a:xfrm>
            <a:off x="793475" y="1406875"/>
            <a:ext cx="5963400" cy="2261100"/>
          </a:xfrm>
          <a:prstGeom prst="rect">
            <a:avLst/>
          </a:prstGeom>
        </p:spPr>
        <p:txBody>
          <a:bodyPr anchorCtr="0" anchor="t" bIns="91425" lIns="91425" spcFirstLastPara="1" rIns="91425" wrap="square" tIns="91425">
            <a:normAutofit fontScale="85000"/>
          </a:bodyPr>
          <a:lstStyle/>
          <a:p>
            <a:pPr indent="-293370" lvl="0" marL="685800" rtl="0" algn="l">
              <a:lnSpc>
                <a:spcPct val="163636"/>
              </a:lnSpc>
              <a:spcBef>
                <a:spcPts val="0"/>
              </a:spcBef>
              <a:spcAft>
                <a:spcPts val="0"/>
              </a:spcAft>
              <a:buClr>
                <a:srgbClr val="000000"/>
              </a:buClr>
              <a:buSzPct val="100000"/>
              <a:buChar char="●"/>
            </a:pPr>
            <a:r>
              <a:rPr lang="en" sz="1200">
                <a:solidFill>
                  <a:srgbClr val="000000"/>
                </a:solidFill>
                <a:highlight>
                  <a:srgbClr val="FCFCFC"/>
                </a:highlight>
              </a:rPr>
              <a:t>VPG is an on-policy algorithm.</a:t>
            </a:r>
            <a:endParaRPr sz="1200">
              <a:solidFill>
                <a:srgbClr val="000000"/>
              </a:solidFill>
              <a:highlight>
                <a:srgbClr val="FCFCFC"/>
              </a:highlight>
            </a:endParaRPr>
          </a:p>
          <a:p>
            <a:pPr indent="-293370" lvl="0" marL="685800" rtl="0" algn="l">
              <a:lnSpc>
                <a:spcPct val="163636"/>
              </a:lnSpc>
              <a:spcBef>
                <a:spcPts val="0"/>
              </a:spcBef>
              <a:spcAft>
                <a:spcPts val="0"/>
              </a:spcAft>
              <a:buClr>
                <a:srgbClr val="000000"/>
              </a:buClr>
              <a:buSzPct val="100000"/>
              <a:buChar char="●"/>
            </a:pPr>
            <a:r>
              <a:rPr lang="en" sz="1200">
                <a:solidFill>
                  <a:srgbClr val="000000"/>
                </a:solidFill>
                <a:highlight>
                  <a:srgbClr val="FCFCFC"/>
                </a:highlight>
              </a:rPr>
              <a:t>VPG can be used for environments with either discrete or continuous action spaces.</a:t>
            </a:r>
            <a:endParaRPr sz="1200">
              <a:solidFill>
                <a:srgbClr val="000000"/>
              </a:solidFill>
              <a:highlight>
                <a:srgbClr val="FCFCFC"/>
              </a:highlight>
            </a:endParaRPr>
          </a:p>
          <a:p>
            <a:pPr indent="-293370" lvl="0" marL="685800" rtl="0" algn="l">
              <a:lnSpc>
                <a:spcPct val="163636"/>
              </a:lnSpc>
              <a:spcBef>
                <a:spcPts val="0"/>
              </a:spcBef>
              <a:spcAft>
                <a:spcPts val="0"/>
              </a:spcAft>
              <a:buClr>
                <a:srgbClr val="000000"/>
              </a:buClr>
              <a:buSzPct val="100000"/>
              <a:buChar char="●"/>
            </a:pPr>
            <a:r>
              <a:rPr lang="en" sz="1200">
                <a:solidFill>
                  <a:srgbClr val="000000"/>
                </a:solidFill>
                <a:highlight>
                  <a:srgbClr val="FCFCFC"/>
                </a:highlight>
              </a:rPr>
              <a:t>The Spinning Up implementation of VPG supports parallelization with MPI.</a:t>
            </a:r>
            <a:endParaRPr sz="1200">
              <a:solidFill>
                <a:srgbClr val="000000"/>
              </a:solidFill>
              <a:highlight>
                <a:srgbClr val="FCFCFC"/>
              </a:highlight>
            </a:endParaRPr>
          </a:p>
          <a:p>
            <a:pPr indent="-293370" lvl="0" marL="685800" rtl="0" algn="l">
              <a:lnSpc>
                <a:spcPct val="163636"/>
              </a:lnSpc>
              <a:spcBef>
                <a:spcPts val="0"/>
              </a:spcBef>
              <a:spcAft>
                <a:spcPts val="0"/>
              </a:spcAft>
              <a:buClr>
                <a:srgbClr val="000000"/>
              </a:buClr>
              <a:buSzPct val="100000"/>
              <a:buChar char="●"/>
            </a:pPr>
            <a:r>
              <a:rPr lang="en" sz="1200">
                <a:solidFill>
                  <a:srgbClr val="000000"/>
                </a:solidFill>
                <a:highlight>
                  <a:srgbClr val="FCFCFC"/>
                </a:highlight>
              </a:rPr>
              <a:t>Vanilla Policy Gradient (VPG) and its variants find applications across a wide range of domains due to their capability to directly learn policy parameterizations and handle continuous action spaces. Here are some notable applications of VPG in various fields:</a:t>
            </a:r>
            <a:endParaRPr sz="1200">
              <a:solidFill>
                <a:srgbClr val="000000"/>
              </a:solidFill>
              <a:highlight>
                <a:srgbClr val="FCFCFC"/>
              </a:highlight>
            </a:endParaRPr>
          </a:p>
          <a:p>
            <a:pPr indent="0" lvl="0" marL="0" rtl="0" algn="l">
              <a:spcBef>
                <a:spcPts val="1800"/>
              </a:spcBef>
              <a:spcAft>
                <a:spcPts val="1200"/>
              </a:spcAft>
              <a:buNone/>
            </a:pPr>
            <a:r>
              <a:t/>
            </a:r>
            <a:endParaRPr/>
          </a:p>
        </p:txBody>
      </p:sp>
      <p:sp>
        <p:nvSpPr>
          <p:cNvPr id="146" name="Google Shape;146;p22"/>
          <p:cNvSpPr txBox="1"/>
          <p:nvPr/>
        </p:nvSpPr>
        <p:spPr>
          <a:xfrm>
            <a:off x="6894576" y="1446025"/>
            <a:ext cx="1814400" cy="2182800"/>
          </a:xfrm>
          <a:prstGeom prst="rect">
            <a:avLst/>
          </a:prstGeom>
          <a:noFill/>
          <a:ln>
            <a:noFill/>
          </a:ln>
        </p:spPr>
        <p:txBody>
          <a:bodyPr anchorCtr="0" anchor="t" bIns="91425" lIns="91425" spcFirstLastPara="1" rIns="91425" wrap="square" tIns="91425">
            <a:spAutoFit/>
          </a:bodyPr>
          <a:lstStyle/>
          <a:p>
            <a:pPr indent="-304800" lvl="1" marL="365760" rtl="0" algn="l">
              <a:lnSpc>
                <a:spcPct val="163636"/>
              </a:lnSpc>
              <a:spcBef>
                <a:spcPts val="0"/>
              </a:spcBef>
              <a:spcAft>
                <a:spcPts val="0"/>
              </a:spcAft>
              <a:buSzPts val="1200"/>
              <a:buFont typeface="Lato"/>
              <a:buAutoNum type="alphaLcPeriod"/>
            </a:pPr>
            <a:r>
              <a:rPr lang="en" sz="1200">
                <a:highlight>
                  <a:srgbClr val="FCFCFC"/>
                </a:highlight>
                <a:latin typeface="Lato"/>
                <a:ea typeface="Lato"/>
                <a:cs typeface="Lato"/>
                <a:sym typeface="Lato"/>
              </a:rPr>
              <a:t>Robotics</a:t>
            </a:r>
            <a:endParaRPr sz="1200">
              <a:highlight>
                <a:srgbClr val="FCFCFC"/>
              </a:highlight>
              <a:latin typeface="Lato"/>
              <a:ea typeface="Lato"/>
              <a:cs typeface="Lato"/>
              <a:sym typeface="Lato"/>
            </a:endParaRPr>
          </a:p>
          <a:p>
            <a:pPr indent="-304800" lvl="1" marL="365760" rtl="0" algn="l">
              <a:lnSpc>
                <a:spcPct val="163636"/>
              </a:lnSpc>
              <a:spcBef>
                <a:spcPts val="0"/>
              </a:spcBef>
              <a:spcAft>
                <a:spcPts val="0"/>
              </a:spcAft>
              <a:buSzPts val="1200"/>
              <a:buFont typeface="Lato"/>
              <a:buAutoNum type="alphaLcPeriod"/>
            </a:pPr>
            <a:r>
              <a:rPr lang="en" sz="1200">
                <a:highlight>
                  <a:srgbClr val="FCFCFC"/>
                </a:highlight>
                <a:latin typeface="Lato"/>
                <a:ea typeface="Lato"/>
                <a:cs typeface="Lato"/>
                <a:sym typeface="Lato"/>
              </a:rPr>
              <a:t>Game playing</a:t>
            </a:r>
            <a:endParaRPr sz="1200">
              <a:highlight>
                <a:srgbClr val="FCFCFC"/>
              </a:highlight>
              <a:latin typeface="Lato"/>
              <a:ea typeface="Lato"/>
              <a:cs typeface="Lato"/>
              <a:sym typeface="Lato"/>
            </a:endParaRPr>
          </a:p>
          <a:p>
            <a:pPr indent="-304800" lvl="1" marL="365760" rtl="0" algn="l">
              <a:lnSpc>
                <a:spcPct val="163636"/>
              </a:lnSpc>
              <a:spcBef>
                <a:spcPts val="0"/>
              </a:spcBef>
              <a:spcAft>
                <a:spcPts val="0"/>
              </a:spcAft>
              <a:buSzPts val="1200"/>
              <a:buFont typeface="Lato"/>
              <a:buAutoNum type="alphaLcPeriod"/>
            </a:pPr>
            <a:r>
              <a:rPr lang="en" sz="1200">
                <a:highlight>
                  <a:srgbClr val="FCFCFC"/>
                </a:highlight>
                <a:latin typeface="Lato"/>
                <a:ea typeface="Lato"/>
                <a:cs typeface="Lato"/>
                <a:sym typeface="Lato"/>
              </a:rPr>
              <a:t>NLPs</a:t>
            </a:r>
            <a:endParaRPr sz="1200">
              <a:highlight>
                <a:srgbClr val="FCFCFC"/>
              </a:highlight>
              <a:latin typeface="Lato"/>
              <a:ea typeface="Lato"/>
              <a:cs typeface="Lato"/>
              <a:sym typeface="Lato"/>
            </a:endParaRPr>
          </a:p>
          <a:p>
            <a:pPr indent="-304800" lvl="1" marL="365760" rtl="0" algn="l">
              <a:lnSpc>
                <a:spcPct val="163636"/>
              </a:lnSpc>
              <a:spcBef>
                <a:spcPts val="0"/>
              </a:spcBef>
              <a:spcAft>
                <a:spcPts val="0"/>
              </a:spcAft>
              <a:buSzPts val="1200"/>
              <a:buFont typeface="Lato"/>
              <a:buAutoNum type="alphaLcPeriod"/>
            </a:pPr>
            <a:r>
              <a:rPr lang="en" sz="1200">
                <a:highlight>
                  <a:srgbClr val="FCFCFC"/>
                </a:highlight>
                <a:latin typeface="Lato"/>
                <a:ea typeface="Lato"/>
                <a:cs typeface="Lato"/>
                <a:sym typeface="Lato"/>
              </a:rPr>
              <a:t>Healthcare</a:t>
            </a:r>
            <a:endParaRPr sz="1200">
              <a:highlight>
                <a:srgbClr val="FCFCFC"/>
              </a:highlight>
              <a:latin typeface="Lato"/>
              <a:ea typeface="Lato"/>
              <a:cs typeface="Lato"/>
              <a:sym typeface="Lato"/>
            </a:endParaRPr>
          </a:p>
          <a:p>
            <a:pPr indent="-304800" lvl="1" marL="365760" rtl="0" algn="l">
              <a:lnSpc>
                <a:spcPct val="163636"/>
              </a:lnSpc>
              <a:spcBef>
                <a:spcPts val="0"/>
              </a:spcBef>
              <a:spcAft>
                <a:spcPts val="0"/>
              </a:spcAft>
              <a:buSzPts val="1200"/>
              <a:buFont typeface="Lato"/>
              <a:buAutoNum type="alphaLcPeriod"/>
            </a:pPr>
            <a:r>
              <a:rPr lang="en" sz="1200">
                <a:highlight>
                  <a:srgbClr val="FCFCFC"/>
                </a:highlight>
                <a:latin typeface="Lato"/>
                <a:ea typeface="Lato"/>
                <a:cs typeface="Lato"/>
                <a:sym typeface="Lato"/>
              </a:rPr>
              <a:t>Finance</a:t>
            </a:r>
            <a:endParaRPr sz="1200">
              <a:highlight>
                <a:srgbClr val="FCFCFC"/>
              </a:highlight>
              <a:latin typeface="Lato"/>
              <a:ea typeface="Lato"/>
              <a:cs typeface="Lato"/>
              <a:sym typeface="Lato"/>
            </a:endParaRPr>
          </a:p>
          <a:p>
            <a:pPr indent="-304800" lvl="1" marL="365760" rtl="0" algn="l">
              <a:lnSpc>
                <a:spcPct val="163636"/>
              </a:lnSpc>
              <a:spcBef>
                <a:spcPts val="0"/>
              </a:spcBef>
              <a:spcAft>
                <a:spcPts val="0"/>
              </a:spcAft>
              <a:buSzPts val="1200"/>
              <a:buFont typeface="Lato"/>
              <a:buAutoNum type="alphaLcPeriod"/>
            </a:pPr>
            <a:r>
              <a:rPr lang="en" sz="1200">
                <a:highlight>
                  <a:srgbClr val="FCFCFC"/>
                </a:highlight>
                <a:latin typeface="Lato"/>
                <a:ea typeface="Lato"/>
                <a:cs typeface="Lato"/>
                <a:sym typeface="Lato"/>
              </a:rPr>
              <a:t>Autonomous vehicles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60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2" name="Google Shape;152;p23"/>
          <p:cNvSpPr txBox="1"/>
          <p:nvPr>
            <p:ph idx="1" type="body"/>
          </p:nvPr>
        </p:nvSpPr>
        <p:spPr>
          <a:xfrm>
            <a:off x="782800" y="14412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https://spinningup.openai.com/en/latest/algorithms/vpg.html</a:t>
            </a:r>
            <a:endParaRPr/>
          </a:p>
          <a:p>
            <a:pPr indent="-311150" lvl="0" marL="457200" rtl="0" algn="l">
              <a:spcBef>
                <a:spcPts val="0"/>
              </a:spcBef>
              <a:spcAft>
                <a:spcPts val="0"/>
              </a:spcAft>
              <a:buSzPts val="1300"/>
              <a:buChar char="●"/>
            </a:pPr>
            <a:r>
              <a:rPr lang="en" u="sng">
                <a:solidFill>
                  <a:schemeClr val="hlink"/>
                </a:solidFill>
                <a:hlinkClick r:id="rId4"/>
              </a:rPr>
              <a:t>https://medium.com/analytics-vidhya/a-deep-dive-into-vanilla-policy-gradients-3a79a95f3334</a:t>
            </a:r>
            <a:endParaRPr/>
          </a:p>
          <a:p>
            <a:pPr indent="-311150" lvl="0" marL="457200" rtl="0" algn="l">
              <a:spcBef>
                <a:spcPts val="0"/>
              </a:spcBef>
              <a:spcAft>
                <a:spcPts val="0"/>
              </a:spcAft>
              <a:buSzPts val="1300"/>
              <a:buChar char="●"/>
            </a:pPr>
            <a:r>
              <a:rPr lang="en"/>
              <a:t>https://medium.com/@alancooney/vanilla-policy-gradient-from-scratch-3c9ebb4de441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482625" y="2236375"/>
            <a:ext cx="1780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37375" y="603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537375" y="15453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Vanilla Policy Gradient (VPG) is a fundamental reinforcement learning algorithm used to train agents in a trial-and-error manner.</a:t>
            </a:r>
            <a:endParaRPr/>
          </a:p>
          <a:p>
            <a:pPr indent="-311150" lvl="0" marL="457200" rtl="0" algn="l">
              <a:spcBef>
                <a:spcPts val="0"/>
              </a:spcBef>
              <a:spcAft>
                <a:spcPts val="0"/>
              </a:spcAft>
              <a:buSzPts val="1300"/>
              <a:buChar char="●"/>
            </a:pPr>
            <a:r>
              <a:rPr lang="en"/>
              <a:t> At a high level, VPG focuses on improving an agent's behavior over time to maximize the total rewards it can earn in an environment. </a:t>
            </a:r>
            <a:endParaRPr/>
          </a:p>
          <a:p>
            <a:pPr indent="-311150" lvl="0" marL="457200" rtl="0" algn="l">
              <a:spcBef>
                <a:spcPts val="0"/>
              </a:spcBef>
              <a:spcAft>
                <a:spcPts val="0"/>
              </a:spcAft>
              <a:buSzPts val="1300"/>
              <a:buChar char="●"/>
            </a:pPr>
            <a:r>
              <a:rPr lang="en"/>
              <a:t>It achieves this by directly adjusting the agent's policy, which is like its strategy, to increase the likelihood of taking actions that lead to higher rewards. </a:t>
            </a:r>
            <a:endParaRPr/>
          </a:p>
          <a:p>
            <a:pPr indent="-311150" lvl="0" marL="457200" rtl="0" algn="l">
              <a:spcBef>
                <a:spcPts val="0"/>
              </a:spcBef>
              <a:spcAft>
                <a:spcPts val="0"/>
              </a:spcAft>
              <a:buSzPts val="1300"/>
              <a:buChar char="●"/>
            </a:pPr>
            <a:r>
              <a:rPr lang="en"/>
              <a:t>VPG is a simple and intuitive approach to reinforcement learning that forms the basis for more advanced algorithms, making it an important concept in the field.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71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sp>
        <p:nvSpPr>
          <p:cNvPr id="99" name="Google Shape;99;p15"/>
          <p:cNvSpPr txBox="1"/>
          <p:nvPr>
            <p:ph idx="1" type="body"/>
          </p:nvPr>
        </p:nvSpPr>
        <p:spPr>
          <a:xfrm>
            <a:off x="729450" y="14412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solidFill>
                  <a:srgbClr val="000000"/>
                </a:solidFill>
                <a:highlight>
                  <a:srgbClr val="FCFCFC"/>
                </a:highlight>
                <a:latin typeface="Lato"/>
                <a:ea typeface="Lato"/>
                <a:cs typeface="Lato"/>
                <a:sym typeface="Lato"/>
              </a:rPr>
              <a:t>VPG trains a stochastic policy in an on-policy way. This means that it explores by sampling actions according to the latest version of its stochastic policy. The amount of randomness in action selection depends on both initial conditions and the training procedure. Over the course of training, the policy typically becomes progressively less random, as the update rule encourages it to exploit rewards that it has already found. This may cause the policy to get trapped in local optima.</a:t>
            </a:r>
            <a:endParaRPr sz="1200">
              <a:solidFill>
                <a:srgbClr val="000000"/>
              </a:solidFill>
              <a:highlight>
                <a:srgbClr val="FCFCFC"/>
              </a:highlight>
              <a:latin typeface="Lato"/>
              <a:ea typeface="Lato"/>
              <a:cs typeface="Lato"/>
              <a:sym typeface="Lato"/>
            </a:endParaRPr>
          </a:p>
          <a:p>
            <a:pPr indent="-304800" lvl="0" marL="457200" rtl="0" algn="l">
              <a:spcBef>
                <a:spcPts val="0"/>
              </a:spcBef>
              <a:spcAft>
                <a:spcPts val="0"/>
              </a:spcAft>
              <a:buClr>
                <a:srgbClr val="000000"/>
              </a:buClr>
              <a:buSzPts val="1200"/>
              <a:buChar char="●"/>
            </a:pPr>
            <a:r>
              <a:rPr lang="en" sz="1200">
                <a:solidFill>
                  <a:srgbClr val="000000"/>
                </a:solidFill>
                <a:highlight>
                  <a:srgbClr val="FCFCFC"/>
                </a:highlight>
              </a:rPr>
              <a:t>PPO is an advancement over VPG and addresses its high variance issue by using a surrogate objective. PPO generally outperforms VPG in terms of stability, sample efficiency, and convergence speed.</a:t>
            </a:r>
            <a:endParaRPr sz="1200">
              <a:solidFill>
                <a:srgbClr val="000000"/>
              </a:solidFill>
              <a:highlight>
                <a:srgbClr val="FCFCF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82800" y="539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05" name="Google Shape;105;p16"/>
          <p:cNvSpPr txBox="1"/>
          <p:nvPr>
            <p:ph idx="1" type="body"/>
          </p:nvPr>
        </p:nvSpPr>
        <p:spPr>
          <a:xfrm>
            <a:off x="6159400" y="1423525"/>
            <a:ext cx="2091600" cy="288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rotWithShape="1">
          <a:blip r:embed="rId3">
            <a:alphaModFix/>
          </a:blip>
          <a:srcRect b="1293" l="-786" r="0" t="0"/>
          <a:stretch/>
        </p:blipFill>
        <p:spPr>
          <a:xfrm>
            <a:off x="633400" y="1354150"/>
            <a:ext cx="4981774" cy="322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50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sp>
        <p:nvSpPr>
          <p:cNvPr id="112" name="Google Shape;112;p17"/>
          <p:cNvSpPr txBox="1"/>
          <p:nvPr>
            <p:ph idx="1" type="body"/>
          </p:nvPr>
        </p:nvSpPr>
        <p:spPr>
          <a:xfrm>
            <a:off x="727650" y="1441200"/>
            <a:ext cx="7688700" cy="36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u="sng">
                <a:solidFill>
                  <a:srgbClr val="000000"/>
                </a:solidFill>
                <a:highlight>
                  <a:srgbClr val="FCFCFC"/>
                </a:highlight>
                <a:latin typeface="Roboto"/>
                <a:ea typeface="Roboto"/>
                <a:cs typeface="Roboto"/>
                <a:sym typeface="Roboto"/>
              </a:rPr>
              <a:t>Initialization (Lines 1-2):</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000000"/>
                </a:solidFill>
                <a:highlight>
                  <a:srgbClr val="FCFCFC"/>
                </a:highlight>
                <a:latin typeface="Roboto"/>
                <a:ea typeface="Roboto"/>
                <a:cs typeface="Roboto"/>
                <a:sym typeface="Roboto"/>
              </a:rPr>
              <a:t>Initialize the policy parameters (  θ ​ ) and the value function parameters ( ɸ ).</a:t>
            </a:r>
            <a:endParaRPr sz="1200">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b="1" lang="en" sz="1200" u="sng">
                <a:solidFill>
                  <a:srgbClr val="000000"/>
                </a:solidFill>
                <a:highlight>
                  <a:srgbClr val="FCFCFC"/>
                </a:highlight>
                <a:latin typeface="Roboto"/>
                <a:ea typeface="Roboto"/>
                <a:cs typeface="Roboto"/>
                <a:sym typeface="Roboto"/>
              </a:rPr>
              <a:t>Main Loop (Lines 2-9):</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000000"/>
                </a:solidFill>
                <a:highlight>
                  <a:srgbClr val="FCFCFC"/>
                </a:highlight>
                <a:latin typeface="Roboto"/>
                <a:ea typeface="Roboto"/>
                <a:cs typeface="Roboto"/>
                <a:sym typeface="Roboto"/>
              </a:rPr>
              <a:t>The algorithm iterates over episodes or iterations, indexed by k.</a:t>
            </a:r>
            <a:endParaRPr sz="1200">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b="1" lang="en" sz="1200" u="sng">
                <a:solidFill>
                  <a:srgbClr val="000000"/>
                </a:solidFill>
                <a:highlight>
                  <a:srgbClr val="FCFCFC"/>
                </a:highlight>
                <a:latin typeface="Roboto"/>
                <a:ea typeface="Roboto"/>
                <a:cs typeface="Roboto"/>
                <a:sym typeface="Roboto"/>
              </a:rPr>
              <a:t>Data Collection (Line 3):</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343541"/>
                </a:solidFill>
                <a:highlight>
                  <a:srgbClr val="FCFCFC"/>
                </a:highlight>
                <a:latin typeface="Roboto"/>
                <a:ea typeface="Roboto"/>
                <a:cs typeface="Roboto"/>
                <a:sym typeface="Roboto"/>
              </a:rPr>
              <a:t>Collect a set of trajectories (  D  ​ ) by running the current policy (  θₖ  ​ ) in the environment. Trajectories consist of state-action pairs and rewards.</a:t>
            </a:r>
            <a:endParaRPr sz="1200">
              <a:solidFill>
                <a:srgbClr val="343541"/>
              </a:solidFill>
              <a:highlight>
                <a:srgbClr val="FCFCFC"/>
              </a:highlight>
              <a:latin typeface="Roboto"/>
              <a:ea typeface="Roboto"/>
              <a:cs typeface="Roboto"/>
              <a:sym typeface="Roboto"/>
            </a:endParaRPr>
          </a:p>
          <a:p>
            <a:pPr indent="0" lvl="0" marL="0" rtl="0" algn="l">
              <a:spcBef>
                <a:spcPts val="1200"/>
              </a:spcBef>
              <a:spcAft>
                <a:spcPts val="1200"/>
              </a:spcAft>
              <a:buNone/>
            </a:pPr>
            <a:r>
              <a:t/>
            </a:r>
            <a:endParaRPr b="1" sz="1200" u="sng">
              <a:solidFill>
                <a:srgbClr val="000000"/>
              </a:solidFill>
              <a:highlight>
                <a:srgbClr val="FCFCFC"/>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93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sp>
        <p:nvSpPr>
          <p:cNvPr id="118" name="Google Shape;118;p18"/>
          <p:cNvSpPr txBox="1"/>
          <p:nvPr>
            <p:ph idx="1" type="body"/>
          </p:nvPr>
        </p:nvSpPr>
        <p:spPr>
          <a:xfrm>
            <a:off x="727650" y="1441200"/>
            <a:ext cx="7688700" cy="33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u="sng">
                <a:solidFill>
                  <a:srgbClr val="000000"/>
                </a:solidFill>
                <a:highlight>
                  <a:srgbClr val="FCFCFC"/>
                </a:highlight>
                <a:latin typeface="Roboto"/>
                <a:ea typeface="Roboto"/>
                <a:cs typeface="Roboto"/>
                <a:sym typeface="Roboto"/>
              </a:rPr>
              <a:t>Compute Rewards-to-Go (Line 4):</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000000"/>
                </a:solidFill>
                <a:highlight>
                  <a:srgbClr val="FCFCFC"/>
                </a:highlight>
                <a:latin typeface="Roboto"/>
                <a:ea typeface="Roboto"/>
                <a:cs typeface="Roboto"/>
                <a:sym typeface="Roboto"/>
              </a:rPr>
              <a:t>Compute the rewards-to-go ( R ​ ) for each time step  t in the trajectories. The rewards-to-go is the total discounted reward from time step  t onwards till termination for that state.</a:t>
            </a:r>
            <a:endParaRPr sz="1200">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b="1" lang="en" sz="1200" u="sng">
                <a:solidFill>
                  <a:srgbClr val="000000"/>
                </a:solidFill>
                <a:highlight>
                  <a:srgbClr val="FCFCFC"/>
                </a:highlight>
                <a:latin typeface="Roboto"/>
                <a:ea typeface="Roboto"/>
                <a:cs typeface="Roboto"/>
                <a:sym typeface="Roboto"/>
              </a:rPr>
              <a:t>Compute Advantage Estimates (Line 5):</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000000"/>
                </a:solidFill>
                <a:highlight>
                  <a:srgbClr val="FCFCFC"/>
                </a:highlight>
                <a:latin typeface="Roboto"/>
                <a:ea typeface="Roboto"/>
                <a:cs typeface="Roboto"/>
                <a:sym typeface="Roboto"/>
              </a:rPr>
              <a:t>Using any method of advantage estimation (e.g., subtracting a value function estimate from the Q Value), compute advantage estimates ( A</a:t>
            </a:r>
            <a:r>
              <a:rPr baseline="-25000" lang="en" sz="1200">
                <a:solidFill>
                  <a:srgbClr val="000000"/>
                </a:solidFill>
                <a:highlight>
                  <a:srgbClr val="FCFCFC"/>
                </a:highlight>
                <a:latin typeface="Roboto"/>
                <a:ea typeface="Roboto"/>
                <a:cs typeface="Roboto"/>
                <a:sym typeface="Roboto"/>
              </a:rPr>
              <a:t>t</a:t>
            </a:r>
            <a:r>
              <a:rPr lang="en" sz="1200">
                <a:solidFill>
                  <a:srgbClr val="000000"/>
                </a:solidFill>
                <a:highlight>
                  <a:srgbClr val="FCFCFC"/>
                </a:highlight>
                <a:latin typeface="Roboto"/>
                <a:ea typeface="Roboto"/>
                <a:cs typeface="Roboto"/>
                <a:sym typeface="Roboto"/>
              </a:rPr>
              <a:t> ​ ) based on the current value function (  V =  θ ​ ).</a:t>
            </a:r>
            <a:endParaRPr sz="1200">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b="1" lang="en" sz="1200" u="sng">
                <a:solidFill>
                  <a:srgbClr val="000000"/>
                </a:solidFill>
                <a:highlight>
                  <a:srgbClr val="FCFCFC"/>
                </a:highlight>
                <a:latin typeface="Roboto"/>
                <a:ea typeface="Roboto"/>
                <a:cs typeface="Roboto"/>
                <a:sym typeface="Roboto"/>
              </a:rPr>
              <a:t>Compute Policy Gradient (Line 6):</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1200"/>
              </a:spcAft>
              <a:buNone/>
            </a:pPr>
            <a:r>
              <a:rPr lang="en" sz="1200">
                <a:solidFill>
                  <a:srgbClr val="000000"/>
                </a:solidFill>
                <a:highlight>
                  <a:srgbClr val="FCFCFC"/>
                </a:highlight>
                <a:latin typeface="Roboto"/>
                <a:ea typeface="Roboto"/>
                <a:cs typeface="Roboto"/>
                <a:sym typeface="Roboto"/>
              </a:rPr>
              <a:t>Estimate the policy gradient (  ∇θ ​ J(θ)) using the advantage estimates ( A</a:t>
            </a:r>
            <a:r>
              <a:rPr baseline="-25000" lang="en" sz="1200">
                <a:solidFill>
                  <a:srgbClr val="000000"/>
                </a:solidFill>
                <a:highlight>
                  <a:srgbClr val="FCFCFC"/>
                </a:highlight>
                <a:latin typeface="Roboto"/>
                <a:ea typeface="Roboto"/>
                <a:cs typeface="Roboto"/>
                <a:sym typeface="Roboto"/>
              </a:rPr>
              <a:t>t</a:t>
            </a:r>
            <a:r>
              <a:rPr lang="en" sz="1200">
                <a:solidFill>
                  <a:srgbClr val="000000"/>
                </a:solidFill>
                <a:highlight>
                  <a:srgbClr val="FCFCFC"/>
                </a:highlight>
                <a:latin typeface="Roboto"/>
                <a:ea typeface="Roboto"/>
                <a:cs typeface="Roboto"/>
                <a:sym typeface="Roboto"/>
              </a:rPr>
              <a:t> ​ ) and the log probabilities of actions ( logπ θ ​ (a∣s)) according to the current policy. This step calculates how policy parameters should be adjusted to maximize expected return.</a:t>
            </a:r>
            <a:endParaRPr sz="1200">
              <a:solidFill>
                <a:srgbClr val="000000"/>
              </a:solidFill>
              <a:highlight>
                <a:srgbClr val="FCFCFC"/>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71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sp>
        <p:nvSpPr>
          <p:cNvPr id="124" name="Google Shape;124;p19"/>
          <p:cNvSpPr txBox="1"/>
          <p:nvPr>
            <p:ph idx="1" type="body"/>
          </p:nvPr>
        </p:nvSpPr>
        <p:spPr>
          <a:xfrm>
            <a:off x="727650" y="1467425"/>
            <a:ext cx="7688700" cy="33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u="sng">
                <a:solidFill>
                  <a:srgbClr val="000000"/>
                </a:solidFill>
                <a:highlight>
                  <a:srgbClr val="FCFCFC"/>
                </a:highlight>
                <a:latin typeface="Roboto"/>
                <a:ea typeface="Roboto"/>
                <a:cs typeface="Roboto"/>
                <a:sym typeface="Roboto"/>
              </a:rPr>
              <a:t>Policy Update (Line 7):</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343541"/>
                </a:solidFill>
                <a:highlight>
                  <a:srgbClr val="FCFCFC"/>
                </a:highlight>
                <a:latin typeface="Roboto"/>
                <a:ea typeface="Roboto"/>
                <a:cs typeface="Roboto"/>
                <a:sym typeface="Roboto"/>
              </a:rPr>
              <a:t>Update the policy parameters using gradient ascent, typically following the standard gradient ascent rule </a:t>
            </a:r>
            <a:br>
              <a:rPr lang="en" sz="1200">
                <a:solidFill>
                  <a:srgbClr val="343541"/>
                </a:solidFill>
                <a:highlight>
                  <a:srgbClr val="FCFCFC"/>
                </a:highlight>
                <a:latin typeface="Roboto"/>
                <a:ea typeface="Roboto"/>
                <a:cs typeface="Roboto"/>
                <a:sym typeface="Roboto"/>
              </a:rPr>
            </a:br>
            <a:r>
              <a:rPr lang="en" sz="1200">
                <a:solidFill>
                  <a:srgbClr val="343541"/>
                </a:solidFill>
                <a:highlight>
                  <a:srgbClr val="FCFCFC"/>
                </a:highlight>
                <a:latin typeface="Roboto"/>
                <a:ea typeface="Roboto"/>
                <a:cs typeface="Roboto"/>
                <a:sym typeface="Roboto"/>
              </a:rPr>
              <a:t> (θ k+1 ​ =θ k ​ +α k ​ ∇ θ ​ J(θ)), where α k ​ is the learning rate. Alternatively, another gradient ascent algorithm like Adam can be used for the update.</a:t>
            </a:r>
            <a:endParaRPr sz="1200">
              <a:solidFill>
                <a:srgbClr val="343541"/>
              </a:solidFill>
              <a:highlight>
                <a:srgbClr val="FCFCFC"/>
              </a:highlight>
              <a:latin typeface="Roboto"/>
              <a:ea typeface="Roboto"/>
              <a:cs typeface="Roboto"/>
              <a:sym typeface="Roboto"/>
            </a:endParaRPr>
          </a:p>
          <a:p>
            <a:pPr indent="0" lvl="0" marL="0" rtl="0" algn="l">
              <a:spcBef>
                <a:spcPts val="1200"/>
              </a:spcBef>
              <a:spcAft>
                <a:spcPts val="0"/>
              </a:spcAft>
              <a:buNone/>
            </a:pPr>
            <a:r>
              <a:rPr b="1" lang="en" sz="1200" u="sng">
                <a:solidFill>
                  <a:srgbClr val="000000"/>
                </a:solidFill>
                <a:highlight>
                  <a:srgbClr val="FCFCFC"/>
                </a:highlight>
                <a:latin typeface="Roboto"/>
                <a:ea typeface="Roboto"/>
                <a:cs typeface="Roboto"/>
                <a:sym typeface="Roboto"/>
              </a:rPr>
              <a:t>Value Function Update (Line 8):</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444654"/>
                </a:solidFill>
                <a:highlight>
                  <a:srgbClr val="FCFCFC"/>
                </a:highlight>
                <a:latin typeface="Roboto"/>
                <a:ea typeface="Roboto"/>
                <a:cs typeface="Roboto"/>
                <a:sym typeface="Roboto"/>
              </a:rPr>
              <a:t>Fit value function by regression on mean-squared error: typically via some gradient descent algorithm</a:t>
            </a:r>
            <a:endParaRPr sz="1200">
              <a:solidFill>
                <a:srgbClr val="444654"/>
              </a:solidFill>
              <a:highlight>
                <a:srgbClr val="FCFCFC"/>
              </a:highlight>
              <a:latin typeface="Roboto"/>
              <a:ea typeface="Roboto"/>
              <a:cs typeface="Roboto"/>
              <a:sym typeface="Roboto"/>
            </a:endParaRPr>
          </a:p>
          <a:p>
            <a:pPr indent="0" lvl="0" marL="0" rtl="0" algn="l">
              <a:spcBef>
                <a:spcPts val="1200"/>
              </a:spcBef>
              <a:spcAft>
                <a:spcPts val="0"/>
              </a:spcAft>
              <a:buNone/>
            </a:pPr>
            <a:r>
              <a:rPr b="1" lang="en" sz="1200" u="sng">
                <a:solidFill>
                  <a:srgbClr val="000000"/>
                </a:solidFill>
                <a:highlight>
                  <a:srgbClr val="FCFCFC"/>
                </a:highlight>
                <a:latin typeface="Roboto"/>
                <a:ea typeface="Roboto"/>
                <a:cs typeface="Roboto"/>
                <a:sym typeface="Roboto"/>
              </a:rPr>
              <a:t>Iteration (Line 9):</a:t>
            </a:r>
            <a:endParaRPr b="1" sz="1200" u="sng">
              <a:solidFill>
                <a:srgbClr val="000000"/>
              </a:solidFill>
              <a:highlight>
                <a:srgbClr val="FCFCFC"/>
              </a:highlight>
              <a:latin typeface="Roboto"/>
              <a:ea typeface="Roboto"/>
              <a:cs typeface="Roboto"/>
              <a:sym typeface="Roboto"/>
            </a:endParaRPr>
          </a:p>
          <a:p>
            <a:pPr indent="0" lvl="0" marL="0" rtl="0" algn="l">
              <a:spcBef>
                <a:spcPts val="1200"/>
              </a:spcBef>
              <a:spcAft>
                <a:spcPts val="1200"/>
              </a:spcAft>
              <a:buNone/>
            </a:pPr>
            <a:r>
              <a:rPr lang="en"/>
              <a:t>The algorithm proceeds by iteratively collecting data, computing rewards-to-go and advantage estimates, estimating policy gradients, updating the policy parameters, and updating the value function. This process continues until convergence or a predefined stopping criterion is met, improving the policy to maximize the expected return.</a:t>
            </a:r>
            <a:endParaRPr sz="1200">
              <a:solidFill>
                <a:srgbClr val="000000"/>
              </a:solidFill>
              <a:highlight>
                <a:srgbClr val="FCFCFC"/>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82825" y="5610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a:t>
            </a:r>
            <a:endParaRPr/>
          </a:p>
        </p:txBody>
      </p:sp>
      <p:sp>
        <p:nvSpPr>
          <p:cNvPr id="130" name="Google Shape;130;p20"/>
          <p:cNvSpPr txBox="1"/>
          <p:nvPr>
            <p:ph idx="1" type="body"/>
          </p:nvPr>
        </p:nvSpPr>
        <p:spPr>
          <a:xfrm>
            <a:off x="718650" y="1441200"/>
            <a:ext cx="3774300" cy="30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11150" lvl="0" marL="457200" rtl="0" algn="l">
              <a:spcBef>
                <a:spcPts val="1200"/>
              </a:spcBef>
              <a:spcAft>
                <a:spcPts val="0"/>
              </a:spcAft>
              <a:buSzPts val="1300"/>
              <a:buChar char="●"/>
            </a:pPr>
            <a:r>
              <a:rPr lang="en"/>
              <a:t>simple to understand and implement, making it a good starting point for those new to RL.</a:t>
            </a:r>
            <a:endParaRPr/>
          </a:p>
          <a:p>
            <a:pPr indent="-311150" lvl="0" marL="457200" rtl="0" algn="l">
              <a:spcBef>
                <a:spcPts val="0"/>
              </a:spcBef>
              <a:spcAft>
                <a:spcPts val="0"/>
              </a:spcAft>
              <a:buSzPts val="1300"/>
              <a:buChar char="●"/>
            </a:pPr>
            <a:r>
              <a:rPr lang="en"/>
              <a:t>VPG is an on-policy algorithm that can be used for environments with either discrete or continuous action spaces</a:t>
            </a:r>
            <a:endParaRPr/>
          </a:p>
          <a:p>
            <a:pPr indent="-311150" lvl="0" marL="457200" rtl="0" algn="l">
              <a:spcBef>
                <a:spcPts val="0"/>
              </a:spcBef>
              <a:spcAft>
                <a:spcPts val="0"/>
              </a:spcAft>
              <a:buSzPts val="1300"/>
              <a:buChar char="●"/>
            </a:pPr>
            <a:r>
              <a:rPr lang="en"/>
              <a:t>VPG directly optimizes the expected return by maximizing the objective function, making it suitable for applications where optimizing the policy is the primary goal.</a:t>
            </a:r>
            <a:endParaRPr/>
          </a:p>
        </p:txBody>
      </p:sp>
      <p:sp>
        <p:nvSpPr>
          <p:cNvPr id="131" name="Google Shape;131;p20"/>
          <p:cNvSpPr txBox="1"/>
          <p:nvPr>
            <p:ph idx="2" type="body"/>
          </p:nvPr>
        </p:nvSpPr>
        <p:spPr>
          <a:xfrm>
            <a:off x="4622275" y="1441200"/>
            <a:ext cx="3774300" cy="31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a:p>
            <a:pPr indent="-311150" lvl="0" marL="457200" rtl="0" algn="l">
              <a:spcBef>
                <a:spcPts val="1200"/>
              </a:spcBef>
              <a:spcAft>
                <a:spcPts val="0"/>
              </a:spcAft>
              <a:buSzPts val="1300"/>
              <a:buChar char="●"/>
            </a:pPr>
            <a:r>
              <a:rPr lang="en"/>
              <a:t>VPG often suffers from high variance in the policy gradients, which can lead to slow convergence and instability during training.</a:t>
            </a:r>
            <a:endParaRPr/>
          </a:p>
          <a:p>
            <a:pPr indent="-311150" lvl="0" marL="457200" rtl="0" algn="l">
              <a:spcBef>
                <a:spcPts val="0"/>
              </a:spcBef>
              <a:spcAft>
                <a:spcPts val="0"/>
              </a:spcAft>
              <a:buSzPts val="1300"/>
              <a:buChar char="●"/>
            </a:pPr>
            <a:r>
              <a:rPr lang="en"/>
              <a:t>Can be stuck in local optima</a:t>
            </a:r>
            <a:endParaRPr/>
          </a:p>
          <a:p>
            <a:pPr indent="-311150" lvl="0" marL="457200" rtl="0" algn="l">
              <a:spcBef>
                <a:spcPts val="0"/>
              </a:spcBef>
              <a:spcAft>
                <a:spcPts val="0"/>
              </a:spcAft>
              <a:buSzPts val="1300"/>
              <a:buChar char="●"/>
            </a:pPr>
            <a:r>
              <a:rPr lang="en"/>
              <a:t>Unlike value-based methods, VPG does not explicitly learn a value function, which can limit its ability to generalize and estimate the value of states.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1"/>
          <p:cNvSpPr txBox="1"/>
          <p:nvPr>
            <p:ph idx="1" type="body"/>
          </p:nvPr>
        </p:nvSpPr>
        <p:spPr>
          <a:xfrm>
            <a:off x="-787525" y="-123775"/>
            <a:ext cx="10393500" cy="526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5393225" y="-123775"/>
            <a:ext cx="4159400" cy="2422375"/>
          </a:xfrm>
          <a:prstGeom prst="rect">
            <a:avLst/>
          </a:prstGeom>
          <a:noFill/>
          <a:ln>
            <a:noFill/>
          </a:ln>
        </p:spPr>
      </p:pic>
      <p:pic>
        <p:nvPicPr>
          <p:cNvPr id="139" name="Google Shape;139;p21"/>
          <p:cNvPicPr preferRelativeResize="0"/>
          <p:nvPr/>
        </p:nvPicPr>
        <p:blipFill rotWithShape="1">
          <a:blip r:embed="rId4">
            <a:alphaModFix/>
          </a:blip>
          <a:srcRect b="1132" l="849" r="1494" t="1210"/>
          <a:stretch/>
        </p:blipFill>
        <p:spPr>
          <a:xfrm>
            <a:off x="-712825" y="-123775"/>
            <a:ext cx="6106051" cy="52671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