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7" r:id="rId5"/>
    <p:sldId id="279" r:id="rId6"/>
    <p:sldId id="280" r:id="rId7"/>
    <p:sldId id="281" r:id="rId8"/>
    <p:sldId id="278" r:id="rId9"/>
    <p:sldId id="282" r:id="rId10"/>
    <p:sldId id="283" r:id="rId11"/>
    <p:sldId id="284" r:id="rId12"/>
    <p:sldId id="285" r:id="rId13"/>
    <p:sldId id="286" r:id="rId14"/>
    <p:sldId id="287" r:id="rId15"/>
    <p:sldId id="288" r:id="rId16"/>
    <p:sldId id="289" r:id="rId17"/>
    <p:sldId id="290" r:id="rId18"/>
    <p:sldId id="291"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rin irimia" initials="di" lastIdx="1" clrIdx="0">
    <p:extLst>
      <p:ext uri="{19B8F6BF-5375-455C-9EA6-DF929625EA0E}">
        <p15:presenceInfo xmlns:p15="http://schemas.microsoft.com/office/powerpoint/2012/main" userId="e5c95d088f3f8b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0909"/>
    <a:srgbClr val="CE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2"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72034E-8C72-4935-B7A2-CF0F0678CA9B}"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26143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72034E-8C72-4935-B7A2-CF0F0678CA9B}"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42891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72034E-8C72-4935-B7A2-CF0F0678CA9B}"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993797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72034E-8C72-4935-B7A2-CF0F0678CA9B}"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F04EE-700A-41BB-A262-8860ACEC18A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1476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72034E-8C72-4935-B7A2-CF0F0678CA9B}"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412055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872034E-8C72-4935-B7A2-CF0F0678CA9B}"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3392496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872034E-8C72-4935-B7A2-CF0F0678CA9B}"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3324133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2034E-8C72-4935-B7A2-CF0F0678CA9B}"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3610610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2034E-8C72-4935-B7A2-CF0F0678CA9B}"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235674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2034E-8C72-4935-B7A2-CF0F0678CA9B}"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14817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72034E-8C72-4935-B7A2-CF0F0678CA9B}"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107070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2034E-8C72-4935-B7A2-CF0F0678CA9B}"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2161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72034E-8C72-4935-B7A2-CF0F0678CA9B}"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253689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72034E-8C72-4935-B7A2-CF0F0678CA9B}"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172290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2034E-8C72-4935-B7A2-CF0F0678CA9B}" type="datetimeFigureOut">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70927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72034E-8C72-4935-B7A2-CF0F0678CA9B}"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315656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72034E-8C72-4935-B7A2-CF0F0678CA9B}"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F04EE-700A-41BB-A262-8860ACEC18A2}" type="slidenum">
              <a:rPr lang="en-US" smtClean="0"/>
              <a:t>‹#›</a:t>
            </a:fld>
            <a:endParaRPr lang="en-US"/>
          </a:p>
        </p:txBody>
      </p:sp>
    </p:spTree>
    <p:extLst>
      <p:ext uri="{BB962C8B-B14F-4D97-AF65-F5344CB8AC3E}">
        <p14:creationId xmlns:p14="http://schemas.microsoft.com/office/powerpoint/2010/main" val="87510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872034E-8C72-4935-B7A2-CF0F0678CA9B}" type="datetimeFigureOut">
              <a:rPr lang="en-US" smtClean="0"/>
              <a:t>1/6/2024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39F04EE-700A-41BB-A262-8860ACEC18A2}" type="slidenum">
              <a:rPr lang="en-US" smtClean="0"/>
              <a:t>‹#›</a:t>
            </a:fld>
            <a:endParaRPr lang="en-US"/>
          </a:p>
        </p:txBody>
      </p:sp>
    </p:spTree>
    <p:extLst>
      <p:ext uri="{BB962C8B-B14F-4D97-AF65-F5344CB8AC3E}">
        <p14:creationId xmlns:p14="http://schemas.microsoft.com/office/powerpoint/2010/main" val="385107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ciulia@funerare.com" TargetMode="External"/><Relationship Id="rId2" Type="http://schemas.openxmlformats.org/officeDocument/2006/relationships/hyperlink" Target="mailto:balexandru@funerare.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mailto:naana@funerare.com" TargetMode="External"/><Relationship Id="rId4" Type="http://schemas.openxmlformats.org/officeDocument/2006/relationships/hyperlink" Target="mailto:idorin@funerare.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116610" y="6642556"/>
            <a:ext cx="1247193" cy="215444"/>
          </a:xfrm>
          <a:prstGeom prst="rect">
            <a:avLst/>
          </a:prstGeom>
          <a:noFill/>
        </p:spPr>
        <p:txBody>
          <a:bodyPr wrap="square" rtlCol="0">
            <a:spAutoFit/>
          </a:bodyPr>
          <a:lstStyle/>
          <a:p>
            <a:pPr algn="ctr"/>
            <a:r>
              <a:rPr lang="en-US" sz="800" dirty="0" smtClean="0">
                <a:solidFill>
                  <a:schemeClr val="tx1">
                    <a:lumMod val="65000"/>
                  </a:schemeClr>
                </a:solidFill>
              </a:rPr>
              <a:t>Management-2023</a:t>
            </a:r>
            <a:endParaRPr lang="en-US" sz="800" dirty="0">
              <a:solidFill>
                <a:schemeClr val="tx1">
                  <a:lumMod val="65000"/>
                </a:schemeClr>
              </a:solidFill>
            </a:endParaRPr>
          </a:p>
        </p:txBody>
      </p:sp>
      <p:sp>
        <p:nvSpPr>
          <p:cNvPr id="3" name="Title 2"/>
          <p:cNvSpPr>
            <a:spLocks noGrp="1"/>
          </p:cNvSpPr>
          <p:nvPr>
            <p:ph type="ctrTitle"/>
          </p:nvPr>
        </p:nvSpPr>
        <p:spPr>
          <a:xfrm>
            <a:off x="3322039" y="1294958"/>
            <a:ext cx="5072657" cy="1257813"/>
          </a:xfrm>
        </p:spPr>
        <p:txBody>
          <a:bodyPr>
            <a:noAutofit/>
          </a:bodyPr>
          <a:lstStyle/>
          <a:p>
            <a:r>
              <a:rPr lang="en-US" sz="4800" b="1" i="1" dirty="0" err="1" smtClean="0">
                <a:solidFill>
                  <a:schemeClr val="accent5">
                    <a:lumMod val="20000"/>
                    <a:lumOff val="80000"/>
                  </a:schemeClr>
                </a:solidFill>
                <a:effectLst>
                  <a:outerShdw blurRad="38100" dist="38100" dir="2700000" algn="tl">
                    <a:srgbClr val="000000">
                      <a:alpha val="43137"/>
                    </a:srgbClr>
                  </a:outerShdw>
                </a:effectLst>
                <a:latin typeface="Arial Narrow" panose="020B0606020202030204" pitchFamily="34" charset="0"/>
              </a:rPr>
              <a:t>Proiect</a:t>
            </a:r>
            <a:r>
              <a:rPr lang="en-US" sz="4800" b="1" i="1" dirty="0" smtClean="0">
                <a:solidFill>
                  <a:schemeClr val="accent5">
                    <a:lumMod val="20000"/>
                    <a:lumOff val="80000"/>
                  </a:schemeClr>
                </a:solidFill>
                <a:effectLst>
                  <a:outerShdw blurRad="38100" dist="38100" dir="2700000" algn="tl">
                    <a:srgbClr val="000000">
                      <a:alpha val="43137"/>
                    </a:srgbClr>
                  </a:outerShdw>
                </a:effectLst>
                <a:latin typeface="Arial Narrow" panose="020B0606020202030204" pitchFamily="34" charset="0"/>
              </a:rPr>
              <a:t>  FIA</a:t>
            </a:r>
            <a:endParaRPr lang="en-US" sz="4800" b="1" i="1" dirty="0">
              <a:solidFill>
                <a:schemeClr val="accent5">
                  <a:lumMod val="20000"/>
                  <a:lumOff val="80000"/>
                </a:schemeClr>
              </a:solidFill>
              <a:effectLst>
                <a:outerShdw blurRad="38100" dist="38100" dir="2700000" algn="tl">
                  <a:srgbClr val="000000">
                    <a:alpha val="43137"/>
                  </a:srgbClr>
                </a:outerShdw>
              </a:effectLst>
              <a:latin typeface="Arial Narrow" panose="020B0606020202030204" pitchFamily="34" charset="0"/>
            </a:endParaRPr>
          </a:p>
        </p:txBody>
      </p:sp>
      <p:sp>
        <p:nvSpPr>
          <p:cNvPr id="5" name="TextBox 4"/>
          <p:cNvSpPr txBox="1"/>
          <p:nvPr/>
        </p:nvSpPr>
        <p:spPr>
          <a:xfrm>
            <a:off x="100666" y="75500"/>
            <a:ext cx="2483143" cy="261610"/>
          </a:xfrm>
          <a:prstGeom prst="rect">
            <a:avLst/>
          </a:prstGeom>
          <a:noFill/>
        </p:spPr>
        <p:txBody>
          <a:bodyPr wrap="square" rtlCol="0">
            <a:spAutoFit/>
          </a:bodyPr>
          <a:lstStyle/>
          <a:p>
            <a:r>
              <a:rPr lang="en-US" sz="1100" dirty="0" err="1" smtClean="0">
                <a:solidFill>
                  <a:schemeClr val="tx1">
                    <a:lumMod val="65000"/>
                  </a:schemeClr>
                </a:solidFill>
              </a:rPr>
              <a:t>Proiect</a:t>
            </a:r>
            <a:r>
              <a:rPr lang="en-US" sz="1100" dirty="0" smtClean="0">
                <a:solidFill>
                  <a:schemeClr val="tx1">
                    <a:lumMod val="65000"/>
                  </a:schemeClr>
                </a:solidFill>
              </a:rPr>
              <a:t>  Management - 5401</a:t>
            </a:r>
            <a:endParaRPr lang="en-US" sz="1100" dirty="0">
              <a:solidFill>
                <a:schemeClr val="tx1">
                  <a:lumMod val="65000"/>
                </a:schemeClr>
              </a:solidFill>
            </a:endParaRPr>
          </a:p>
        </p:txBody>
      </p:sp>
      <p:sp>
        <p:nvSpPr>
          <p:cNvPr id="7" name="TextBox 6"/>
          <p:cNvSpPr txBox="1"/>
          <p:nvPr/>
        </p:nvSpPr>
        <p:spPr>
          <a:xfrm>
            <a:off x="1800095" y="2418377"/>
            <a:ext cx="8611205" cy="1323439"/>
          </a:xfrm>
          <a:prstGeom prst="rect">
            <a:avLst/>
          </a:prstGeom>
          <a:noFill/>
        </p:spPr>
        <p:txBody>
          <a:bodyPr wrap="square" rtlCol="0">
            <a:spAutoFit/>
          </a:bodyPr>
          <a:lstStyle/>
          <a:p>
            <a:pPr algn="ctr"/>
            <a:r>
              <a:rPr lang="en-US" sz="4000" b="1" i="1" dirty="0" err="1" smtClean="0">
                <a:latin typeface="Arial Narrow" panose="020B0606020202030204" pitchFamily="34" charset="0"/>
              </a:rPr>
              <a:t>Sisteme</a:t>
            </a:r>
            <a:r>
              <a:rPr lang="en-US" sz="4000" b="1" i="1" dirty="0" smtClean="0">
                <a:latin typeface="Arial Narrow" panose="020B0606020202030204" pitchFamily="34" charset="0"/>
              </a:rPr>
              <a:t> Fuzzy </a:t>
            </a:r>
            <a:r>
              <a:rPr lang="ro-RO" sz="4000" b="1" i="1" dirty="0" smtClean="0">
                <a:latin typeface="Arial Narrow" panose="020B0606020202030204" pitchFamily="34" charset="0"/>
              </a:rPr>
              <a:t>în Controlul Intensităţii Faruruilor</a:t>
            </a:r>
            <a:endParaRPr lang="en-US" sz="4000" b="1" i="1" dirty="0" smtClean="0">
              <a:latin typeface="Arial Narrow" panose="020B0606020202030204" pitchFamily="34" charset="0"/>
            </a:endParaRPr>
          </a:p>
        </p:txBody>
      </p:sp>
      <p:grpSp>
        <p:nvGrpSpPr>
          <p:cNvPr id="20" name="Group 19"/>
          <p:cNvGrpSpPr/>
          <p:nvPr/>
        </p:nvGrpSpPr>
        <p:grpSpPr>
          <a:xfrm>
            <a:off x="2277695" y="4172837"/>
            <a:ext cx="7219696" cy="1999781"/>
            <a:chOff x="4003639" y="2989989"/>
            <a:chExt cx="6622622" cy="1999781"/>
          </a:xfrm>
        </p:grpSpPr>
        <p:grpSp>
          <p:nvGrpSpPr>
            <p:cNvPr id="10" name="Group 9"/>
            <p:cNvGrpSpPr/>
            <p:nvPr/>
          </p:nvGrpSpPr>
          <p:grpSpPr>
            <a:xfrm>
              <a:off x="4028385" y="2996466"/>
              <a:ext cx="2725916" cy="994024"/>
              <a:chOff x="2199585" y="2996466"/>
              <a:chExt cx="2725916" cy="994024"/>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5380" r="729" b="30478"/>
              <a:stretch/>
            </p:blipFill>
            <p:spPr>
              <a:xfrm>
                <a:off x="2199585" y="2996466"/>
                <a:ext cx="927679" cy="938786"/>
              </a:xfrm>
              <a:prstGeom prst="ellipse">
                <a:avLst/>
              </a:prstGeom>
              <a:ln>
                <a:noFill/>
              </a:ln>
              <a:effectLst>
                <a:softEdge rad="112500"/>
              </a:effectLst>
            </p:spPr>
          </p:pic>
          <p:sp>
            <p:nvSpPr>
              <p:cNvPr id="9" name="TextBox 8"/>
              <p:cNvSpPr txBox="1"/>
              <p:nvPr/>
            </p:nvSpPr>
            <p:spPr>
              <a:xfrm>
                <a:off x="2948584" y="3344159"/>
                <a:ext cx="1976917" cy="646331"/>
              </a:xfrm>
              <a:prstGeom prst="rect">
                <a:avLst/>
              </a:prstGeom>
              <a:noFill/>
            </p:spPr>
            <p:txBody>
              <a:bodyPr wrap="square" rtlCol="0">
                <a:spAutoFit/>
              </a:bodyPr>
              <a:lstStyle/>
              <a:p>
                <a:pPr algn="ctr"/>
                <a:r>
                  <a:rPr lang="en-US" dirty="0" err="1" smtClean="0">
                    <a:latin typeface="Maiandra GD" panose="020E0502030308020204" pitchFamily="34" charset="0"/>
                  </a:rPr>
                  <a:t>Craciun</a:t>
                </a:r>
                <a:r>
                  <a:rPr lang="en-US" dirty="0" smtClean="0">
                    <a:latin typeface="Maiandra GD" panose="020E0502030308020204" pitchFamily="34" charset="0"/>
                  </a:rPr>
                  <a:t> Iulia</a:t>
                </a:r>
                <a:endParaRPr lang="en-US" dirty="0">
                  <a:latin typeface="Maiandra GD" panose="020E0502030308020204" pitchFamily="34" charset="0"/>
                </a:endParaRPr>
              </a:p>
              <a:p>
                <a:endParaRPr lang="en-US" dirty="0"/>
              </a:p>
            </p:txBody>
          </p:sp>
        </p:grpSp>
        <p:grpSp>
          <p:nvGrpSpPr>
            <p:cNvPr id="11" name="Group 10"/>
            <p:cNvGrpSpPr/>
            <p:nvPr/>
          </p:nvGrpSpPr>
          <p:grpSpPr>
            <a:xfrm>
              <a:off x="4003639" y="3989879"/>
              <a:ext cx="2921679" cy="999891"/>
              <a:chOff x="2174839" y="2960702"/>
              <a:chExt cx="2921679" cy="999891"/>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4839" y="2960702"/>
                <a:ext cx="892339" cy="999891"/>
              </a:xfrm>
              <a:prstGeom prst="ellipse">
                <a:avLst/>
              </a:prstGeom>
              <a:ln>
                <a:noFill/>
              </a:ln>
              <a:effectLst>
                <a:softEdge rad="112500"/>
              </a:effectLst>
            </p:spPr>
          </p:pic>
          <p:sp>
            <p:nvSpPr>
              <p:cNvPr id="13" name="TextBox 12"/>
              <p:cNvSpPr txBox="1"/>
              <p:nvPr/>
            </p:nvSpPr>
            <p:spPr>
              <a:xfrm>
                <a:off x="3119601" y="3314262"/>
                <a:ext cx="1976917" cy="646331"/>
              </a:xfrm>
              <a:prstGeom prst="rect">
                <a:avLst/>
              </a:prstGeom>
              <a:noFill/>
            </p:spPr>
            <p:txBody>
              <a:bodyPr wrap="square" rtlCol="0">
                <a:spAutoFit/>
              </a:bodyPr>
              <a:lstStyle/>
              <a:p>
                <a:pPr algn="ctr"/>
                <a:r>
                  <a:rPr lang="en-US" dirty="0" err="1" smtClean="0">
                    <a:latin typeface="Maiandra GD" panose="020E0502030308020204" pitchFamily="34" charset="0"/>
                  </a:rPr>
                  <a:t>Burduloi</a:t>
                </a:r>
                <a:r>
                  <a:rPr lang="en-US" dirty="0" smtClean="0">
                    <a:latin typeface="Maiandra GD" panose="020E0502030308020204" pitchFamily="34" charset="0"/>
                  </a:rPr>
                  <a:t> </a:t>
                </a:r>
                <a:r>
                  <a:rPr lang="en-US" dirty="0" err="1" smtClean="0">
                    <a:latin typeface="Maiandra GD" panose="020E0502030308020204" pitchFamily="34" charset="0"/>
                  </a:rPr>
                  <a:t>Alexandru</a:t>
                </a:r>
                <a:endParaRPr lang="en-US" dirty="0">
                  <a:latin typeface="Maiandra GD" panose="020E0502030308020204" pitchFamily="34" charset="0"/>
                </a:endParaRPr>
              </a:p>
              <a:p>
                <a:endParaRPr lang="en-US" dirty="0"/>
              </a:p>
            </p:txBody>
          </p:sp>
        </p:grpSp>
        <p:grpSp>
          <p:nvGrpSpPr>
            <p:cNvPr id="14" name="Group 13"/>
            <p:cNvGrpSpPr/>
            <p:nvPr/>
          </p:nvGrpSpPr>
          <p:grpSpPr>
            <a:xfrm>
              <a:off x="7651056" y="3989879"/>
              <a:ext cx="2975205" cy="999891"/>
              <a:chOff x="2121313" y="2960702"/>
              <a:chExt cx="2975205" cy="999891"/>
            </a:xfrm>
          </p:grpSpPr>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19737" t="6563" r="14473" b="27615"/>
              <a:stretch/>
            </p:blipFill>
            <p:spPr>
              <a:xfrm>
                <a:off x="2121313" y="2960702"/>
                <a:ext cx="999391" cy="999891"/>
              </a:xfrm>
              <a:prstGeom prst="ellipse">
                <a:avLst/>
              </a:prstGeom>
              <a:ln>
                <a:noFill/>
              </a:ln>
              <a:effectLst>
                <a:softEdge rad="112500"/>
              </a:effectLst>
            </p:spPr>
          </p:pic>
          <p:sp>
            <p:nvSpPr>
              <p:cNvPr id="16" name="TextBox 15"/>
              <p:cNvSpPr txBox="1"/>
              <p:nvPr/>
            </p:nvSpPr>
            <p:spPr>
              <a:xfrm>
                <a:off x="3119601" y="3314262"/>
                <a:ext cx="1976917" cy="646331"/>
              </a:xfrm>
              <a:prstGeom prst="rect">
                <a:avLst/>
              </a:prstGeom>
              <a:noFill/>
            </p:spPr>
            <p:txBody>
              <a:bodyPr wrap="square" rtlCol="0">
                <a:spAutoFit/>
              </a:bodyPr>
              <a:lstStyle/>
              <a:p>
                <a:pPr algn="ctr"/>
                <a:r>
                  <a:rPr lang="en-US" dirty="0" smtClean="0">
                    <a:latin typeface="Maiandra GD" panose="020E0502030308020204" pitchFamily="34" charset="0"/>
                  </a:rPr>
                  <a:t>Irimia </a:t>
                </a:r>
                <a:r>
                  <a:rPr lang="en-US" dirty="0" err="1" smtClean="0">
                    <a:latin typeface="Maiandra GD" panose="020E0502030308020204" pitchFamily="34" charset="0"/>
                  </a:rPr>
                  <a:t>Petru</a:t>
                </a:r>
                <a:r>
                  <a:rPr lang="en-US" dirty="0" smtClean="0">
                    <a:latin typeface="Maiandra GD" panose="020E0502030308020204" pitchFamily="34" charset="0"/>
                  </a:rPr>
                  <a:t>-Dorin</a:t>
                </a:r>
                <a:endParaRPr lang="en-US" dirty="0">
                  <a:latin typeface="Maiandra GD" panose="020E0502030308020204" pitchFamily="34" charset="0"/>
                </a:endParaRPr>
              </a:p>
              <a:p>
                <a:endParaRPr lang="en-US" dirty="0"/>
              </a:p>
            </p:txBody>
          </p:sp>
        </p:grpSp>
        <p:grpSp>
          <p:nvGrpSpPr>
            <p:cNvPr id="17" name="Group 16"/>
            <p:cNvGrpSpPr/>
            <p:nvPr/>
          </p:nvGrpSpPr>
          <p:grpSpPr>
            <a:xfrm>
              <a:off x="7695494" y="2989989"/>
              <a:ext cx="2930767" cy="1276889"/>
              <a:chOff x="2165751" y="2960703"/>
              <a:chExt cx="2930767" cy="1276889"/>
            </a:xfrm>
          </p:grpSpPr>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21751" t="6988" r="12038" b="23243"/>
              <a:stretch/>
            </p:blipFill>
            <p:spPr>
              <a:xfrm>
                <a:off x="2165751" y="2960703"/>
                <a:ext cx="882446" cy="977527"/>
              </a:xfrm>
              <a:prstGeom prst="ellipse">
                <a:avLst/>
              </a:prstGeom>
              <a:ln>
                <a:noFill/>
              </a:ln>
              <a:effectLst>
                <a:softEdge rad="112500"/>
              </a:effectLst>
            </p:spPr>
          </p:pic>
          <p:sp>
            <p:nvSpPr>
              <p:cNvPr id="19" name="TextBox 18"/>
              <p:cNvSpPr txBox="1"/>
              <p:nvPr/>
            </p:nvSpPr>
            <p:spPr>
              <a:xfrm>
                <a:off x="3119601" y="3314262"/>
                <a:ext cx="1976917" cy="923330"/>
              </a:xfrm>
              <a:prstGeom prst="rect">
                <a:avLst/>
              </a:prstGeom>
              <a:noFill/>
            </p:spPr>
            <p:txBody>
              <a:bodyPr wrap="square" rtlCol="0">
                <a:spAutoFit/>
              </a:bodyPr>
              <a:lstStyle/>
              <a:p>
                <a:pPr algn="ctr"/>
                <a:r>
                  <a:rPr lang="en-US" dirty="0" err="1" smtClean="0">
                    <a:latin typeface="Maiandra GD" panose="020E0502030308020204" pitchFamily="34" charset="0"/>
                  </a:rPr>
                  <a:t>Negurici</a:t>
                </a:r>
                <a:r>
                  <a:rPr lang="en-US" dirty="0" smtClean="0">
                    <a:latin typeface="Maiandra GD" panose="020E0502030308020204" pitchFamily="34" charset="0"/>
                  </a:rPr>
                  <a:t> Ana-Maria</a:t>
                </a:r>
                <a:endParaRPr lang="en-US" dirty="0">
                  <a:latin typeface="Maiandra GD" panose="020E0502030308020204" pitchFamily="34" charset="0"/>
                </a:endParaRPr>
              </a:p>
              <a:p>
                <a:endParaRPr lang="en-US" dirty="0"/>
              </a:p>
            </p:txBody>
          </p:sp>
        </p:grpSp>
      </p:gr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grpSp>
        <p:nvGrpSpPr>
          <p:cNvPr id="28" name="Graphic 9">
            <a:extLst>
              <a:ext uri="{FF2B5EF4-FFF2-40B4-BE49-F238E27FC236}">
                <a16:creationId xmlns:a16="http://schemas.microsoft.com/office/drawing/2014/main" id="{C5757956-B6B7-4570-9741-BEEC6F3E751D}"/>
              </a:ext>
            </a:extLst>
          </p:cNvPr>
          <p:cNvGrpSpPr/>
          <p:nvPr/>
        </p:nvGrpSpPr>
        <p:grpSpPr>
          <a:xfrm>
            <a:off x="5506035" y="6232071"/>
            <a:ext cx="704663" cy="410485"/>
            <a:chOff x="-24359" y="3903"/>
            <a:chExt cx="12241926" cy="6850236"/>
          </a:xfrm>
        </p:grpSpPr>
        <p:grpSp>
          <p:nvGrpSpPr>
            <p:cNvPr id="29" name="Graphic 9">
              <a:extLst>
                <a:ext uri="{FF2B5EF4-FFF2-40B4-BE49-F238E27FC236}">
                  <a16:creationId xmlns:a16="http://schemas.microsoft.com/office/drawing/2014/main" id="{A0C32ED1-FFC3-4B2A-A66E-593E1FABC0A7}"/>
                </a:ext>
              </a:extLst>
            </p:cNvPr>
            <p:cNvGrpSpPr/>
            <p:nvPr/>
          </p:nvGrpSpPr>
          <p:grpSpPr>
            <a:xfrm>
              <a:off x="-24359" y="3903"/>
              <a:ext cx="4189025" cy="6829430"/>
              <a:chOff x="-24359" y="3903"/>
              <a:chExt cx="4189025" cy="6829430"/>
            </a:xfrm>
            <a:solidFill>
              <a:srgbClr val="F28549"/>
            </a:solidFill>
          </p:grpSpPr>
          <p:sp>
            <p:nvSpPr>
              <p:cNvPr id="37" name="Freeform: Shape 153">
                <a:extLst>
                  <a:ext uri="{FF2B5EF4-FFF2-40B4-BE49-F238E27FC236}">
                    <a16:creationId xmlns:a16="http://schemas.microsoft.com/office/drawing/2014/main" id="{5211A9DC-3344-467F-BEAA-398FD1C8C3FF}"/>
                  </a:ext>
                </a:extLst>
              </p:cNvPr>
              <p:cNvSpPr/>
              <p:nvPr/>
            </p:nvSpPr>
            <p:spPr>
              <a:xfrm>
                <a:off x="2251747" y="6668948"/>
                <a:ext cx="397" cy="397"/>
              </a:xfrm>
              <a:custGeom>
                <a:avLst/>
                <a:gdLst>
                  <a:gd name="connsiteX0" fmla="*/ 397 w 397"/>
                  <a:gd name="connsiteY0" fmla="*/ 397 h 397"/>
                  <a:gd name="connsiteX1" fmla="*/ 265 w 397"/>
                  <a:gd name="connsiteY1" fmla="*/ 265 h 397"/>
                  <a:gd name="connsiteX2" fmla="*/ 0 w 397"/>
                  <a:gd name="connsiteY2" fmla="*/ 0 h 397"/>
                  <a:gd name="connsiteX3" fmla="*/ 397 w 397"/>
                  <a:gd name="connsiteY3" fmla="*/ 397 h 397"/>
                </a:gdLst>
                <a:ahLst/>
                <a:cxnLst>
                  <a:cxn ang="0">
                    <a:pos x="connsiteX0" y="connsiteY0"/>
                  </a:cxn>
                  <a:cxn ang="0">
                    <a:pos x="connsiteX1" y="connsiteY1"/>
                  </a:cxn>
                  <a:cxn ang="0">
                    <a:pos x="connsiteX2" y="connsiteY2"/>
                  </a:cxn>
                  <a:cxn ang="0">
                    <a:pos x="connsiteX3" y="connsiteY3"/>
                  </a:cxn>
                </a:cxnLst>
                <a:rect l="l" t="t" r="r" b="b"/>
                <a:pathLst>
                  <a:path w="397" h="397">
                    <a:moveTo>
                      <a:pt x="397" y="397"/>
                    </a:moveTo>
                    <a:cubicBezTo>
                      <a:pt x="331" y="331"/>
                      <a:pt x="331" y="331"/>
                      <a:pt x="265" y="265"/>
                    </a:cubicBezTo>
                    <a:cubicBezTo>
                      <a:pt x="199" y="199"/>
                      <a:pt x="132" y="133"/>
                      <a:pt x="0" y="0"/>
                    </a:cubicBezTo>
                    <a:lnTo>
                      <a:pt x="397" y="397"/>
                    </a:lnTo>
                    <a:close/>
                  </a:path>
                </a:pathLst>
              </a:custGeom>
              <a:solidFill>
                <a:srgbClr val="F28549"/>
              </a:solidFill>
              <a:ln w="6619" cap="flat">
                <a:noFill/>
                <a:prstDash val="solid"/>
                <a:miter/>
              </a:ln>
            </p:spPr>
            <p:txBody>
              <a:bodyPr rtlCol="0" anchor="ctr"/>
              <a:lstStyle/>
              <a:p>
                <a:endParaRPr lang="en-US"/>
              </a:p>
            </p:txBody>
          </p:sp>
          <p:sp>
            <p:nvSpPr>
              <p:cNvPr id="38" name="Freeform: Shape 154">
                <a:extLst>
                  <a:ext uri="{FF2B5EF4-FFF2-40B4-BE49-F238E27FC236}">
                    <a16:creationId xmlns:a16="http://schemas.microsoft.com/office/drawing/2014/main" id="{9C029213-C688-4013-A223-D065F3CCCEE5}"/>
                  </a:ext>
                </a:extLst>
              </p:cNvPr>
              <p:cNvSpPr/>
              <p:nvPr/>
            </p:nvSpPr>
            <p:spPr>
              <a:xfrm>
                <a:off x="2279745" y="6695953"/>
                <a:ext cx="132" cy="727"/>
              </a:xfrm>
              <a:custGeom>
                <a:avLst/>
                <a:gdLst>
                  <a:gd name="connsiteX0" fmla="*/ 0 w 132"/>
                  <a:gd name="connsiteY0" fmla="*/ 0 h 727"/>
                  <a:gd name="connsiteX1" fmla="*/ 133 w 132"/>
                  <a:gd name="connsiteY1" fmla="*/ 728 h 727"/>
                  <a:gd name="connsiteX2" fmla="*/ 0 w 132"/>
                  <a:gd name="connsiteY2" fmla="*/ 0 h 727"/>
                </a:gdLst>
                <a:ahLst/>
                <a:cxnLst>
                  <a:cxn ang="0">
                    <a:pos x="connsiteX0" y="connsiteY0"/>
                  </a:cxn>
                  <a:cxn ang="0">
                    <a:pos x="connsiteX1" y="connsiteY1"/>
                  </a:cxn>
                  <a:cxn ang="0">
                    <a:pos x="connsiteX2" y="connsiteY2"/>
                  </a:cxn>
                </a:cxnLst>
                <a:rect l="l" t="t" r="r" b="b"/>
                <a:pathLst>
                  <a:path w="132" h="727">
                    <a:moveTo>
                      <a:pt x="0" y="0"/>
                    </a:moveTo>
                    <a:cubicBezTo>
                      <a:pt x="66" y="265"/>
                      <a:pt x="133" y="463"/>
                      <a:pt x="133" y="728"/>
                    </a:cubicBezTo>
                    <a:cubicBezTo>
                      <a:pt x="133" y="728"/>
                      <a:pt x="0" y="198"/>
                      <a:pt x="0" y="0"/>
                    </a:cubicBezTo>
                    <a:close/>
                  </a:path>
                </a:pathLst>
              </a:custGeom>
              <a:solidFill>
                <a:srgbClr val="F28549"/>
              </a:solidFill>
              <a:ln w="6619" cap="flat">
                <a:noFill/>
                <a:prstDash val="solid"/>
                <a:miter/>
              </a:ln>
            </p:spPr>
            <p:txBody>
              <a:bodyPr rtlCol="0" anchor="ctr"/>
              <a:lstStyle/>
              <a:p>
                <a:endParaRPr lang="en-US"/>
              </a:p>
            </p:txBody>
          </p:sp>
          <p:sp>
            <p:nvSpPr>
              <p:cNvPr id="39" name="Freeform: Shape 155">
                <a:extLst>
                  <a:ext uri="{FF2B5EF4-FFF2-40B4-BE49-F238E27FC236}">
                    <a16:creationId xmlns:a16="http://schemas.microsoft.com/office/drawing/2014/main" id="{B75C4F54-893D-437E-BEE4-A5B05C04DA9D}"/>
                  </a:ext>
                </a:extLst>
              </p:cNvPr>
              <p:cNvSpPr/>
              <p:nvPr/>
            </p:nvSpPr>
            <p:spPr>
              <a:xfrm>
                <a:off x="2224477" y="6641479"/>
                <a:ext cx="66" cy="66"/>
              </a:xfrm>
              <a:custGeom>
                <a:avLst/>
                <a:gdLst>
                  <a:gd name="connsiteX0" fmla="*/ 66 w 66"/>
                  <a:gd name="connsiteY0" fmla="*/ 66 h 66"/>
                  <a:gd name="connsiteX1" fmla="*/ 0 w 66"/>
                  <a:gd name="connsiteY1" fmla="*/ 0 h 66"/>
                  <a:gd name="connsiteX2" fmla="*/ 0 w 66"/>
                  <a:gd name="connsiteY2" fmla="*/ 0 h 66"/>
                </a:gdLst>
                <a:ahLst/>
                <a:cxnLst>
                  <a:cxn ang="0">
                    <a:pos x="connsiteX0" y="connsiteY0"/>
                  </a:cxn>
                  <a:cxn ang="0">
                    <a:pos x="connsiteX1" y="connsiteY1"/>
                  </a:cxn>
                  <a:cxn ang="0">
                    <a:pos x="connsiteX2" y="connsiteY2"/>
                  </a:cxn>
                </a:cxnLst>
                <a:rect l="l" t="t" r="r" b="b"/>
                <a:pathLst>
                  <a:path w="66" h="66">
                    <a:moveTo>
                      <a:pt x="66" y="66"/>
                    </a:moveTo>
                    <a:lnTo>
                      <a:pt x="0" y="0"/>
                    </a:lnTo>
                    <a:lnTo>
                      <a:pt x="0" y="0"/>
                    </a:lnTo>
                    <a:close/>
                  </a:path>
                </a:pathLst>
              </a:custGeom>
              <a:solidFill>
                <a:srgbClr val="F28549"/>
              </a:solidFill>
              <a:ln w="6619" cap="flat">
                <a:noFill/>
                <a:prstDash val="solid"/>
                <a:miter/>
              </a:ln>
            </p:spPr>
            <p:txBody>
              <a:bodyPr rtlCol="0" anchor="ctr"/>
              <a:lstStyle/>
              <a:p>
                <a:endParaRPr lang="en-US"/>
              </a:p>
            </p:txBody>
          </p:sp>
          <p:sp>
            <p:nvSpPr>
              <p:cNvPr id="40" name="Freeform: Shape 156">
                <a:extLst>
                  <a:ext uri="{FF2B5EF4-FFF2-40B4-BE49-F238E27FC236}">
                    <a16:creationId xmlns:a16="http://schemas.microsoft.com/office/drawing/2014/main" id="{FCF410C6-D41C-46D9-87D7-7D62FA4F3B9A}"/>
                  </a:ext>
                </a:extLst>
              </p:cNvPr>
              <p:cNvSpPr/>
              <p:nvPr/>
            </p:nvSpPr>
            <p:spPr>
              <a:xfrm>
                <a:off x="2279745" y="6695820"/>
                <a:ext cx="6618" cy="132"/>
              </a:xfrm>
              <a:custGeom>
                <a:avLst/>
                <a:gdLst>
                  <a:gd name="connsiteX0" fmla="*/ 0 w 6618"/>
                  <a:gd name="connsiteY0" fmla="*/ 133 h 132"/>
                  <a:gd name="connsiteX1" fmla="*/ 0 w 6618"/>
                  <a:gd name="connsiteY1" fmla="*/ 0 h 132"/>
                  <a:gd name="connsiteX2" fmla="*/ 0 w 6618"/>
                  <a:gd name="connsiteY2" fmla="*/ 0 h 132"/>
                  <a:gd name="connsiteX3" fmla="*/ 0 w 6618"/>
                  <a:gd name="connsiteY3" fmla="*/ 133 h 132"/>
                </a:gdLst>
                <a:ahLst/>
                <a:cxnLst>
                  <a:cxn ang="0">
                    <a:pos x="connsiteX0" y="connsiteY0"/>
                  </a:cxn>
                  <a:cxn ang="0">
                    <a:pos x="connsiteX1" y="connsiteY1"/>
                  </a:cxn>
                  <a:cxn ang="0">
                    <a:pos x="connsiteX2" y="connsiteY2"/>
                  </a:cxn>
                  <a:cxn ang="0">
                    <a:pos x="connsiteX3" y="connsiteY3"/>
                  </a:cxn>
                </a:cxnLst>
                <a:rect l="l" t="t" r="r" b="b"/>
                <a:pathLst>
                  <a:path w="6618" h="132">
                    <a:moveTo>
                      <a:pt x="0" y="133"/>
                    </a:moveTo>
                    <a:cubicBezTo>
                      <a:pt x="0" y="66"/>
                      <a:pt x="0" y="66"/>
                      <a:pt x="0" y="0"/>
                    </a:cubicBezTo>
                    <a:lnTo>
                      <a:pt x="0" y="0"/>
                    </a:lnTo>
                    <a:cubicBezTo>
                      <a:pt x="0" y="66"/>
                      <a:pt x="0" y="133"/>
                      <a:pt x="0" y="133"/>
                    </a:cubicBezTo>
                    <a:close/>
                  </a:path>
                </a:pathLst>
              </a:custGeom>
              <a:solidFill>
                <a:srgbClr val="F28549"/>
              </a:solidFill>
              <a:ln w="6619" cap="flat">
                <a:noFill/>
                <a:prstDash val="solid"/>
                <a:miter/>
              </a:ln>
            </p:spPr>
            <p:txBody>
              <a:bodyPr rtlCol="0" anchor="ctr"/>
              <a:lstStyle/>
              <a:p>
                <a:endParaRPr lang="en-US"/>
              </a:p>
            </p:txBody>
          </p:sp>
          <p:sp>
            <p:nvSpPr>
              <p:cNvPr id="41" name="Freeform: Shape 157">
                <a:extLst>
                  <a:ext uri="{FF2B5EF4-FFF2-40B4-BE49-F238E27FC236}">
                    <a16:creationId xmlns:a16="http://schemas.microsoft.com/office/drawing/2014/main" id="{CD71A618-673B-402E-88D0-C2A0AC5C684B}"/>
                  </a:ext>
                </a:extLst>
              </p:cNvPr>
              <p:cNvSpPr/>
              <p:nvPr/>
            </p:nvSpPr>
            <p:spPr>
              <a:xfrm>
                <a:off x="968542" y="6717332"/>
                <a:ext cx="463" cy="595"/>
              </a:xfrm>
              <a:custGeom>
                <a:avLst/>
                <a:gdLst>
                  <a:gd name="connsiteX0" fmla="*/ 463 w 463"/>
                  <a:gd name="connsiteY0" fmla="*/ 596 h 595"/>
                  <a:gd name="connsiteX1" fmla="*/ 397 w 463"/>
                  <a:gd name="connsiteY1" fmla="*/ 265 h 595"/>
                  <a:gd name="connsiteX2" fmla="*/ 0 w 463"/>
                  <a:gd name="connsiteY2" fmla="*/ 0 h 595"/>
                  <a:gd name="connsiteX3" fmla="*/ 463 w 463"/>
                  <a:gd name="connsiteY3" fmla="*/ 596 h 595"/>
                </a:gdLst>
                <a:ahLst/>
                <a:cxnLst>
                  <a:cxn ang="0">
                    <a:pos x="connsiteX0" y="connsiteY0"/>
                  </a:cxn>
                  <a:cxn ang="0">
                    <a:pos x="connsiteX1" y="connsiteY1"/>
                  </a:cxn>
                  <a:cxn ang="0">
                    <a:pos x="connsiteX2" y="connsiteY2"/>
                  </a:cxn>
                  <a:cxn ang="0">
                    <a:pos x="connsiteX3" y="connsiteY3"/>
                  </a:cxn>
                </a:cxnLst>
                <a:rect l="l" t="t" r="r" b="b"/>
                <a:pathLst>
                  <a:path w="463" h="595">
                    <a:moveTo>
                      <a:pt x="463" y="596"/>
                    </a:moveTo>
                    <a:cubicBezTo>
                      <a:pt x="463" y="463"/>
                      <a:pt x="463" y="397"/>
                      <a:pt x="397" y="265"/>
                    </a:cubicBezTo>
                    <a:cubicBezTo>
                      <a:pt x="265" y="199"/>
                      <a:pt x="132" y="66"/>
                      <a:pt x="0" y="0"/>
                    </a:cubicBezTo>
                    <a:lnTo>
                      <a:pt x="463" y="596"/>
                    </a:lnTo>
                    <a:close/>
                  </a:path>
                </a:pathLst>
              </a:custGeom>
              <a:solidFill>
                <a:srgbClr val="F28549"/>
              </a:solidFill>
              <a:ln w="6619" cap="flat">
                <a:noFill/>
                <a:prstDash val="solid"/>
                <a:miter/>
              </a:ln>
            </p:spPr>
            <p:txBody>
              <a:bodyPr rtlCol="0" anchor="ctr"/>
              <a:lstStyle/>
              <a:p>
                <a:endParaRPr lang="en-US"/>
              </a:p>
            </p:txBody>
          </p:sp>
          <p:sp>
            <p:nvSpPr>
              <p:cNvPr id="42" name="Freeform: Shape 158">
                <a:extLst>
                  <a:ext uri="{FF2B5EF4-FFF2-40B4-BE49-F238E27FC236}">
                    <a16:creationId xmlns:a16="http://schemas.microsoft.com/office/drawing/2014/main" id="{55C4E248-E8EE-41B0-A43A-FD8525E8C889}"/>
                  </a:ext>
                </a:extLst>
              </p:cNvPr>
              <p:cNvSpPr/>
              <p:nvPr/>
            </p:nvSpPr>
            <p:spPr>
              <a:xfrm>
                <a:off x="-24359" y="3903"/>
                <a:ext cx="4189025" cy="6829430"/>
              </a:xfrm>
              <a:custGeom>
                <a:avLst/>
                <a:gdLst>
                  <a:gd name="connsiteX0" fmla="*/ 4054181 w 4189025"/>
                  <a:gd name="connsiteY0" fmla="*/ 2982226 h 6829430"/>
                  <a:gd name="connsiteX1" fmla="*/ 3898239 w 4189025"/>
                  <a:gd name="connsiteY1" fmla="*/ 2929805 h 6829430"/>
                  <a:gd name="connsiteX2" fmla="*/ 3779364 w 4189025"/>
                  <a:gd name="connsiteY2" fmla="*/ 2982491 h 6829430"/>
                  <a:gd name="connsiteX3" fmla="*/ 3593903 w 4189025"/>
                  <a:gd name="connsiteY3" fmla="*/ 3081245 h 6829430"/>
                  <a:gd name="connsiteX4" fmla="*/ 3456164 w 4189025"/>
                  <a:gd name="connsiteY4" fmla="*/ 3084885 h 6829430"/>
                  <a:gd name="connsiteX5" fmla="*/ 3368993 w 4189025"/>
                  <a:gd name="connsiteY5" fmla="*/ 2983881 h 6829430"/>
                  <a:gd name="connsiteX6" fmla="*/ 3303135 w 4189025"/>
                  <a:gd name="connsiteY6" fmla="*/ 2592373 h 6829430"/>
                  <a:gd name="connsiteX7" fmla="*/ 3318358 w 4189025"/>
                  <a:gd name="connsiteY7" fmla="*/ 2406449 h 6829430"/>
                  <a:gd name="connsiteX8" fmla="*/ 3353703 w 4189025"/>
                  <a:gd name="connsiteY8" fmla="*/ 2213706 h 6829430"/>
                  <a:gd name="connsiteX9" fmla="*/ 3421017 w 4189025"/>
                  <a:gd name="connsiteY9" fmla="*/ 1971587 h 6829430"/>
                  <a:gd name="connsiteX10" fmla="*/ 3427107 w 4189025"/>
                  <a:gd name="connsiteY10" fmla="*/ 1930087 h 6829430"/>
                  <a:gd name="connsiteX11" fmla="*/ 3414994 w 4189025"/>
                  <a:gd name="connsiteY11" fmla="*/ 1913407 h 6829430"/>
                  <a:gd name="connsiteX12" fmla="*/ 3367735 w 4189025"/>
                  <a:gd name="connsiteY12" fmla="*/ 1894080 h 6829430"/>
                  <a:gd name="connsiteX13" fmla="*/ 3224833 w 4189025"/>
                  <a:gd name="connsiteY13" fmla="*/ 1846556 h 6829430"/>
                  <a:gd name="connsiteX14" fmla="*/ 3075975 w 4189025"/>
                  <a:gd name="connsiteY14" fmla="*/ 1830737 h 6829430"/>
                  <a:gd name="connsiteX15" fmla="*/ 2586706 w 4189025"/>
                  <a:gd name="connsiteY15" fmla="*/ 1888057 h 6829430"/>
                  <a:gd name="connsiteX16" fmla="*/ 2480274 w 4189025"/>
                  <a:gd name="connsiteY16" fmla="*/ 1880776 h 6829430"/>
                  <a:gd name="connsiteX17" fmla="*/ 2406937 w 4189025"/>
                  <a:gd name="connsiteY17" fmla="*/ 1821934 h 6829430"/>
                  <a:gd name="connsiteX18" fmla="*/ 2501256 w 4189025"/>
                  <a:gd name="connsiteY18" fmla="*/ 1739992 h 6829430"/>
                  <a:gd name="connsiteX19" fmla="*/ 2897662 w 4189025"/>
                  <a:gd name="connsiteY19" fmla="*/ 1254099 h 6829430"/>
                  <a:gd name="connsiteX20" fmla="*/ 2189440 w 4189025"/>
                  <a:gd name="connsiteY20" fmla="*/ 18087 h 6829430"/>
                  <a:gd name="connsiteX21" fmla="*/ 1142066 w 4189025"/>
                  <a:gd name="connsiteY21" fmla="*/ 600881 h 6829430"/>
                  <a:gd name="connsiteX22" fmla="*/ 1363601 w 4189025"/>
                  <a:gd name="connsiteY22" fmla="*/ 1622970 h 6829430"/>
                  <a:gd name="connsiteX23" fmla="*/ 1479100 w 4189025"/>
                  <a:gd name="connsiteY23" fmla="*/ 1744692 h 6829430"/>
                  <a:gd name="connsiteX24" fmla="*/ 1620546 w 4189025"/>
                  <a:gd name="connsiteY24" fmla="*/ 1831598 h 6829430"/>
                  <a:gd name="connsiteX25" fmla="*/ 1596983 w 4189025"/>
                  <a:gd name="connsiteY25" fmla="*/ 1864626 h 6829430"/>
                  <a:gd name="connsiteX26" fmla="*/ 1595792 w 4189025"/>
                  <a:gd name="connsiteY26" fmla="*/ 1866215 h 6829430"/>
                  <a:gd name="connsiteX27" fmla="*/ 1575074 w 4189025"/>
                  <a:gd name="connsiteY27" fmla="*/ 1886204 h 6829430"/>
                  <a:gd name="connsiteX28" fmla="*/ 1398482 w 4189025"/>
                  <a:gd name="connsiteY28" fmla="*/ 1949414 h 6829430"/>
                  <a:gd name="connsiteX29" fmla="*/ 917686 w 4189025"/>
                  <a:gd name="connsiteY29" fmla="*/ 1996673 h 6829430"/>
                  <a:gd name="connsiteX30" fmla="*/ 835744 w 4189025"/>
                  <a:gd name="connsiteY30" fmla="*/ 2051411 h 6829430"/>
                  <a:gd name="connsiteX31" fmla="*/ 884261 w 4189025"/>
                  <a:gd name="connsiteY31" fmla="*/ 2288103 h 6829430"/>
                  <a:gd name="connsiteX32" fmla="*/ 919274 w 4189025"/>
                  <a:gd name="connsiteY32" fmla="*/ 2700989 h 6829430"/>
                  <a:gd name="connsiteX33" fmla="*/ 852953 w 4189025"/>
                  <a:gd name="connsiteY33" fmla="*/ 3044179 h 6829430"/>
                  <a:gd name="connsiteX34" fmla="*/ 697674 w 4189025"/>
                  <a:gd name="connsiteY34" fmla="*/ 3107853 h 6829430"/>
                  <a:gd name="connsiteX35" fmla="*/ 607392 w 4189025"/>
                  <a:gd name="connsiteY35" fmla="*/ 3076678 h 6829430"/>
                  <a:gd name="connsiteX36" fmla="*/ 462769 w 4189025"/>
                  <a:gd name="connsiteY36" fmla="*/ 2996126 h 6829430"/>
                  <a:gd name="connsiteX37" fmla="*/ 311925 w 4189025"/>
                  <a:gd name="connsiteY37" fmla="*/ 2960847 h 6829430"/>
                  <a:gd name="connsiteX38" fmla="*/ 2690 w 4189025"/>
                  <a:gd name="connsiteY38" fmla="*/ 3306817 h 6829430"/>
                  <a:gd name="connsiteX39" fmla="*/ 290678 w 4189025"/>
                  <a:gd name="connsiteY39" fmla="*/ 3678931 h 6829430"/>
                  <a:gd name="connsiteX40" fmla="*/ 305835 w 4189025"/>
                  <a:gd name="connsiteY40" fmla="*/ 3672841 h 6829430"/>
                  <a:gd name="connsiteX41" fmla="*/ 541667 w 4189025"/>
                  <a:gd name="connsiteY41" fmla="*/ 3617309 h 6829430"/>
                  <a:gd name="connsiteX42" fmla="*/ 675170 w 4189025"/>
                  <a:gd name="connsiteY42" fmla="*/ 3573028 h 6829430"/>
                  <a:gd name="connsiteX43" fmla="*/ 793449 w 4189025"/>
                  <a:gd name="connsiteY43" fmla="*/ 3588252 h 6829430"/>
                  <a:gd name="connsiteX44" fmla="*/ 911530 w 4189025"/>
                  <a:gd name="connsiteY44" fmla="*/ 3778677 h 6829430"/>
                  <a:gd name="connsiteX45" fmla="*/ 970571 w 4189025"/>
                  <a:gd name="connsiteY45" fmla="*/ 4504175 h 6829430"/>
                  <a:gd name="connsiteX46" fmla="*/ 952965 w 4189025"/>
                  <a:gd name="connsiteY46" fmla="*/ 5244564 h 6829430"/>
                  <a:gd name="connsiteX47" fmla="*/ 955745 w 4189025"/>
                  <a:gd name="connsiteY47" fmla="*/ 6479054 h 6829430"/>
                  <a:gd name="connsiteX48" fmla="*/ 954884 w 4189025"/>
                  <a:gd name="connsiteY48" fmla="*/ 6577807 h 6829430"/>
                  <a:gd name="connsiteX49" fmla="*/ 961966 w 4189025"/>
                  <a:gd name="connsiteY49" fmla="*/ 6706809 h 6829430"/>
                  <a:gd name="connsiteX50" fmla="*/ 969115 w 4189025"/>
                  <a:gd name="connsiteY50" fmla="*/ 6713825 h 6829430"/>
                  <a:gd name="connsiteX51" fmla="*/ 982750 w 4189025"/>
                  <a:gd name="connsiteY51" fmla="*/ 6734543 h 6829430"/>
                  <a:gd name="connsiteX52" fmla="*/ 1112149 w 4189025"/>
                  <a:gd name="connsiteY52" fmla="*/ 6776771 h 6829430"/>
                  <a:gd name="connsiteX53" fmla="*/ 1819378 w 4189025"/>
                  <a:gd name="connsiteY53" fmla="*/ 6772403 h 6829430"/>
                  <a:gd name="connsiteX54" fmla="*/ 1944011 w 4189025"/>
                  <a:gd name="connsiteY54" fmla="*/ 6733616 h 6829430"/>
                  <a:gd name="connsiteX55" fmla="*/ 2075132 w 4189025"/>
                  <a:gd name="connsiteY55" fmla="*/ 6530945 h 6829430"/>
                  <a:gd name="connsiteX56" fmla="*/ 2074470 w 4189025"/>
                  <a:gd name="connsiteY56" fmla="*/ 5362711 h 6829430"/>
                  <a:gd name="connsiteX57" fmla="*/ 2079500 w 4189025"/>
                  <a:gd name="connsiteY57" fmla="*/ 5266472 h 6829430"/>
                  <a:gd name="connsiteX58" fmla="*/ 2111271 w 4189025"/>
                  <a:gd name="connsiteY58" fmla="*/ 5207961 h 6829430"/>
                  <a:gd name="connsiteX59" fmla="*/ 2185138 w 4189025"/>
                  <a:gd name="connsiteY59" fmla="*/ 5229671 h 6829430"/>
                  <a:gd name="connsiteX60" fmla="*/ 2197118 w 4189025"/>
                  <a:gd name="connsiteY60" fmla="*/ 5331271 h 6829430"/>
                  <a:gd name="connsiteX61" fmla="*/ 2197250 w 4189025"/>
                  <a:gd name="connsiteY61" fmla="*/ 6482297 h 6829430"/>
                  <a:gd name="connsiteX62" fmla="*/ 2416534 w 4189025"/>
                  <a:gd name="connsiteY62" fmla="*/ 6753274 h 6829430"/>
                  <a:gd name="connsiteX63" fmla="*/ 3021567 w 4189025"/>
                  <a:gd name="connsiteY63" fmla="*/ 6803776 h 6829430"/>
                  <a:gd name="connsiteX64" fmla="*/ 3229069 w 4189025"/>
                  <a:gd name="connsiteY64" fmla="*/ 6741890 h 6829430"/>
                  <a:gd name="connsiteX65" fmla="*/ 3294133 w 4189025"/>
                  <a:gd name="connsiteY65" fmla="*/ 6642474 h 6829430"/>
                  <a:gd name="connsiteX66" fmla="*/ 3294266 w 4189025"/>
                  <a:gd name="connsiteY66" fmla="*/ 6590781 h 6829430"/>
                  <a:gd name="connsiteX67" fmla="*/ 3294133 w 4189025"/>
                  <a:gd name="connsiteY67" fmla="*/ 4215193 h 6829430"/>
                  <a:gd name="connsiteX68" fmla="*/ 3288838 w 4189025"/>
                  <a:gd name="connsiteY68" fmla="*/ 4036086 h 6829430"/>
                  <a:gd name="connsiteX69" fmla="*/ 3340333 w 4189025"/>
                  <a:gd name="connsiteY69" fmla="*/ 3747833 h 6829430"/>
                  <a:gd name="connsiteX70" fmla="*/ 3528177 w 4189025"/>
                  <a:gd name="connsiteY70" fmla="*/ 3643983 h 6829430"/>
                  <a:gd name="connsiteX71" fmla="*/ 3627527 w 4189025"/>
                  <a:gd name="connsiteY71" fmla="*/ 3670392 h 6829430"/>
                  <a:gd name="connsiteX72" fmla="*/ 3785586 w 4189025"/>
                  <a:gd name="connsiteY72" fmla="*/ 3728969 h 6829430"/>
                  <a:gd name="connsiteX73" fmla="*/ 4025521 w 4189025"/>
                  <a:gd name="connsiteY73" fmla="*/ 3666289 h 6829430"/>
                  <a:gd name="connsiteX74" fmla="*/ 4167562 w 4189025"/>
                  <a:gd name="connsiteY74" fmla="*/ 3429332 h 6829430"/>
                  <a:gd name="connsiteX75" fmla="*/ 4054181 w 4189025"/>
                  <a:gd name="connsiteY75" fmla="*/ 2982226 h 6829430"/>
                  <a:gd name="connsiteX76" fmla="*/ 970703 w 4189025"/>
                  <a:gd name="connsiteY76" fmla="*/ 3992335 h 6829430"/>
                  <a:gd name="connsiteX77" fmla="*/ 974476 w 4189025"/>
                  <a:gd name="connsiteY77" fmla="*/ 3998888 h 6829430"/>
                  <a:gd name="connsiteX78" fmla="*/ 970703 w 4189025"/>
                  <a:gd name="connsiteY78" fmla="*/ 3992335 h 682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89025" h="6829430">
                    <a:moveTo>
                      <a:pt x="4054181" y="2982226"/>
                    </a:moveTo>
                    <a:cubicBezTo>
                      <a:pt x="4013938" y="2938210"/>
                      <a:pt x="3958802" y="2912860"/>
                      <a:pt x="3898239" y="2929805"/>
                    </a:cubicBezTo>
                    <a:cubicBezTo>
                      <a:pt x="3857202" y="2941321"/>
                      <a:pt x="3816960" y="2959854"/>
                      <a:pt x="3779364" y="2982491"/>
                    </a:cubicBezTo>
                    <a:cubicBezTo>
                      <a:pt x="3719331" y="3018630"/>
                      <a:pt x="3659364" y="3055034"/>
                      <a:pt x="3593903" y="3081245"/>
                    </a:cubicBezTo>
                    <a:cubicBezTo>
                      <a:pt x="3548166" y="3099579"/>
                      <a:pt x="3499782" y="3102756"/>
                      <a:pt x="3456164" y="3084885"/>
                    </a:cubicBezTo>
                    <a:cubicBezTo>
                      <a:pt x="3413339" y="3067345"/>
                      <a:pt x="3387261" y="3026837"/>
                      <a:pt x="3368993" y="2983881"/>
                    </a:cubicBezTo>
                    <a:cubicBezTo>
                      <a:pt x="3315711" y="2858717"/>
                      <a:pt x="3300222" y="2725612"/>
                      <a:pt x="3303135" y="2592373"/>
                    </a:cubicBezTo>
                    <a:cubicBezTo>
                      <a:pt x="3304459" y="2531347"/>
                      <a:pt x="3303863" y="2468401"/>
                      <a:pt x="3318358" y="2406449"/>
                    </a:cubicBezTo>
                    <a:cubicBezTo>
                      <a:pt x="3333185" y="2343172"/>
                      <a:pt x="3339340" y="2277579"/>
                      <a:pt x="3353703" y="2213706"/>
                    </a:cubicBezTo>
                    <a:cubicBezTo>
                      <a:pt x="3372104" y="2131831"/>
                      <a:pt x="3396925" y="2051874"/>
                      <a:pt x="3421017" y="1971587"/>
                    </a:cubicBezTo>
                    <a:cubicBezTo>
                      <a:pt x="3424856" y="1958813"/>
                      <a:pt x="3430747" y="1943523"/>
                      <a:pt x="3427107" y="1930087"/>
                    </a:cubicBezTo>
                    <a:cubicBezTo>
                      <a:pt x="3425187" y="1922872"/>
                      <a:pt x="3421150" y="1917643"/>
                      <a:pt x="3414994" y="1913407"/>
                    </a:cubicBezTo>
                    <a:cubicBezTo>
                      <a:pt x="3401690" y="1904141"/>
                      <a:pt x="3382694" y="1900368"/>
                      <a:pt x="3367735" y="1894080"/>
                    </a:cubicBezTo>
                    <a:cubicBezTo>
                      <a:pt x="3319947" y="1873826"/>
                      <a:pt x="3276725" y="1854830"/>
                      <a:pt x="3224833" y="1846556"/>
                    </a:cubicBezTo>
                    <a:cubicBezTo>
                      <a:pt x="3175457" y="1838746"/>
                      <a:pt x="3125682" y="1835238"/>
                      <a:pt x="3075975" y="1830737"/>
                    </a:cubicBezTo>
                    <a:cubicBezTo>
                      <a:pt x="2906994" y="1815646"/>
                      <a:pt x="2750126" y="1856749"/>
                      <a:pt x="2586706" y="1888057"/>
                    </a:cubicBezTo>
                    <a:cubicBezTo>
                      <a:pt x="2550964" y="1894874"/>
                      <a:pt x="2514428" y="1902155"/>
                      <a:pt x="2480274" y="1880776"/>
                    </a:cubicBezTo>
                    <a:cubicBezTo>
                      <a:pt x="2453004" y="1865553"/>
                      <a:pt x="2442877" y="1831995"/>
                      <a:pt x="2406937" y="1821934"/>
                    </a:cubicBezTo>
                    <a:cubicBezTo>
                      <a:pt x="2448768" y="1799099"/>
                      <a:pt x="2466441" y="1762099"/>
                      <a:pt x="2501256" y="1739992"/>
                    </a:cubicBezTo>
                    <a:cubicBezTo>
                      <a:pt x="2686386" y="1622110"/>
                      <a:pt x="2817970" y="1458491"/>
                      <a:pt x="2897662" y="1254099"/>
                    </a:cubicBezTo>
                    <a:cubicBezTo>
                      <a:pt x="3098810" y="738355"/>
                      <a:pt x="2714914" y="129880"/>
                      <a:pt x="2189440" y="18087"/>
                    </a:cubicBezTo>
                    <a:cubicBezTo>
                      <a:pt x="1747364" y="-75967"/>
                      <a:pt x="1322497" y="208447"/>
                      <a:pt x="1142066" y="600881"/>
                    </a:cubicBezTo>
                    <a:cubicBezTo>
                      <a:pt x="978514" y="956646"/>
                      <a:pt x="1103412" y="1352390"/>
                      <a:pt x="1363601" y="1622970"/>
                    </a:cubicBezTo>
                    <a:cubicBezTo>
                      <a:pt x="1402321" y="1663279"/>
                      <a:pt x="1437600" y="1707163"/>
                      <a:pt x="1479100" y="1744692"/>
                    </a:cubicBezTo>
                    <a:cubicBezTo>
                      <a:pt x="1522851" y="1784273"/>
                      <a:pt x="1575273" y="1801085"/>
                      <a:pt x="1620546" y="1831598"/>
                    </a:cubicBezTo>
                    <a:cubicBezTo>
                      <a:pt x="1613663" y="1843048"/>
                      <a:pt x="1603469" y="1852778"/>
                      <a:pt x="1596983" y="1864626"/>
                    </a:cubicBezTo>
                    <a:cubicBezTo>
                      <a:pt x="1596983" y="1864626"/>
                      <a:pt x="1595792" y="1866215"/>
                      <a:pt x="1595792" y="1866215"/>
                    </a:cubicBezTo>
                    <a:cubicBezTo>
                      <a:pt x="1593144" y="1877334"/>
                      <a:pt x="1590827" y="1888719"/>
                      <a:pt x="1575074" y="1886204"/>
                    </a:cubicBezTo>
                    <a:cubicBezTo>
                      <a:pt x="1525764" y="1933860"/>
                      <a:pt x="1466723" y="1952988"/>
                      <a:pt x="1398482" y="1949414"/>
                    </a:cubicBezTo>
                    <a:cubicBezTo>
                      <a:pt x="1235922" y="1940942"/>
                      <a:pt x="1075811" y="1958349"/>
                      <a:pt x="917686" y="1996673"/>
                    </a:cubicBezTo>
                    <a:cubicBezTo>
                      <a:pt x="883400" y="2004946"/>
                      <a:pt x="851298" y="2015603"/>
                      <a:pt x="835744" y="2051411"/>
                    </a:cubicBezTo>
                    <a:cubicBezTo>
                      <a:pt x="852026" y="2130308"/>
                      <a:pt x="869368" y="2209007"/>
                      <a:pt x="884261" y="2288103"/>
                    </a:cubicBezTo>
                    <a:cubicBezTo>
                      <a:pt x="909942" y="2424055"/>
                      <a:pt x="921326" y="2562655"/>
                      <a:pt x="919274" y="2700989"/>
                    </a:cubicBezTo>
                    <a:cubicBezTo>
                      <a:pt x="917554" y="2816158"/>
                      <a:pt x="924702" y="2949132"/>
                      <a:pt x="852953" y="3044179"/>
                    </a:cubicBezTo>
                    <a:cubicBezTo>
                      <a:pt x="813769" y="3096071"/>
                      <a:pt x="762671" y="3117649"/>
                      <a:pt x="697674" y="3107853"/>
                    </a:cubicBezTo>
                    <a:cubicBezTo>
                      <a:pt x="665308" y="3102955"/>
                      <a:pt x="637111" y="3088525"/>
                      <a:pt x="607392" y="3076678"/>
                    </a:cubicBezTo>
                    <a:cubicBezTo>
                      <a:pt x="555500" y="3055961"/>
                      <a:pt x="512808" y="3019424"/>
                      <a:pt x="462769" y="2996126"/>
                    </a:cubicBezTo>
                    <a:cubicBezTo>
                      <a:pt x="415047" y="2973952"/>
                      <a:pt x="366266" y="2948801"/>
                      <a:pt x="311925" y="2960847"/>
                    </a:cubicBezTo>
                    <a:cubicBezTo>
                      <a:pt x="161676" y="2994074"/>
                      <a:pt x="25856" y="3156303"/>
                      <a:pt x="2690" y="3306817"/>
                    </a:cubicBezTo>
                    <a:cubicBezTo>
                      <a:pt x="-22991" y="3473613"/>
                      <a:pt x="139900" y="3638555"/>
                      <a:pt x="290678" y="3678931"/>
                    </a:cubicBezTo>
                    <a:cubicBezTo>
                      <a:pt x="294451" y="3673702"/>
                      <a:pt x="300011" y="3672643"/>
                      <a:pt x="305835" y="3672841"/>
                    </a:cubicBezTo>
                    <a:cubicBezTo>
                      <a:pt x="389697" y="3676548"/>
                      <a:pt x="465947" y="3648285"/>
                      <a:pt x="541667" y="3617309"/>
                    </a:cubicBezTo>
                    <a:cubicBezTo>
                      <a:pt x="585153" y="3599504"/>
                      <a:pt x="628176" y="3580309"/>
                      <a:pt x="675170" y="3573028"/>
                    </a:cubicBezTo>
                    <a:cubicBezTo>
                      <a:pt x="713890" y="3567005"/>
                      <a:pt x="751552" y="3569256"/>
                      <a:pt x="793449" y="3588252"/>
                    </a:cubicBezTo>
                    <a:cubicBezTo>
                      <a:pt x="852291" y="3614860"/>
                      <a:pt x="895777" y="3720762"/>
                      <a:pt x="911530" y="3778677"/>
                    </a:cubicBezTo>
                    <a:cubicBezTo>
                      <a:pt x="975403" y="4013913"/>
                      <a:pt x="986059" y="4261857"/>
                      <a:pt x="970571" y="4504175"/>
                    </a:cubicBezTo>
                    <a:cubicBezTo>
                      <a:pt x="954884" y="4749206"/>
                      <a:pt x="953163" y="4998738"/>
                      <a:pt x="952965" y="5244564"/>
                    </a:cubicBezTo>
                    <a:cubicBezTo>
                      <a:pt x="952634" y="5656060"/>
                      <a:pt x="958657" y="6067557"/>
                      <a:pt x="955745" y="6479054"/>
                    </a:cubicBezTo>
                    <a:cubicBezTo>
                      <a:pt x="955480" y="6511949"/>
                      <a:pt x="955215" y="6544911"/>
                      <a:pt x="954884" y="6577807"/>
                    </a:cubicBezTo>
                    <a:cubicBezTo>
                      <a:pt x="954421" y="6621028"/>
                      <a:pt x="955480" y="6664051"/>
                      <a:pt x="961966" y="6706809"/>
                    </a:cubicBezTo>
                    <a:cubicBezTo>
                      <a:pt x="969777" y="6703633"/>
                      <a:pt x="968453" y="6709722"/>
                      <a:pt x="969115" y="6713825"/>
                    </a:cubicBezTo>
                    <a:cubicBezTo>
                      <a:pt x="976263" y="6718988"/>
                      <a:pt x="986986" y="6721901"/>
                      <a:pt x="982750" y="6734543"/>
                    </a:cubicBezTo>
                    <a:cubicBezTo>
                      <a:pt x="1026699" y="6746059"/>
                      <a:pt x="1067273" y="6767108"/>
                      <a:pt x="1112149" y="6776771"/>
                    </a:cubicBezTo>
                    <a:cubicBezTo>
                      <a:pt x="1348377" y="6827670"/>
                      <a:pt x="1583944" y="6821117"/>
                      <a:pt x="1819378" y="6772403"/>
                    </a:cubicBezTo>
                    <a:cubicBezTo>
                      <a:pt x="1862136" y="6763533"/>
                      <a:pt x="1904232" y="6752215"/>
                      <a:pt x="1944011" y="6733616"/>
                    </a:cubicBezTo>
                    <a:cubicBezTo>
                      <a:pt x="2029925" y="6693505"/>
                      <a:pt x="2075529" y="6629765"/>
                      <a:pt x="2075132" y="6530945"/>
                    </a:cubicBezTo>
                    <a:cubicBezTo>
                      <a:pt x="2073411" y="6141556"/>
                      <a:pt x="2074205" y="5752100"/>
                      <a:pt x="2074470" y="5362711"/>
                    </a:cubicBezTo>
                    <a:cubicBezTo>
                      <a:pt x="2074470" y="5330609"/>
                      <a:pt x="2076985" y="5298508"/>
                      <a:pt x="2079500" y="5266472"/>
                    </a:cubicBezTo>
                    <a:cubicBezTo>
                      <a:pt x="2081353" y="5242710"/>
                      <a:pt x="2090752" y="5222059"/>
                      <a:pt x="2111271" y="5207961"/>
                    </a:cubicBezTo>
                    <a:cubicBezTo>
                      <a:pt x="2141387" y="5187244"/>
                      <a:pt x="2169981" y="5196511"/>
                      <a:pt x="2185138" y="5229671"/>
                    </a:cubicBezTo>
                    <a:cubicBezTo>
                      <a:pt x="2200295" y="5262633"/>
                      <a:pt x="2197118" y="5297118"/>
                      <a:pt x="2197118" y="5331271"/>
                    </a:cubicBezTo>
                    <a:cubicBezTo>
                      <a:pt x="2197449" y="5714969"/>
                      <a:pt x="2197449" y="6098599"/>
                      <a:pt x="2197250" y="6482297"/>
                    </a:cubicBezTo>
                    <a:cubicBezTo>
                      <a:pt x="2197184" y="6632016"/>
                      <a:pt x="2274824" y="6711774"/>
                      <a:pt x="2416534" y="6753274"/>
                    </a:cubicBezTo>
                    <a:cubicBezTo>
                      <a:pt x="2614770" y="6811388"/>
                      <a:pt x="2813403" y="6861691"/>
                      <a:pt x="3021567" y="6803776"/>
                    </a:cubicBezTo>
                    <a:cubicBezTo>
                      <a:pt x="3091132" y="6784449"/>
                      <a:pt x="3162285" y="6770814"/>
                      <a:pt x="3229069" y="6741890"/>
                    </a:cubicBezTo>
                    <a:cubicBezTo>
                      <a:pt x="3273019" y="6722893"/>
                      <a:pt x="3295126" y="6690593"/>
                      <a:pt x="3294133" y="6642474"/>
                    </a:cubicBezTo>
                    <a:cubicBezTo>
                      <a:pt x="3293736" y="6625265"/>
                      <a:pt x="3294266" y="6607989"/>
                      <a:pt x="3294266" y="6590781"/>
                    </a:cubicBezTo>
                    <a:cubicBezTo>
                      <a:pt x="3294199" y="5798896"/>
                      <a:pt x="3294067" y="5007078"/>
                      <a:pt x="3294133" y="4215193"/>
                    </a:cubicBezTo>
                    <a:cubicBezTo>
                      <a:pt x="3294133" y="4155425"/>
                      <a:pt x="3291419" y="4095789"/>
                      <a:pt x="3288838" y="4036086"/>
                    </a:cubicBezTo>
                    <a:cubicBezTo>
                      <a:pt x="3284536" y="3936538"/>
                      <a:pt x="3293538" y="3838512"/>
                      <a:pt x="3340333" y="3747833"/>
                    </a:cubicBezTo>
                    <a:cubicBezTo>
                      <a:pt x="3382032" y="3667083"/>
                      <a:pt x="3438293" y="3636636"/>
                      <a:pt x="3528177" y="3643983"/>
                    </a:cubicBezTo>
                    <a:cubicBezTo>
                      <a:pt x="3563059" y="3646829"/>
                      <a:pt x="3595359" y="3658081"/>
                      <a:pt x="3627527" y="3670392"/>
                    </a:cubicBezTo>
                    <a:cubicBezTo>
                      <a:pt x="3680015" y="3690448"/>
                      <a:pt x="3731443" y="3712952"/>
                      <a:pt x="3785586" y="3728969"/>
                    </a:cubicBezTo>
                    <a:cubicBezTo>
                      <a:pt x="3878846" y="3756504"/>
                      <a:pt x="3957479" y="3732808"/>
                      <a:pt x="4025521" y="3666289"/>
                    </a:cubicBezTo>
                    <a:cubicBezTo>
                      <a:pt x="4093629" y="3599769"/>
                      <a:pt x="4139498" y="3519217"/>
                      <a:pt x="4167562" y="3429332"/>
                    </a:cubicBezTo>
                    <a:cubicBezTo>
                      <a:pt x="4221109" y="3257704"/>
                      <a:pt x="4171203" y="3110037"/>
                      <a:pt x="4054181" y="2982226"/>
                    </a:cubicBezTo>
                    <a:close/>
                    <a:moveTo>
                      <a:pt x="970703" y="3992335"/>
                    </a:moveTo>
                    <a:cubicBezTo>
                      <a:pt x="972093" y="3994453"/>
                      <a:pt x="973351" y="3996637"/>
                      <a:pt x="974476" y="3998888"/>
                    </a:cubicBezTo>
                    <a:cubicBezTo>
                      <a:pt x="973417" y="3996637"/>
                      <a:pt x="972093" y="3994520"/>
                      <a:pt x="970703" y="3992335"/>
                    </a:cubicBezTo>
                    <a:close/>
                  </a:path>
                </a:pathLst>
              </a:custGeom>
              <a:solidFill>
                <a:schemeClr val="accent1"/>
              </a:solidFill>
              <a:ln w="6619" cap="flat">
                <a:noFill/>
                <a:prstDash val="solid"/>
                <a:miter/>
              </a:ln>
            </p:spPr>
            <p:txBody>
              <a:bodyPr rtlCol="0" anchor="ctr"/>
              <a:lstStyle/>
              <a:p>
                <a:endParaRPr lang="en-US"/>
              </a:p>
            </p:txBody>
          </p:sp>
          <p:sp>
            <p:nvSpPr>
              <p:cNvPr id="43" name="Freeform: Shape 159">
                <a:extLst>
                  <a:ext uri="{FF2B5EF4-FFF2-40B4-BE49-F238E27FC236}">
                    <a16:creationId xmlns:a16="http://schemas.microsoft.com/office/drawing/2014/main" id="{0A796F17-4322-4102-A8CF-2EBA425445C6}"/>
                  </a:ext>
                </a:extLst>
              </p:cNvPr>
              <p:cNvSpPr/>
              <p:nvPr/>
            </p:nvSpPr>
            <p:spPr>
              <a:xfrm>
                <a:off x="961526" y="6710580"/>
                <a:ext cx="330" cy="463"/>
              </a:xfrm>
              <a:custGeom>
                <a:avLst/>
                <a:gdLst>
                  <a:gd name="connsiteX0" fmla="*/ 331 w 330"/>
                  <a:gd name="connsiteY0" fmla="*/ 463 h 463"/>
                  <a:gd name="connsiteX1" fmla="*/ 265 w 330"/>
                  <a:gd name="connsiteY1" fmla="*/ 0 h 463"/>
                  <a:gd name="connsiteX2" fmla="*/ 0 w 330"/>
                  <a:gd name="connsiteY2" fmla="*/ 66 h 463"/>
                  <a:gd name="connsiteX3" fmla="*/ 331 w 330"/>
                  <a:gd name="connsiteY3" fmla="*/ 463 h 463"/>
                </a:gdLst>
                <a:ahLst/>
                <a:cxnLst>
                  <a:cxn ang="0">
                    <a:pos x="connsiteX0" y="connsiteY0"/>
                  </a:cxn>
                  <a:cxn ang="0">
                    <a:pos x="connsiteX1" y="connsiteY1"/>
                  </a:cxn>
                  <a:cxn ang="0">
                    <a:pos x="connsiteX2" y="connsiteY2"/>
                  </a:cxn>
                  <a:cxn ang="0">
                    <a:pos x="connsiteX3" y="connsiteY3"/>
                  </a:cxn>
                </a:cxnLst>
                <a:rect l="l" t="t" r="r" b="b"/>
                <a:pathLst>
                  <a:path w="330" h="463">
                    <a:moveTo>
                      <a:pt x="331" y="463"/>
                    </a:moveTo>
                    <a:cubicBezTo>
                      <a:pt x="331" y="331"/>
                      <a:pt x="265" y="133"/>
                      <a:pt x="265" y="0"/>
                    </a:cubicBezTo>
                    <a:cubicBezTo>
                      <a:pt x="199" y="66"/>
                      <a:pt x="132" y="66"/>
                      <a:pt x="0" y="66"/>
                    </a:cubicBezTo>
                    <a:lnTo>
                      <a:pt x="331" y="463"/>
                    </a:lnTo>
                    <a:close/>
                  </a:path>
                </a:pathLst>
              </a:custGeom>
              <a:solidFill>
                <a:srgbClr val="F28549"/>
              </a:solidFill>
              <a:ln w="6619" cap="flat">
                <a:noFill/>
                <a:prstDash val="solid"/>
                <a:miter/>
              </a:ln>
            </p:spPr>
            <p:txBody>
              <a:bodyPr rtlCol="0" anchor="ctr"/>
              <a:lstStyle/>
              <a:p>
                <a:endParaRPr lang="en-US"/>
              </a:p>
            </p:txBody>
          </p:sp>
          <p:sp>
            <p:nvSpPr>
              <p:cNvPr id="44" name="Freeform: Shape 160">
                <a:extLst>
                  <a:ext uri="{FF2B5EF4-FFF2-40B4-BE49-F238E27FC236}">
                    <a16:creationId xmlns:a16="http://schemas.microsoft.com/office/drawing/2014/main" id="{7BA27AEF-28FA-425E-AAED-6C61AB514041}"/>
                  </a:ext>
                </a:extLst>
              </p:cNvPr>
              <p:cNvSpPr/>
              <p:nvPr/>
            </p:nvSpPr>
            <p:spPr>
              <a:xfrm>
                <a:off x="982045" y="6738176"/>
                <a:ext cx="529" cy="469"/>
              </a:xfrm>
              <a:custGeom>
                <a:avLst/>
                <a:gdLst>
                  <a:gd name="connsiteX0" fmla="*/ 463 w 529"/>
                  <a:gd name="connsiteY0" fmla="*/ 469 h 469"/>
                  <a:gd name="connsiteX1" fmla="*/ 530 w 529"/>
                  <a:gd name="connsiteY1" fmla="*/ 138 h 469"/>
                  <a:gd name="connsiteX2" fmla="*/ 0 w 529"/>
                  <a:gd name="connsiteY2" fmla="*/ 6 h 469"/>
                  <a:gd name="connsiteX3" fmla="*/ 463 w 529"/>
                  <a:gd name="connsiteY3" fmla="*/ 469 h 469"/>
                </a:gdLst>
                <a:ahLst/>
                <a:cxnLst>
                  <a:cxn ang="0">
                    <a:pos x="connsiteX0" y="connsiteY0"/>
                  </a:cxn>
                  <a:cxn ang="0">
                    <a:pos x="connsiteX1" y="connsiteY1"/>
                  </a:cxn>
                  <a:cxn ang="0">
                    <a:pos x="connsiteX2" y="connsiteY2"/>
                  </a:cxn>
                  <a:cxn ang="0">
                    <a:pos x="connsiteX3" y="connsiteY3"/>
                  </a:cxn>
                </a:cxnLst>
                <a:rect l="l" t="t" r="r" b="b"/>
                <a:pathLst>
                  <a:path w="529" h="469">
                    <a:moveTo>
                      <a:pt x="463" y="469"/>
                    </a:moveTo>
                    <a:cubicBezTo>
                      <a:pt x="530" y="337"/>
                      <a:pt x="530" y="270"/>
                      <a:pt x="530" y="138"/>
                    </a:cubicBezTo>
                    <a:cubicBezTo>
                      <a:pt x="331" y="72"/>
                      <a:pt x="199" y="6"/>
                      <a:pt x="0" y="6"/>
                    </a:cubicBezTo>
                    <a:cubicBezTo>
                      <a:pt x="0" y="-61"/>
                      <a:pt x="463" y="469"/>
                      <a:pt x="463" y="469"/>
                    </a:cubicBezTo>
                    <a:close/>
                  </a:path>
                </a:pathLst>
              </a:custGeom>
              <a:solidFill>
                <a:srgbClr val="F28549"/>
              </a:solidFill>
              <a:ln w="6619" cap="flat">
                <a:noFill/>
                <a:prstDash val="solid"/>
                <a:miter/>
              </a:ln>
            </p:spPr>
            <p:txBody>
              <a:bodyPr rtlCol="0" anchor="ctr"/>
              <a:lstStyle/>
              <a:p>
                <a:endParaRPr lang="en-US"/>
              </a:p>
            </p:txBody>
          </p:sp>
        </p:grpSp>
        <p:sp>
          <p:nvSpPr>
            <p:cNvPr id="30" name="Freeform: Shape 146">
              <a:extLst>
                <a:ext uri="{FF2B5EF4-FFF2-40B4-BE49-F238E27FC236}">
                  <a16:creationId xmlns:a16="http://schemas.microsoft.com/office/drawing/2014/main" id="{321DAEF0-DCBA-4154-AAC1-82E979D6C836}"/>
                </a:ext>
              </a:extLst>
            </p:cNvPr>
            <p:cNvSpPr/>
            <p:nvPr/>
          </p:nvSpPr>
          <p:spPr>
            <a:xfrm>
              <a:off x="8569304" y="52160"/>
              <a:ext cx="3648263" cy="6801979"/>
            </a:xfrm>
            <a:custGeom>
              <a:avLst/>
              <a:gdLst>
                <a:gd name="connsiteX0" fmla="*/ 3531980 w 3649260"/>
                <a:gd name="connsiteY0" fmla="*/ 2838259 h 6801978"/>
                <a:gd name="connsiteX1" fmla="*/ 3416083 w 3649260"/>
                <a:gd name="connsiteY1" fmla="*/ 2762009 h 6801978"/>
                <a:gd name="connsiteX2" fmla="*/ 3197329 w 3649260"/>
                <a:gd name="connsiteY2" fmla="*/ 2823300 h 6801978"/>
                <a:gd name="connsiteX3" fmla="*/ 2983075 w 3649260"/>
                <a:gd name="connsiteY3" fmla="*/ 2937873 h 6801978"/>
                <a:gd name="connsiteX4" fmla="*/ 2846792 w 3649260"/>
                <a:gd name="connsiteY4" fmla="*/ 2932578 h 6801978"/>
                <a:gd name="connsiteX5" fmla="*/ 2766372 w 3649260"/>
                <a:gd name="connsiteY5" fmla="*/ 2845341 h 6801978"/>
                <a:gd name="connsiteX6" fmla="*/ 2692836 w 3649260"/>
                <a:gd name="connsiteY6" fmla="*/ 2507116 h 6801978"/>
                <a:gd name="connsiteX7" fmla="*/ 2794966 w 3649260"/>
                <a:gd name="connsiteY7" fmla="*/ 1947091 h 6801978"/>
                <a:gd name="connsiteX8" fmla="*/ 2807476 w 3649260"/>
                <a:gd name="connsiteY8" fmla="*/ 1893809 h 6801978"/>
                <a:gd name="connsiteX9" fmla="*/ 2714281 w 3649260"/>
                <a:gd name="connsiteY9" fmla="*/ 1918829 h 6801978"/>
                <a:gd name="connsiteX10" fmla="*/ 1902210 w 3649260"/>
                <a:gd name="connsiteY10" fmla="*/ 1968801 h 6801978"/>
                <a:gd name="connsiteX11" fmla="*/ 1728132 w 3649260"/>
                <a:gd name="connsiteY11" fmla="*/ 1887918 h 6801978"/>
                <a:gd name="connsiteX12" fmla="*/ 1753483 w 3649260"/>
                <a:gd name="connsiteY12" fmla="*/ 1879314 h 6801978"/>
                <a:gd name="connsiteX13" fmla="*/ 2350772 w 3649260"/>
                <a:gd name="connsiteY13" fmla="*/ 1408975 h 6801978"/>
                <a:gd name="connsiteX14" fmla="*/ 1416118 w 3649260"/>
                <a:gd name="connsiteY14" fmla="*/ 2328 h 6801978"/>
                <a:gd name="connsiteX15" fmla="*/ 561090 w 3649260"/>
                <a:gd name="connsiteY15" fmla="*/ 764295 h 6801978"/>
                <a:gd name="connsiteX16" fmla="*/ 549374 w 3649260"/>
                <a:gd name="connsiteY16" fmla="*/ 1048378 h 6801978"/>
                <a:gd name="connsiteX17" fmla="*/ 1097948 w 3649260"/>
                <a:gd name="connsiteY17" fmla="*/ 1823318 h 6801978"/>
                <a:gd name="connsiteX18" fmla="*/ 1100132 w 3649260"/>
                <a:gd name="connsiteY18" fmla="*/ 1857736 h 6801978"/>
                <a:gd name="connsiteX19" fmla="*/ 983177 w 3649260"/>
                <a:gd name="connsiteY19" fmla="*/ 1912805 h 6801978"/>
                <a:gd name="connsiteX20" fmla="*/ 522038 w 3649260"/>
                <a:gd name="connsiteY20" fmla="*/ 1922866 h 6801978"/>
                <a:gd name="connsiteX21" fmla="*/ 285611 w 3649260"/>
                <a:gd name="connsiteY21" fmla="*/ 1876997 h 6801978"/>
                <a:gd name="connsiteX22" fmla="*/ 245964 w 3649260"/>
                <a:gd name="connsiteY22" fmla="*/ 1890103 h 6801978"/>
                <a:gd name="connsiteX23" fmla="*/ 227232 w 3649260"/>
                <a:gd name="connsiteY23" fmla="*/ 1920086 h 6801978"/>
                <a:gd name="connsiteX24" fmla="*/ 222666 w 3649260"/>
                <a:gd name="connsiteY24" fmla="*/ 1936567 h 6801978"/>
                <a:gd name="connsiteX25" fmla="*/ 85522 w 3649260"/>
                <a:gd name="connsiteY25" fmla="*/ 2458666 h 6801978"/>
                <a:gd name="connsiteX26" fmla="*/ 129604 w 3649260"/>
                <a:gd name="connsiteY26" fmla="*/ 2816483 h 6801978"/>
                <a:gd name="connsiteX27" fmla="*/ 352330 w 3649260"/>
                <a:gd name="connsiteY27" fmla="*/ 2890681 h 6801978"/>
                <a:gd name="connsiteX28" fmla="*/ 489539 w 3649260"/>
                <a:gd name="connsiteY28" fmla="*/ 2811784 h 6801978"/>
                <a:gd name="connsiteX29" fmla="*/ 780572 w 3649260"/>
                <a:gd name="connsiteY29" fmla="*/ 2842363 h 6801978"/>
                <a:gd name="connsiteX30" fmla="*/ 962989 w 3649260"/>
                <a:gd name="connsiteY30" fmla="*/ 3064228 h 6801978"/>
                <a:gd name="connsiteX31" fmla="*/ 1006276 w 3649260"/>
                <a:gd name="connsiteY31" fmla="*/ 3210903 h 6801978"/>
                <a:gd name="connsiteX32" fmla="*/ 909045 w 3649260"/>
                <a:gd name="connsiteY32" fmla="*/ 3446072 h 6801978"/>
                <a:gd name="connsiteX33" fmla="*/ 499004 w 3649260"/>
                <a:gd name="connsiteY33" fmla="*/ 3570772 h 6801978"/>
                <a:gd name="connsiteX34" fmla="*/ 296003 w 3649260"/>
                <a:gd name="connsiteY34" fmla="*/ 3479034 h 6801978"/>
                <a:gd name="connsiteX35" fmla="*/ 88368 w 3649260"/>
                <a:gd name="connsiteY35" fmla="*/ 3550320 h 6801978"/>
                <a:gd name="connsiteX36" fmla="*/ 9736 w 3649260"/>
                <a:gd name="connsiteY36" fmla="*/ 3966847 h 6801978"/>
                <a:gd name="connsiteX37" fmla="*/ 3977 w 3649260"/>
                <a:gd name="connsiteY37" fmla="*/ 4039919 h 6801978"/>
                <a:gd name="connsiteX38" fmla="*/ 999 w 3649260"/>
                <a:gd name="connsiteY38" fmla="*/ 4072616 h 6801978"/>
                <a:gd name="connsiteX39" fmla="*/ 999 w 3649260"/>
                <a:gd name="connsiteY39" fmla="*/ 6596069 h 6801978"/>
                <a:gd name="connsiteX40" fmla="*/ 278727 w 3649260"/>
                <a:gd name="connsiteY40" fmla="*/ 6781730 h 6801978"/>
                <a:gd name="connsiteX41" fmla="*/ 883363 w 3649260"/>
                <a:gd name="connsiteY41" fmla="*/ 6766969 h 6801978"/>
                <a:gd name="connsiteX42" fmla="*/ 1139117 w 3649260"/>
                <a:gd name="connsiteY42" fmla="*/ 6689396 h 6801978"/>
                <a:gd name="connsiteX43" fmla="*/ 1242769 w 3649260"/>
                <a:gd name="connsiteY43" fmla="*/ 6520746 h 6801978"/>
                <a:gd name="connsiteX44" fmla="*/ 1242041 w 3649260"/>
                <a:gd name="connsiteY44" fmla="*/ 5300752 h 6801978"/>
                <a:gd name="connsiteX45" fmla="*/ 1242571 w 3649260"/>
                <a:gd name="connsiteY45" fmla="*/ 5235357 h 6801978"/>
                <a:gd name="connsiteX46" fmla="*/ 1282284 w 3649260"/>
                <a:gd name="connsiteY46" fmla="*/ 5163278 h 6801978"/>
                <a:gd name="connsiteX47" fmla="*/ 1376669 w 3649260"/>
                <a:gd name="connsiteY47" fmla="*/ 5185451 h 6801978"/>
                <a:gd name="connsiteX48" fmla="*/ 1386333 w 3649260"/>
                <a:gd name="connsiteY48" fmla="*/ 5211993 h 6801978"/>
                <a:gd name="connsiteX49" fmla="*/ 1387657 w 3649260"/>
                <a:gd name="connsiteY49" fmla="*/ 5347813 h 6801978"/>
                <a:gd name="connsiteX50" fmla="*/ 1387591 w 3649260"/>
                <a:gd name="connsiteY50" fmla="*/ 5495281 h 6801978"/>
                <a:gd name="connsiteX51" fmla="*/ 1384678 w 3649260"/>
                <a:gd name="connsiteY51" fmla="*/ 5802861 h 6801978"/>
                <a:gd name="connsiteX52" fmla="*/ 1384678 w 3649260"/>
                <a:gd name="connsiteY52" fmla="*/ 5815173 h 6801978"/>
                <a:gd name="connsiteX53" fmla="*/ 1383421 w 3649260"/>
                <a:gd name="connsiteY53" fmla="*/ 6434701 h 6801978"/>
                <a:gd name="connsiteX54" fmla="*/ 1383222 w 3649260"/>
                <a:gd name="connsiteY54" fmla="*/ 6518364 h 6801978"/>
                <a:gd name="connsiteX55" fmla="*/ 1392952 w 3649260"/>
                <a:gd name="connsiteY55" fmla="*/ 6610300 h 6801978"/>
                <a:gd name="connsiteX56" fmla="*/ 1453780 w 3649260"/>
                <a:gd name="connsiteY56" fmla="*/ 6683306 h 6801978"/>
                <a:gd name="connsiteX57" fmla="*/ 2621154 w 3649260"/>
                <a:gd name="connsiteY57" fmla="*/ 6681718 h 6801978"/>
                <a:gd name="connsiteX58" fmla="*/ 2660205 w 3649260"/>
                <a:gd name="connsiteY58" fmla="*/ 6617448 h 6801978"/>
                <a:gd name="connsiteX59" fmla="*/ 2659675 w 3649260"/>
                <a:gd name="connsiteY59" fmla="*/ 5052146 h 6801978"/>
                <a:gd name="connsiteX60" fmla="*/ 2648556 w 3649260"/>
                <a:gd name="connsiteY60" fmla="*/ 3999478 h 6801978"/>
                <a:gd name="connsiteX61" fmla="*/ 2646371 w 3649260"/>
                <a:gd name="connsiteY61" fmla="*/ 3844993 h 6801978"/>
                <a:gd name="connsiteX62" fmla="*/ 2704485 w 3649260"/>
                <a:gd name="connsiteY62" fmla="*/ 3650331 h 6801978"/>
                <a:gd name="connsiteX63" fmla="*/ 3015044 w 3649260"/>
                <a:gd name="connsiteY63" fmla="*/ 3499818 h 6801978"/>
                <a:gd name="connsiteX64" fmla="*/ 3214934 w 3649260"/>
                <a:gd name="connsiteY64" fmla="*/ 3552107 h 6801978"/>
                <a:gd name="connsiteX65" fmla="*/ 3561368 w 3649260"/>
                <a:gd name="connsiteY65" fmla="*/ 3411323 h 6801978"/>
                <a:gd name="connsiteX66" fmla="*/ 3531980 w 3649260"/>
                <a:gd name="connsiteY66" fmla="*/ 2838259 h 6801978"/>
                <a:gd name="connsiteX0" fmla="*/ 3531544 w 3648824"/>
                <a:gd name="connsiteY0" fmla="*/ 2838259 h 6801978"/>
                <a:gd name="connsiteX1" fmla="*/ 3415647 w 3648824"/>
                <a:gd name="connsiteY1" fmla="*/ 2762009 h 6801978"/>
                <a:gd name="connsiteX2" fmla="*/ 3196893 w 3648824"/>
                <a:gd name="connsiteY2" fmla="*/ 2823300 h 6801978"/>
                <a:gd name="connsiteX3" fmla="*/ 2982639 w 3648824"/>
                <a:gd name="connsiteY3" fmla="*/ 2937873 h 6801978"/>
                <a:gd name="connsiteX4" fmla="*/ 2846356 w 3648824"/>
                <a:gd name="connsiteY4" fmla="*/ 2932578 h 6801978"/>
                <a:gd name="connsiteX5" fmla="*/ 2765936 w 3648824"/>
                <a:gd name="connsiteY5" fmla="*/ 2845341 h 6801978"/>
                <a:gd name="connsiteX6" fmla="*/ 2692400 w 3648824"/>
                <a:gd name="connsiteY6" fmla="*/ 2507116 h 6801978"/>
                <a:gd name="connsiteX7" fmla="*/ 2794530 w 3648824"/>
                <a:gd name="connsiteY7" fmla="*/ 1947091 h 6801978"/>
                <a:gd name="connsiteX8" fmla="*/ 2807040 w 3648824"/>
                <a:gd name="connsiteY8" fmla="*/ 1893809 h 6801978"/>
                <a:gd name="connsiteX9" fmla="*/ 2713845 w 3648824"/>
                <a:gd name="connsiteY9" fmla="*/ 1918829 h 6801978"/>
                <a:gd name="connsiteX10" fmla="*/ 1901774 w 3648824"/>
                <a:gd name="connsiteY10" fmla="*/ 1968801 h 6801978"/>
                <a:gd name="connsiteX11" fmla="*/ 1727696 w 3648824"/>
                <a:gd name="connsiteY11" fmla="*/ 1887918 h 6801978"/>
                <a:gd name="connsiteX12" fmla="*/ 1753047 w 3648824"/>
                <a:gd name="connsiteY12" fmla="*/ 1879314 h 6801978"/>
                <a:gd name="connsiteX13" fmla="*/ 2350336 w 3648824"/>
                <a:gd name="connsiteY13" fmla="*/ 1408975 h 6801978"/>
                <a:gd name="connsiteX14" fmla="*/ 1415682 w 3648824"/>
                <a:gd name="connsiteY14" fmla="*/ 2328 h 6801978"/>
                <a:gd name="connsiteX15" fmla="*/ 560654 w 3648824"/>
                <a:gd name="connsiteY15" fmla="*/ 764295 h 6801978"/>
                <a:gd name="connsiteX16" fmla="*/ 548938 w 3648824"/>
                <a:gd name="connsiteY16" fmla="*/ 1048378 h 6801978"/>
                <a:gd name="connsiteX17" fmla="*/ 1097512 w 3648824"/>
                <a:gd name="connsiteY17" fmla="*/ 1823318 h 6801978"/>
                <a:gd name="connsiteX18" fmla="*/ 1099696 w 3648824"/>
                <a:gd name="connsiteY18" fmla="*/ 1857736 h 6801978"/>
                <a:gd name="connsiteX19" fmla="*/ 982741 w 3648824"/>
                <a:gd name="connsiteY19" fmla="*/ 1912805 h 6801978"/>
                <a:gd name="connsiteX20" fmla="*/ 521602 w 3648824"/>
                <a:gd name="connsiteY20" fmla="*/ 1922866 h 6801978"/>
                <a:gd name="connsiteX21" fmla="*/ 285175 w 3648824"/>
                <a:gd name="connsiteY21" fmla="*/ 1876997 h 6801978"/>
                <a:gd name="connsiteX22" fmla="*/ 245528 w 3648824"/>
                <a:gd name="connsiteY22" fmla="*/ 1890103 h 6801978"/>
                <a:gd name="connsiteX23" fmla="*/ 226796 w 3648824"/>
                <a:gd name="connsiteY23" fmla="*/ 1920086 h 6801978"/>
                <a:gd name="connsiteX24" fmla="*/ 222230 w 3648824"/>
                <a:gd name="connsiteY24" fmla="*/ 1936567 h 6801978"/>
                <a:gd name="connsiteX25" fmla="*/ 85086 w 3648824"/>
                <a:gd name="connsiteY25" fmla="*/ 2458666 h 6801978"/>
                <a:gd name="connsiteX26" fmla="*/ 129168 w 3648824"/>
                <a:gd name="connsiteY26" fmla="*/ 2816483 h 6801978"/>
                <a:gd name="connsiteX27" fmla="*/ 351894 w 3648824"/>
                <a:gd name="connsiteY27" fmla="*/ 2890681 h 6801978"/>
                <a:gd name="connsiteX28" fmla="*/ 489103 w 3648824"/>
                <a:gd name="connsiteY28" fmla="*/ 2811784 h 6801978"/>
                <a:gd name="connsiteX29" fmla="*/ 780136 w 3648824"/>
                <a:gd name="connsiteY29" fmla="*/ 2842363 h 6801978"/>
                <a:gd name="connsiteX30" fmla="*/ 962553 w 3648824"/>
                <a:gd name="connsiteY30" fmla="*/ 3064228 h 6801978"/>
                <a:gd name="connsiteX31" fmla="*/ 1005840 w 3648824"/>
                <a:gd name="connsiteY31" fmla="*/ 3210903 h 6801978"/>
                <a:gd name="connsiteX32" fmla="*/ 908609 w 3648824"/>
                <a:gd name="connsiteY32" fmla="*/ 3446072 h 6801978"/>
                <a:gd name="connsiteX33" fmla="*/ 498568 w 3648824"/>
                <a:gd name="connsiteY33" fmla="*/ 3570772 h 6801978"/>
                <a:gd name="connsiteX34" fmla="*/ 295567 w 3648824"/>
                <a:gd name="connsiteY34" fmla="*/ 3479034 h 6801978"/>
                <a:gd name="connsiteX35" fmla="*/ 87932 w 3648824"/>
                <a:gd name="connsiteY35" fmla="*/ 3550320 h 6801978"/>
                <a:gd name="connsiteX36" fmla="*/ 9300 w 3648824"/>
                <a:gd name="connsiteY36" fmla="*/ 3966847 h 6801978"/>
                <a:gd name="connsiteX37" fmla="*/ 563 w 3648824"/>
                <a:gd name="connsiteY37" fmla="*/ 4072616 h 6801978"/>
                <a:gd name="connsiteX38" fmla="*/ 563 w 3648824"/>
                <a:gd name="connsiteY38" fmla="*/ 6596069 h 6801978"/>
                <a:gd name="connsiteX39" fmla="*/ 278291 w 3648824"/>
                <a:gd name="connsiteY39" fmla="*/ 6781730 h 6801978"/>
                <a:gd name="connsiteX40" fmla="*/ 882927 w 3648824"/>
                <a:gd name="connsiteY40" fmla="*/ 6766969 h 6801978"/>
                <a:gd name="connsiteX41" fmla="*/ 1138681 w 3648824"/>
                <a:gd name="connsiteY41" fmla="*/ 6689396 h 6801978"/>
                <a:gd name="connsiteX42" fmla="*/ 1242333 w 3648824"/>
                <a:gd name="connsiteY42" fmla="*/ 6520746 h 6801978"/>
                <a:gd name="connsiteX43" fmla="*/ 1241605 w 3648824"/>
                <a:gd name="connsiteY43" fmla="*/ 5300752 h 6801978"/>
                <a:gd name="connsiteX44" fmla="*/ 1242135 w 3648824"/>
                <a:gd name="connsiteY44" fmla="*/ 5235357 h 6801978"/>
                <a:gd name="connsiteX45" fmla="*/ 1281848 w 3648824"/>
                <a:gd name="connsiteY45" fmla="*/ 5163278 h 6801978"/>
                <a:gd name="connsiteX46" fmla="*/ 1376233 w 3648824"/>
                <a:gd name="connsiteY46" fmla="*/ 5185451 h 6801978"/>
                <a:gd name="connsiteX47" fmla="*/ 1385897 w 3648824"/>
                <a:gd name="connsiteY47" fmla="*/ 5211993 h 6801978"/>
                <a:gd name="connsiteX48" fmla="*/ 1387221 w 3648824"/>
                <a:gd name="connsiteY48" fmla="*/ 5347813 h 6801978"/>
                <a:gd name="connsiteX49" fmla="*/ 1387155 w 3648824"/>
                <a:gd name="connsiteY49" fmla="*/ 5495281 h 6801978"/>
                <a:gd name="connsiteX50" fmla="*/ 1384242 w 3648824"/>
                <a:gd name="connsiteY50" fmla="*/ 5802861 h 6801978"/>
                <a:gd name="connsiteX51" fmla="*/ 1384242 w 3648824"/>
                <a:gd name="connsiteY51" fmla="*/ 5815173 h 6801978"/>
                <a:gd name="connsiteX52" fmla="*/ 1382985 w 3648824"/>
                <a:gd name="connsiteY52" fmla="*/ 6434701 h 6801978"/>
                <a:gd name="connsiteX53" fmla="*/ 1382786 w 3648824"/>
                <a:gd name="connsiteY53" fmla="*/ 6518364 h 6801978"/>
                <a:gd name="connsiteX54" fmla="*/ 1392516 w 3648824"/>
                <a:gd name="connsiteY54" fmla="*/ 6610300 h 6801978"/>
                <a:gd name="connsiteX55" fmla="*/ 1453344 w 3648824"/>
                <a:gd name="connsiteY55" fmla="*/ 6683306 h 6801978"/>
                <a:gd name="connsiteX56" fmla="*/ 2620718 w 3648824"/>
                <a:gd name="connsiteY56" fmla="*/ 6681718 h 6801978"/>
                <a:gd name="connsiteX57" fmla="*/ 2659769 w 3648824"/>
                <a:gd name="connsiteY57" fmla="*/ 6617448 h 6801978"/>
                <a:gd name="connsiteX58" fmla="*/ 2659239 w 3648824"/>
                <a:gd name="connsiteY58" fmla="*/ 5052146 h 6801978"/>
                <a:gd name="connsiteX59" fmla="*/ 2648120 w 3648824"/>
                <a:gd name="connsiteY59" fmla="*/ 3999478 h 6801978"/>
                <a:gd name="connsiteX60" fmla="*/ 2645935 w 3648824"/>
                <a:gd name="connsiteY60" fmla="*/ 3844993 h 6801978"/>
                <a:gd name="connsiteX61" fmla="*/ 2704049 w 3648824"/>
                <a:gd name="connsiteY61" fmla="*/ 3650331 h 6801978"/>
                <a:gd name="connsiteX62" fmla="*/ 3014608 w 3648824"/>
                <a:gd name="connsiteY62" fmla="*/ 3499818 h 6801978"/>
                <a:gd name="connsiteX63" fmla="*/ 3214498 w 3648824"/>
                <a:gd name="connsiteY63" fmla="*/ 3552107 h 6801978"/>
                <a:gd name="connsiteX64" fmla="*/ 3560932 w 3648824"/>
                <a:gd name="connsiteY64" fmla="*/ 3411323 h 6801978"/>
                <a:gd name="connsiteX65" fmla="*/ 3531544 w 3648824"/>
                <a:gd name="connsiteY65" fmla="*/ 2838259 h 6801978"/>
                <a:gd name="connsiteX0" fmla="*/ 3530984 w 3648264"/>
                <a:gd name="connsiteY0" fmla="*/ 2838259 h 6801978"/>
                <a:gd name="connsiteX1" fmla="*/ 3415087 w 3648264"/>
                <a:gd name="connsiteY1" fmla="*/ 2762009 h 6801978"/>
                <a:gd name="connsiteX2" fmla="*/ 3196333 w 3648264"/>
                <a:gd name="connsiteY2" fmla="*/ 2823300 h 6801978"/>
                <a:gd name="connsiteX3" fmla="*/ 2982079 w 3648264"/>
                <a:gd name="connsiteY3" fmla="*/ 2937873 h 6801978"/>
                <a:gd name="connsiteX4" fmla="*/ 2845796 w 3648264"/>
                <a:gd name="connsiteY4" fmla="*/ 2932578 h 6801978"/>
                <a:gd name="connsiteX5" fmla="*/ 2765376 w 3648264"/>
                <a:gd name="connsiteY5" fmla="*/ 2845341 h 6801978"/>
                <a:gd name="connsiteX6" fmla="*/ 2691840 w 3648264"/>
                <a:gd name="connsiteY6" fmla="*/ 2507116 h 6801978"/>
                <a:gd name="connsiteX7" fmla="*/ 2793970 w 3648264"/>
                <a:gd name="connsiteY7" fmla="*/ 1947091 h 6801978"/>
                <a:gd name="connsiteX8" fmla="*/ 2806480 w 3648264"/>
                <a:gd name="connsiteY8" fmla="*/ 1893809 h 6801978"/>
                <a:gd name="connsiteX9" fmla="*/ 2713285 w 3648264"/>
                <a:gd name="connsiteY9" fmla="*/ 1918829 h 6801978"/>
                <a:gd name="connsiteX10" fmla="*/ 1901214 w 3648264"/>
                <a:gd name="connsiteY10" fmla="*/ 1968801 h 6801978"/>
                <a:gd name="connsiteX11" fmla="*/ 1727136 w 3648264"/>
                <a:gd name="connsiteY11" fmla="*/ 1887918 h 6801978"/>
                <a:gd name="connsiteX12" fmla="*/ 1752487 w 3648264"/>
                <a:gd name="connsiteY12" fmla="*/ 1879314 h 6801978"/>
                <a:gd name="connsiteX13" fmla="*/ 2349776 w 3648264"/>
                <a:gd name="connsiteY13" fmla="*/ 1408975 h 6801978"/>
                <a:gd name="connsiteX14" fmla="*/ 1415122 w 3648264"/>
                <a:gd name="connsiteY14" fmla="*/ 2328 h 6801978"/>
                <a:gd name="connsiteX15" fmla="*/ 560094 w 3648264"/>
                <a:gd name="connsiteY15" fmla="*/ 764295 h 6801978"/>
                <a:gd name="connsiteX16" fmla="*/ 548378 w 3648264"/>
                <a:gd name="connsiteY16" fmla="*/ 1048378 h 6801978"/>
                <a:gd name="connsiteX17" fmla="*/ 1096952 w 3648264"/>
                <a:gd name="connsiteY17" fmla="*/ 1823318 h 6801978"/>
                <a:gd name="connsiteX18" fmla="*/ 1099136 w 3648264"/>
                <a:gd name="connsiteY18" fmla="*/ 1857736 h 6801978"/>
                <a:gd name="connsiteX19" fmla="*/ 982181 w 3648264"/>
                <a:gd name="connsiteY19" fmla="*/ 1912805 h 6801978"/>
                <a:gd name="connsiteX20" fmla="*/ 521042 w 3648264"/>
                <a:gd name="connsiteY20" fmla="*/ 1922866 h 6801978"/>
                <a:gd name="connsiteX21" fmla="*/ 284615 w 3648264"/>
                <a:gd name="connsiteY21" fmla="*/ 1876997 h 6801978"/>
                <a:gd name="connsiteX22" fmla="*/ 244968 w 3648264"/>
                <a:gd name="connsiteY22" fmla="*/ 1890103 h 6801978"/>
                <a:gd name="connsiteX23" fmla="*/ 226236 w 3648264"/>
                <a:gd name="connsiteY23" fmla="*/ 1920086 h 6801978"/>
                <a:gd name="connsiteX24" fmla="*/ 221670 w 3648264"/>
                <a:gd name="connsiteY24" fmla="*/ 1936567 h 6801978"/>
                <a:gd name="connsiteX25" fmla="*/ 84526 w 3648264"/>
                <a:gd name="connsiteY25" fmla="*/ 2458666 h 6801978"/>
                <a:gd name="connsiteX26" fmla="*/ 128608 w 3648264"/>
                <a:gd name="connsiteY26" fmla="*/ 2816483 h 6801978"/>
                <a:gd name="connsiteX27" fmla="*/ 351334 w 3648264"/>
                <a:gd name="connsiteY27" fmla="*/ 2890681 h 6801978"/>
                <a:gd name="connsiteX28" fmla="*/ 488543 w 3648264"/>
                <a:gd name="connsiteY28" fmla="*/ 2811784 h 6801978"/>
                <a:gd name="connsiteX29" fmla="*/ 779576 w 3648264"/>
                <a:gd name="connsiteY29" fmla="*/ 2842363 h 6801978"/>
                <a:gd name="connsiteX30" fmla="*/ 961993 w 3648264"/>
                <a:gd name="connsiteY30" fmla="*/ 3064228 h 6801978"/>
                <a:gd name="connsiteX31" fmla="*/ 1005280 w 3648264"/>
                <a:gd name="connsiteY31" fmla="*/ 3210903 h 6801978"/>
                <a:gd name="connsiteX32" fmla="*/ 908049 w 3648264"/>
                <a:gd name="connsiteY32" fmla="*/ 3446072 h 6801978"/>
                <a:gd name="connsiteX33" fmla="*/ 498008 w 3648264"/>
                <a:gd name="connsiteY33" fmla="*/ 3570772 h 6801978"/>
                <a:gd name="connsiteX34" fmla="*/ 295007 w 3648264"/>
                <a:gd name="connsiteY34" fmla="*/ 3479034 h 6801978"/>
                <a:gd name="connsiteX35" fmla="*/ 87372 w 3648264"/>
                <a:gd name="connsiteY35" fmla="*/ 3550320 h 6801978"/>
                <a:gd name="connsiteX36" fmla="*/ 3 w 3648264"/>
                <a:gd name="connsiteY36" fmla="*/ 4072616 h 6801978"/>
                <a:gd name="connsiteX37" fmla="*/ 3 w 3648264"/>
                <a:gd name="connsiteY37" fmla="*/ 6596069 h 6801978"/>
                <a:gd name="connsiteX38" fmla="*/ 277731 w 3648264"/>
                <a:gd name="connsiteY38" fmla="*/ 6781730 h 6801978"/>
                <a:gd name="connsiteX39" fmla="*/ 882367 w 3648264"/>
                <a:gd name="connsiteY39" fmla="*/ 6766969 h 6801978"/>
                <a:gd name="connsiteX40" fmla="*/ 1138121 w 3648264"/>
                <a:gd name="connsiteY40" fmla="*/ 6689396 h 6801978"/>
                <a:gd name="connsiteX41" fmla="*/ 1241773 w 3648264"/>
                <a:gd name="connsiteY41" fmla="*/ 6520746 h 6801978"/>
                <a:gd name="connsiteX42" fmla="*/ 1241045 w 3648264"/>
                <a:gd name="connsiteY42" fmla="*/ 5300752 h 6801978"/>
                <a:gd name="connsiteX43" fmla="*/ 1241575 w 3648264"/>
                <a:gd name="connsiteY43" fmla="*/ 5235357 h 6801978"/>
                <a:gd name="connsiteX44" fmla="*/ 1281288 w 3648264"/>
                <a:gd name="connsiteY44" fmla="*/ 5163278 h 6801978"/>
                <a:gd name="connsiteX45" fmla="*/ 1375673 w 3648264"/>
                <a:gd name="connsiteY45" fmla="*/ 5185451 h 6801978"/>
                <a:gd name="connsiteX46" fmla="*/ 1385337 w 3648264"/>
                <a:gd name="connsiteY46" fmla="*/ 5211993 h 6801978"/>
                <a:gd name="connsiteX47" fmla="*/ 1386661 w 3648264"/>
                <a:gd name="connsiteY47" fmla="*/ 5347813 h 6801978"/>
                <a:gd name="connsiteX48" fmla="*/ 1386595 w 3648264"/>
                <a:gd name="connsiteY48" fmla="*/ 5495281 h 6801978"/>
                <a:gd name="connsiteX49" fmla="*/ 1383682 w 3648264"/>
                <a:gd name="connsiteY49" fmla="*/ 5802861 h 6801978"/>
                <a:gd name="connsiteX50" fmla="*/ 1383682 w 3648264"/>
                <a:gd name="connsiteY50" fmla="*/ 5815173 h 6801978"/>
                <a:gd name="connsiteX51" fmla="*/ 1382425 w 3648264"/>
                <a:gd name="connsiteY51" fmla="*/ 6434701 h 6801978"/>
                <a:gd name="connsiteX52" fmla="*/ 1382226 w 3648264"/>
                <a:gd name="connsiteY52" fmla="*/ 6518364 h 6801978"/>
                <a:gd name="connsiteX53" fmla="*/ 1391956 w 3648264"/>
                <a:gd name="connsiteY53" fmla="*/ 6610300 h 6801978"/>
                <a:gd name="connsiteX54" fmla="*/ 1452784 w 3648264"/>
                <a:gd name="connsiteY54" fmla="*/ 6683306 h 6801978"/>
                <a:gd name="connsiteX55" fmla="*/ 2620158 w 3648264"/>
                <a:gd name="connsiteY55" fmla="*/ 6681718 h 6801978"/>
                <a:gd name="connsiteX56" fmla="*/ 2659209 w 3648264"/>
                <a:gd name="connsiteY56" fmla="*/ 6617448 h 6801978"/>
                <a:gd name="connsiteX57" fmla="*/ 2658679 w 3648264"/>
                <a:gd name="connsiteY57" fmla="*/ 5052146 h 6801978"/>
                <a:gd name="connsiteX58" fmla="*/ 2647560 w 3648264"/>
                <a:gd name="connsiteY58" fmla="*/ 3999478 h 6801978"/>
                <a:gd name="connsiteX59" fmla="*/ 2645375 w 3648264"/>
                <a:gd name="connsiteY59" fmla="*/ 3844993 h 6801978"/>
                <a:gd name="connsiteX60" fmla="*/ 2703489 w 3648264"/>
                <a:gd name="connsiteY60" fmla="*/ 3650331 h 6801978"/>
                <a:gd name="connsiteX61" fmla="*/ 3014048 w 3648264"/>
                <a:gd name="connsiteY61" fmla="*/ 3499818 h 6801978"/>
                <a:gd name="connsiteX62" fmla="*/ 3213938 w 3648264"/>
                <a:gd name="connsiteY62" fmla="*/ 3552107 h 6801978"/>
                <a:gd name="connsiteX63" fmla="*/ 3560372 w 3648264"/>
                <a:gd name="connsiteY63" fmla="*/ 3411323 h 6801978"/>
                <a:gd name="connsiteX64" fmla="*/ 3530984 w 3648264"/>
                <a:gd name="connsiteY64" fmla="*/ 2838259 h 6801978"/>
                <a:gd name="connsiteX0" fmla="*/ 3530984 w 3648264"/>
                <a:gd name="connsiteY0" fmla="*/ 2838259 h 6801978"/>
                <a:gd name="connsiteX1" fmla="*/ 3415087 w 3648264"/>
                <a:gd name="connsiteY1" fmla="*/ 2762009 h 6801978"/>
                <a:gd name="connsiteX2" fmla="*/ 3196333 w 3648264"/>
                <a:gd name="connsiteY2" fmla="*/ 2823300 h 6801978"/>
                <a:gd name="connsiteX3" fmla="*/ 2982079 w 3648264"/>
                <a:gd name="connsiteY3" fmla="*/ 2937873 h 6801978"/>
                <a:gd name="connsiteX4" fmla="*/ 2845796 w 3648264"/>
                <a:gd name="connsiteY4" fmla="*/ 2932578 h 6801978"/>
                <a:gd name="connsiteX5" fmla="*/ 2765376 w 3648264"/>
                <a:gd name="connsiteY5" fmla="*/ 2845341 h 6801978"/>
                <a:gd name="connsiteX6" fmla="*/ 2691840 w 3648264"/>
                <a:gd name="connsiteY6" fmla="*/ 2507116 h 6801978"/>
                <a:gd name="connsiteX7" fmla="*/ 2793970 w 3648264"/>
                <a:gd name="connsiteY7" fmla="*/ 1947091 h 6801978"/>
                <a:gd name="connsiteX8" fmla="*/ 2806480 w 3648264"/>
                <a:gd name="connsiteY8" fmla="*/ 1893809 h 6801978"/>
                <a:gd name="connsiteX9" fmla="*/ 2713285 w 3648264"/>
                <a:gd name="connsiteY9" fmla="*/ 1918829 h 6801978"/>
                <a:gd name="connsiteX10" fmla="*/ 1901214 w 3648264"/>
                <a:gd name="connsiteY10" fmla="*/ 1968801 h 6801978"/>
                <a:gd name="connsiteX11" fmla="*/ 1727136 w 3648264"/>
                <a:gd name="connsiteY11" fmla="*/ 1887918 h 6801978"/>
                <a:gd name="connsiteX12" fmla="*/ 1752487 w 3648264"/>
                <a:gd name="connsiteY12" fmla="*/ 1879314 h 6801978"/>
                <a:gd name="connsiteX13" fmla="*/ 2349776 w 3648264"/>
                <a:gd name="connsiteY13" fmla="*/ 1408975 h 6801978"/>
                <a:gd name="connsiteX14" fmla="*/ 1415122 w 3648264"/>
                <a:gd name="connsiteY14" fmla="*/ 2328 h 6801978"/>
                <a:gd name="connsiteX15" fmla="*/ 560094 w 3648264"/>
                <a:gd name="connsiteY15" fmla="*/ 764295 h 6801978"/>
                <a:gd name="connsiteX16" fmla="*/ 548378 w 3648264"/>
                <a:gd name="connsiteY16" fmla="*/ 1048378 h 6801978"/>
                <a:gd name="connsiteX17" fmla="*/ 1096952 w 3648264"/>
                <a:gd name="connsiteY17" fmla="*/ 1823318 h 6801978"/>
                <a:gd name="connsiteX18" fmla="*/ 1099136 w 3648264"/>
                <a:gd name="connsiteY18" fmla="*/ 1857736 h 6801978"/>
                <a:gd name="connsiteX19" fmla="*/ 982181 w 3648264"/>
                <a:gd name="connsiteY19" fmla="*/ 1912805 h 6801978"/>
                <a:gd name="connsiteX20" fmla="*/ 521042 w 3648264"/>
                <a:gd name="connsiteY20" fmla="*/ 1922866 h 6801978"/>
                <a:gd name="connsiteX21" fmla="*/ 284615 w 3648264"/>
                <a:gd name="connsiteY21" fmla="*/ 1876997 h 6801978"/>
                <a:gd name="connsiteX22" fmla="*/ 244968 w 3648264"/>
                <a:gd name="connsiteY22" fmla="*/ 1890103 h 6801978"/>
                <a:gd name="connsiteX23" fmla="*/ 226236 w 3648264"/>
                <a:gd name="connsiteY23" fmla="*/ 1920086 h 6801978"/>
                <a:gd name="connsiteX24" fmla="*/ 221670 w 3648264"/>
                <a:gd name="connsiteY24" fmla="*/ 1936567 h 6801978"/>
                <a:gd name="connsiteX25" fmla="*/ 84526 w 3648264"/>
                <a:gd name="connsiteY25" fmla="*/ 2458666 h 6801978"/>
                <a:gd name="connsiteX26" fmla="*/ 128608 w 3648264"/>
                <a:gd name="connsiteY26" fmla="*/ 2816483 h 6801978"/>
                <a:gd name="connsiteX27" fmla="*/ 351334 w 3648264"/>
                <a:gd name="connsiteY27" fmla="*/ 2890681 h 6801978"/>
                <a:gd name="connsiteX28" fmla="*/ 488543 w 3648264"/>
                <a:gd name="connsiteY28" fmla="*/ 2811784 h 6801978"/>
                <a:gd name="connsiteX29" fmla="*/ 779576 w 3648264"/>
                <a:gd name="connsiteY29" fmla="*/ 2842363 h 6801978"/>
                <a:gd name="connsiteX30" fmla="*/ 961993 w 3648264"/>
                <a:gd name="connsiteY30" fmla="*/ 3064228 h 6801978"/>
                <a:gd name="connsiteX31" fmla="*/ 1005280 w 3648264"/>
                <a:gd name="connsiteY31" fmla="*/ 3210903 h 6801978"/>
                <a:gd name="connsiteX32" fmla="*/ 908049 w 3648264"/>
                <a:gd name="connsiteY32" fmla="*/ 3446072 h 6801978"/>
                <a:gd name="connsiteX33" fmla="*/ 498008 w 3648264"/>
                <a:gd name="connsiteY33" fmla="*/ 3570772 h 6801978"/>
                <a:gd name="connsiteX34" fmla="*/ 295007 w 3648264"/>
                <a:gd name="connsiteY34" fmla="*/ 3479034 h 6801978"/>
                <a:gd name="connsiteX35" fmla="*/ 87372 w 3648264"/>
                <a:gd name="connsiteY35" fmla="*/ 3550320 h 6801978"/>
                <a:gd name="connsiteX36" fmla="*/ 3 w 3648264"/>
                <a:gd name="connsiteY36" fmla="*/ 4072616 h 6801978"/>
                <a:gd name="connsiteX37" fmla="*/ 3 w 3648264"/>
                <a:gd name="connsiteY37" fmla="*/ 6596069 h 6801978"/>
                <a:gd name="connsiteX38" fmla="*/ 277731 w 3648264"/>
                <a:gd name="connsiteY38" fmla="*/ 6781730 h 6801978"/>
                <a:gd name="connsiteX39" fmla="*/ 882367 w 3648264"/>
                <a:gd name="connsiteY39" fmla="*/ 6766969 h 6801978"/>
                <a:gd name="connsiteX40" fmla="*/ 1138121 w 3648264"/>
                <a:gd name="connsiteY40" fmla="*/ 6689396 h 6801978"/>
                <a:gd name="connsiteX41" fmla="*/ 1241773 w 3648264"/>
                <a:gd name="connsiteY41" fmla="*/ 6520746 h 6801978"/>
                <a:gd name="connsiteX42" fmla="*/ 1241045 w 3648264"/>
                <a:gd name="connsiteY42" fmla="*/ 5300752 h 6801978"/>
                <a:gd name="connsiteX43" fmla="*/ 1241575 w 3648264"/>
                <a:gd name="connsiteY43" fmla="*/ 5235357 h 6801978"/>
                <a:gd name="connsiteX44" fmla="*/ 1281288 w 3648264"/>
                <a:gd name="connsiteY44" fmla="*/ 5163278 h 6801978"/>
                <a:gd name="connsiteX45" fmla="*/ 1375673 w 3648264"/>
                <a:gd name="connsiteY45" fmla="*/ 5185451 h 6801978"/>
                <a:gd name="connsiteX46" fmla="*/ 1385337 w 3648264"/>
                <a:gd name="connsiteY46" fmla="*/ 5211993 h 6801978"/>
                <a:gd name="connsiteX47" fmla="*/ 1386661 w 3648264"/>
                <a:gd name="connsiteY47" fmla="*/ 5347813 h 6801978"/>
                <a:gd name="connsiteX48" fmla="*/ 1386595 w 3648264"/>
                <a:gd name="connsiteY48" fmla="*/ 5495281 h 6801978"/>
                <a:gd name="connsiteX49" fmla="*/ 1383682 w 3648264"/>
                <a:gd name="connsiteY49" fmla="*/ 5802861 h 6801978"/>
                <a:gd name="connsiteX50" fmla="*/ 1382425 w 3648264"/>
                <a:gd name="connsiteY50" fmla="*/ 6434701 h 6801978"/>
                <a:gd name="connsiteX51" fmla="*/ 1382226 w 3648264"/>
                <a:gd name="connsiteY51" fmla="*/ 6518364 h 6801978"/>
                <a:gd name="connsiteX52" fmla="*/ 1391956 w 3648264"/>
                <a:gd name="connsiteY52" fmla="*/ 6610300 h 6801978"/>
                <a:gd name="connsiteX53" fmla="*/ 1452784 w 3648264"/>
                <a:gd name="connsiteY53" fmla="*/ 6683306 h 6801978"/>
                <a:gd name="connsiteX54" fmla="*/ 2620158 w 3648264"/>
                <a:gd name="connsiteY54" fmla="*/ 6681718 h 6801978"/>
                <a:gd name="connsiteX55" fmla="*/ 2659209 w 3648264"/>
                <a:gd name="connsiteY55" fmla="*/ 6617448 h 6801978"/>
                <a:gd name="connsiteX56" fmla="*/ 2658679 w 3648264"/>
                <a:gd name="connsiteY56" fmla="*/ 5052146 h 6801978"/>
                <a:gd name="connsiteX57" fmla="*/ 2647560 w 3648264"/>
                <a:gd name="connsiteY57" fmla="*/ 3999478 h 6801978"/>
                <a:gd name="connsiteX58" fmla="*/ 2645375 w 3648264"/>
                <a:gd name="connsiteY58" fmla="*/ 3844993 h 6801978"/>
                <a:gd name="connsiteX59" fmla="*/ 2703489 w 3648264"/>
                <a:gd name="connsiteY59" fmla="*/ 3650331 h 6801978"/>
                <a:gd name="connsiteX60" fmla="*/ 3014048 w 3648264"/>
                <a:gd name="connsiteY60" fmla="*/ 3499818 h 6801978"/>
                <a:gd name="connsiteX61" fmla="*/ 3213938 w 3648264"/>
                <a:gd name="connsiteY61" fmla="*/ 3552107 h 6801978"/>
                <a:gd name="connsiteX62" fmla="*/ 3560372 w 3648264"/>
                <a:gd name="connsiteY62" fmla="*/ 3411323 h 6801978"/>
                <a:gd name="connsiteX63" fmla="*/ 3530984 w 3648264"/>
                <a:gd name="connsiteY63" fmla="*/ 2838259 h 6801978"/>
                <a:gd name="connsiteX0" fmla="*/ 3530984 w 3648264"/>
                <a:gd name="connsiteY0" fmla="*/ 2838259 h 6801978"/>
                <a:gd name="connsiteX1" fmla="*/ 3415087 w 3648264"/>
                <a:gd name="connsiteY1" fmla="*/ 2762009 h 6801978"/>
                <a:gd name="connsiteX2" fmla="*/ 3196333 w 3648264"/>
                <a:gd name="connsiteY2" fmla="*/ 2823300 h 6801978"/>
                <a:gd name="connsiteX3" fmla="*/ 2982079 w 3648264"/>
                <a:gd name="connsiteY3" fmla="*/ 2937873 h 6801978"/>
                <a:gd name="connsiteX4" fmla="*/ 2845796 w 3648264"/>
                <a:gd name="connsiteY4" fmla="*/ 2932578 h 6801978"/>
                <a:gd name="connsiteX5" fmla="*/ 2765376 w 3648264"/>
                <a:gd name="connsiteY5" fmla="*/ 2845341 h 6801978"/>
                <a:gd name="connsiteX6" fmla="*/ 2691840 w 3648264"/>
                <a:gd name="connsiteY6" fmla="*/ 2507116 h 6801978"/>
                <a:gd name="connsiteX7" fmla="*/ 2793970 w 3648264"/>
                <a:gd name="connsiteY7" fmla="*/ 1947091 h 6801978"/>
                <a:gd name="connsiteX8" fmla="*/ 2806480 w 3648264"/>
                <a:gd name="connsiteY8" fmla="*/ 1893809 h 6801978"/>
                <a:gd name="connsiteX9" fmla="*/ 2713285 w 3648264"/>
                <a:gd name="connsiteY9" fmla="*/ 1918829 h 6801978"/>
                <a:gd name="connsiteX10" fmla="*/ 1901214 w 3648264"/>
                <a:gd name="connsiteY10" fmla="*/ 1968801 h 6801978"/>
                <a:gd name="connsiteX11" fmla="*/ 1727136 w 3648264"/>
                <a:gd name="connsiteY11" fmla="*/ 1887918 h 6801978"/>
                <a:gd name="connsiteX12" fmla="*/ 1752487 w 3648264"/>
                <a:gd name="connsiteY12" fmla="*/ 1879314 h 6801978"/>
                <a:gd name="connsiteX13" fmla="*/ 2349776 w 3648264"/>
                <a:gd name="connsiteY13" fmla="*/ 1408975 h 6801978"/>
                <a:gd name="connsiteX14" fmla="*/ 1415122 w 3648264"/>
                <a:gd name="connsiteY14" fmla="*/ 2328 h 6801978"/>
                <a:gd name="connsiteX15" fmla="*/ 560094 w 3648264"/>
                <a:gd name="connsiteY15" fmla="*/ 764295 h 6801978"/>
                <a:gd name="connsiteX16" fmla="*/ 548378 w 3648264"/>
                <a:gd name="connsiteY16" fmla="*/ 1048378 h 6801978"/>
                <a:gd name="connsiteX17" fmla="*/ 1096952 w 3648264"/>
                <a:gd name="connsiteY17" fmla="*/ 1823318 h 6801978"/>
                <a:gd name="connsiteX18" fmla="*/ 1099136 w 3648264"/>
                <a:gd name="connsiteY18" fmla="*/ 1857736 h 6801978"/>
                <a:gd name="connsiteX19" fmla="*/ 982181 w 3648264"/>
                <a:gd name="connsiteY19" fmla="*/ 1912805 h 6801978"/>
                <a:gd name="connsiteX20" fmla="*/ 521042 w 3648264"/>
                <a:gd name="connsiteY20" fmla="*/ 1922866 h 6801978"/>
                <a:gd name="connsiteX21" fmla="*/ 284615 w 3648264"/>
                <a:gd name="connsiteY21" fmla="*/ 1876997 h 6801978"/>
                <a:gd name="connsiteX22" fmla="*/ 244968 w 3648264"/>
                <a:gd name="connsiteY22" fmla="*/ 1890103 h 6801978"/>
                <a:gd name="connsiteX23" fmla="*/ 226236 w 3648264"/>
                <a:gd name="connsiteY23" fmla="*/ 1920086 h 6801978"/>
                <a:gd name="connsiteX24" fmla="*/ 221670 w 3648264"/>
                <a:gd name="connsiteY24" fmla="*/ 1936567 h 6801978"/>
                <a:gd name="connsiteX25" fmla="*/ 84526 w 3648264"/>
                <a:gd name="connsiteY25" fmla="*/ 2458666 h 6801978"/>
                <a:gd name="connsiteX26" fmla="*/ 128608 w 3648264"/>
                <a:gd name="connsiteY26" fmla="*/ 2816483 h 6801978"/>
                <a:gd name="connsiteX27" fmla="*/ 351334 w 3648264"/>
                <a:gd name="connsiteY27" fmla="*/ 2890681 h 6801978"/>
                <a:gd name="connsiteX28" fmla="*/ 488543 w 3648264"/>
                <a:gd name="connsiteY28" fmla="*/ 2811784 h 6801978"/>
                <a:gd name="connsiteX29" fmla="*/ 779576 w 3648264"/>
                <a:gd name="connsiteY29" fmla="*/ 2842363 h 6801978"/>
                <a:gd name="connsiteX30" fmla="*/ 961993 w 3648264"/>
                <a:gd name="connsiteY30" fmla="*/ 3064228 h 6801978"/>
                <a:gd name="connsiteX31" fmla="*/ 1005280 w 3648264"/>
                <a:gd name="connsiteY31" fmla="*/ 3210903 h 6801978"/>
                <a:gd name="connsiteX32" fmla="*/ 908049 w 3648264"/>
                <a:gd name="connsiteY32" fmla="*/ 3446072 h 6801978"/>
                <a:gd name="connsiteX33" fmla="*/ 498008 w 3648264"/>
                <a:gd name="connsiteY33" fmla="*/ 3570772 h 6801978"/>
                <a:gd name="connsiteX34" fmla="*/ 295007 w 3648264"/>
                <a:gd name="connsiteY34" fmla="*/ 3479034 h 6801978"/>
                <a:gd name="connsiteX35" fmla="*/ 87372 w 3648264"/>
                <a:gd name="connsiteY35" fmla="*/ 3550320 h 6801978"/>
                <a:gd name="connsiteX36" fmla="*/ 3 w 3648264"/>
                <a:gd name="connsiteY36" fmla="*/ 4072616 h 6801978"/>
                <a:gd name="connsiteX37" fmla="*/ 3 w 3648264"/>
                <a:gd name="connsiteY37" fmla="*/ 6596069 h 6801978"/>
                <a:gd name="connsiteX38" fmla="*/ 277731 w 3648264"/>
                <a:gd name="connsiteY38" fmla="*/ 6781730 h 6801978"/>
                <a:gd name="connsiteX39" fmla="*/ 882367 w 3648264"/>
                <a:gd name="connsiteY39" fmla="*/ 6766969 h 6801978"/>
                <a:gd name="connsiteX40" fmla="*/ 1138121 w 3648264"/>
                <a:gd name="connsiteY40" fmla="*/ 6689396 h 6801978"/>
                <a:gd name="connsiteX41" fmla="*/ 1241773 w 3648264"/>
                <a:gd name="connsiteY41" fmla="*/ 6520746 h 6801978"/>
                <a:gd name="connsiteX42" fmla="*/ 1241045 w 3648264"/>
                <a:gd name="connsiteY42" fmla="*/ 5300752 h 6801978"/>
                <a:gd name="connsiteX43" fmla="*/ 1241575 w 3648264"/>
                <a:gd name="connsiteY43" fmla="*/ 5235357 h 6801978"/>
                <a:gd name="connsiteX44" fmla="*/ 1281288 w 3648264"/>
                <a:gd name="connsiteY44" fmla="*/ 5163278 h 6801978"/>
                <a:gd name="connsiteX45" fmla="*/ 1375673 w 3648264"/>
                <a:gd name="connsiteY45" fmla="*/ 5185451 h 6801978"/>
                <a:gd name="connsiteX46" fmla="*/ 1385337 w 3648264"/>
                <a:gd name="connsiteY46" fmla="*/ 5211993 h 6801978"/>
                <a:gd name="connsiteX47" fmla="*/ 1386661 w 3648264"/>
                <a:gd name="connsiteY47" fmla="*/ 5347813 h 6801978"/>
                <a:gd name="connsiteX48" fmla="*/ 1386595 w 3648264"/>
                <a:gd name="connsiteY48" fmla="*/ 5495281 h 6801978"/>
                <a:gd name="connsiteX49" fmla="*/ 1382425 w 3648264"/>
                <a:gd name="connsiteY49" fmla="*/ 6434701 h 6801978"/>
                <a:gd name="connsiteX50" fmla="*/ 1382226 w 3648264"/>
                <a:gd name="connsiteY50" fmla="*/ 6518364 h 6801978"/>
                <a:gd name="connsiteX51" fmla="*/ 1391956 w 3648264"/>
                <a:gd name="connsiteY51" fmla="*/ 6610300 h 6801978"/>
                <a:gd name="connsiteX52" fmla="*/ 1452784 w 3648264"/>
                <a:gd name="connsiteY52" fmla="*/ 6683306 h 6801978"/>
                <a:gd name="connsiteX53" fmla="*/ 2620158 w 3648264"/>
                <a:gd name="connsiteY53" fmla="*/ 6681718 h 6801978"/>
                <a:gd name="connsiteX54" fmla="*/ 2659209 w 3648264"/>
                <a:gd name="connsiteY54" fmla="*/ 6617448 h 6801978"/>
                <a:gd name="connsiteX55" fmla="*/ 2658679 w 3648264"/>
                <a:gd name="connsiteY55" fmla="*/ 5052146 h 6801978"/>
                <a:gd name="connsiteX56" fmla="*/ 2647560 w 3648264"/>
                <a:gd name="connsiteY56" fmla="*/ 3999478 h 6801978"/>
                <a:gd name="connsiteX57" fmla="*/ 2645375 w 3648264"/>
                <a:gd name="connsiteY57" fmla="*/ 3844993 h 6801978"/>
                <a:gd name="connsiteX58" fmla="*/ 2703489 w 3648264"/>
                <a:gd name="connsiteY58" fmla="*/ 3650331 h 6801978"/>
                <a:gd name="connsiteX59" fmla="*/ 3014048 w 3648264"/>
                <a:gd name="connsiteY59" fmla="*/ 3499818 h 6801978"/>
                <a:gd name="connsiteX60" fmla="*/ 3213938 w 3648264"/>
                <a:gd name="connsiteY60" fmla="*/ 3552107 h 6801978"/>
                <a:gd name="connsiteX61" fmla="*/ 3560372 w 3648264"/>
                <a:gd name="connsiteY61" fmla="*/ 3411323 h 6801978"/>
                <a:gd name="connsiteX62" fmla="*/ 3530984 w 3648264"/>
                <a:gd name="connsiteY62" fmla="*/ 2838259 h 6801978"/>
                <a:gd name="connsiteX0" fmla="*/ 3530984 w 3648264"/>
                <a:gd name="connsiteY0" fmla="*/ 2838259 h 6801978"/>
                <a:gd name="connsiteX1" fmla="*/ 3415087 w 3648264"/>
                <a:gd name="connsiteY1" fmla="*/ 2762009 h 6801978"/>
                <a:gd name="connsiteX2" fmla="*/ 3196333 w 3648264"/>
                <a:gd name="connsiteY2" fmla="*/ 2823300 h 6801978"/>
                <a:gd name="connsiteX3" fmla="*/ 2982079 w 3648264"/>
                <a:gd name="connsiteY3" fmla="*/ 2937873 h 6801978"/>
                <a:gd name="connsiteX4" fmla="*/ 2845796 w 3648264"/>
                <a:gd name="connsiteY4" fmla="*/ 2932578 h 6801978"/>
                <a:gd name="connsiteX5" fmla="*/ 2765376 w 3648264"/>
                <a:gd name="connsiteY5" fmla="*/ 2845341 h 6801978"/>
                <a:gd name="connsiteX6" fmla="*/ 2691840 w 3648264"/>
                <a:gd name="connsiteY6" fmla="*/ 2507116 h 6801978"/>
                <a:gd name="connsiteX7" fmla="*/ 2793970 w 3648264"/>
                <a:gd name="connsiteY7" fmla="*/ 1947091 h 6801978"/>
                <a:gd name="connsiteX8" fmla="*/ 2806480 w 3648264"/>
                <a:gd name="connsiteY8" fmla="*/ 1893809 h 6801978"/>
                <a:gd name="connsiteX9" fmla="*/ 2713285 w 3648264"/>
                <a:gd name="connsiteY9" fmla="*/ 1918829 h 6801978"/>
                <a:gd name="connsiteX10" fmla="*/ 1901214 w 3648264"/>
                <a:gd name="connsiteY10" fmla="*/ 1968801 h 6801978"/>
                <a:gd name="connsiteX11" fmla="*/ 1727136 w 3648264"/>
                <a:gd name="connsiteY11" fmla="*/ 1887918 h 6801978"/>
                <a:gd name="connsiteX12" fmla="*/ 1752487 w 3648264"/>
                <a:gd name="connsiteY12" fmla="*/ 1879314 h 6801978"/>
                <a:gd name="connsiteX13" fmla="*/ 2349776 w 3648264"/>
                <a:gd name="connsiteY13" fmla="*/ 1408975 h 6801978"/>
                <a:gd name="connsiteX14" fmla="*/ 1415122 w 3648264"/>
                <a:gd name="connsiteY14" fmla="*/ 2328 h 6801978"/>
                <a:gd name="connsiteX15" fmla="*/ 560094 w 3648264"/>
                <a:gd name="connsiteY15" fmla="*/ 764295 h 6801978"/>
                <a:gd name="connsiteX16" fmla="*/ 548378 w 3648264"/>
                <a:gd name="connsiteY16" fmla="*/ 1048378 h 6801978"/>
                <a:gd name="connsiteX17" fmla="*/ 1096952 w 3648264"/>
                <a:gd name="connsiteY17" fmla="*/ 1823318 h 6801978"/>
                <a:gd name="connsiteX18" fmla="*/ 1099136 w 3648264"/>
                <a:gd name="connsiteY18" fmla="*/ 1857736 h 6801978"/>
                <a:gd name="connsiteX19" fmla="*/ 982181 w 3648264"/>
                <a:gd name="connsiteY19" fmla="*/ 1912805 h 6801978"/>
                <a:gd name="connsiteX20" fmla="*/ 521042 w 3648264"/>
                <a:gd name="connsiteY20" fmla="*/ 1922866 h 6801978"/>
                <a:gd name="connsiteX21" fmla="*/ 284615 w 3648264"/>
                <a:gd name="connsiteY21" fmla="*/ 1876997 h 6801978"/>
                <a:gd name="connsiteX22" fmla="*/ 244968 w 3648264"/>
                <a:gd name="connsiteY22" fmla="*/ 1890103 h 6801978"/>
                <a:gd name="connsiteX23" fmla="*/ 226236 w 3648264"/>
                <a:gd name="connsiteY23" fmla="*/ 1920086 h 6801978"/>
                <a:gd name="connsiteX24" fmla="*/ 221670 w 3648264"/>
                <a:gd name="connsiteY24" fmla="*/ 1936567 h 6801978"/>
                <a:gd name="connsiteX25" fmla="*/ 84526 w 3648264"/>
                <a:gd name="connsiteY25" fmla="*/ 2458666 h 6801978"/>
                <a:gd name="connsiteX26" fmla="*/ 128608 w 3648264"/>
                <a:gd name="connsiteY26" fmla="*/ 2816483 h 6801978"/>
                <a:gd name="connsiteX27" fmla="*/ 351334 w 3648264"/>
                <a:gd name="connsiteY27" fmla="*/ 2890681 h 6801978"/>
                <a:gd name="connsiteX28" fmla="*/ 488543 w 3648264"/>
                <a:gd name="connsiteY28" fmla="*/ 2811784 h 6801978"/>
                <a:gd name="connsiteX29" fmla="*/ 779576 w 3648264"/>
                <a:gd name="connsiteY29" fmla="*/ 2842363 h 6801978"/>
                <a:gd name="connsiteX30" fmla="*/ 961993 w 3648264"/>
                <a:gd name="connsiteY30" fmla="*/ 3064228 h 6801978"/>
                <a:gd name="connsiteX31" fmla="*/ 1005280 w 3648264"/>
                <a:gd name="connsiteY31" fmla="*/ 3210903 h 6801978"/>
                <a:gd name="connsiteX32" fmla="*/ 908049 w 3648264"/>
                <a:gd name="connsiteY32" fmla="*/ 3446072 h 6801978"/>
                <a:gd name="connsiteX33" fmla="*/ 498008 w 3648264"/>
                <a:gd name="connsiteY33" fmla="*/ 3570772 h 6801978"/>
                <a:gd name="connsiteX34" fmla="*/ 295007 w 3648264"/>
                <a:gd name="connsiteY34" fmla="*/ 3479034 h 6801978"/>
                <a:gd name="connsiteX35" fmla="*/ 87372 w 3648264"/>
                <a:gd name="connsiteY35" fmla="*/ 3550320 h 6801978"/>
                <a:gd name="connsiteX36" fmla="*/ 3 w 3648264"/>
                <a:gd name="connsiteY36" fmla="*/ 4072616 h 6801978"/>
                <a:gd name="connsiteX37" fmla="*/ 3 w 3648264"/>
                <a:gd name="connsiteY37" fmla="*/ 6596069 h 6801978"/>
                <a:gd name="connsiteX38" fmla="*/ 277731 w 3648264"/>
                <a:gd name="connsiteY38" fmla="*/ 6781730 h 6801978"/>
                <a:gd name="connsiteX39" fmla="*/ 882367 w 3648264"/>
                <a:gd name="connsiteY39" fmla="*/ 6766969 h 6801978"/>
                <a:gd name="connsiteX40" fmla="*/ 1138121 w 3648264"/>
                <a:gd name="connsiteY40" fmla="*/ 6689396 h 6801978"/>
                <a:gd name="connsiteX41" fmla="*/ 1241773 w 3648264"/>
                <a:gd name="connsiteY41" fmla="*/ 6520746 h 6801978"/>
                <a:gd name="connsiteX42" fmla="*/ 1241045 w 3648264"/>
                <a:gd name="connsiteY42" fmla="*/ 5300752 h 6801978"/>
                <a:gd name="connsiteX43" fmla="*/ 1241575 w 3648264"/>
                <a:gd name="connsiteY43" fmla="*/ 5235357 h 6801978"/>
                <a:gd name="connsiteX44" fmla="*/ 1281288 w 3648264"/>
                <a:gd name="connsiteY44" fmla="*/ 5163278 h 6801978"/>
                <a:gd name="connsiteX45" fmla="*/ 1375673 w 3648264"/>
                <a:gd name="connsiteY45" fmla="*/ 5185451 h 6801978"/>
                <a:gd name="connsiteX46" fmla="*/ 1385337 w 3648264"/>
                <a:gd name="connsiteY46" fmla="*/ 5211993 h 6801978"/>
                <a:gd name="connsiteX47" fmla="*/ 1386661 w 3648264"/>
                <a:gd name="connsiteY47" fmla="*/ 5347813 h 6801978"/>
                <a:gd name="connsiteX48" fmla="*/ 1382425 w 3648264"/>
                <a:gd name="connsiteY48" fmla="*/ 6434701 h 6801978"/>
                <a:gd name="connsiteX49" fmla="*/ 1382226 w 3648264"/>
                <a:gd name="connsiteY49" fmla="*/ 6518364 h 6801978"/>
                <a:gd name="connsiteX50" fmla="*/ 1391956 w 3648264"/>
                <a:gd name="connsiteY50" fmla="*/ 6610300 h 6801978"/>
                <a:gd name="connsiteX51" fmla="*/ 1452784 w 3648264"/>
                <a:gd name="connsiteY51" fmla="*/ 6683306 h 6801978"/>
                <a:gd name="connsiteX52" fmla="*/ 2620158 w 3648264"/>
                <a:gd name="connsiteY52" fmla="*/ 6681718 h 6801978"/>
                <a:gd name="connsiteX53" fmla="*/ 2659209 w 3648264"/>
                <a:gd name="connsiteY53" fmla="*/ 6617448 h 6801978"/>
                <a:gd name="connsiteX54" fmla="*/ 2658679 w 3648264"/>
                <a:gd name="connsiteY54" fmla="*/ 5052146 h 6801978"/>
                <a:gd name="connsiteX55" fmla="*/ 2647560 w 3648264"/>
                <a:gd name="connsiteY55" fmla="*/ 3999478 h 6801978"/>
                <a:gd name="connsiteX56" fmla="*/ 2645375 w 3648264"/>
                <a:gd name="connsiteY56" fmla="*/ 3844993 h 6801978"/>
                <a:gd name="connsiteX57" fmla="*/ 2703489 w 3648264"/>
                <a:gd name="connsiteY57" fmla="*/ 3650331 h 6801978"/>
                <a:gd name="connsiteX58" fmla="*/ 3014048 w 3648264"/>
                <a:gd name="connsiteY58" fmla="*/ 3499818 h 6801978"/>
                <a:gd name="connsiteX59" fmla="*/ 3213938 w 3648264"/>
                <a:gd name="connsiteY59" fmla="*/ 3552107 h 6801978"/>
                <a:gd name="connsiteX60" fmla="*/ 3560372 w 3648264"/>
                <a:gd name="connsiteY60" fmla="*/ 3411323 h 6801978"/>
                <a:gd name="connsiteX61" fmla="*/ 3530984 w 3648264"/>
                <a:gd name="connsiteY61" fmla="*/ 2838259 h 6801978"/>
                <a:gd name="connsiteX0" fmla="*/ 3530984 w 3648264"/>
                <a:gd name="connsiteY0" fmla="*/ 2838259 h 6801978"/>
                <a:gd name="connsiteX1" fmla="*/ 3415087 w 3648264"/>
                <a:gd name="connsiteY1" fmla="*/ 2762009 h 6801978"/>
                <a:gd name="connsiteX2" fmla="*/ 3196333 w 3648264"/>
                <a:gd name="connsiteY2" fmla="*/ 2823300 h 6801978"/>
                <a:gd name="connsiteX3" fmla="*/ 2982079 w 3648264"/>
                <a:gd name="connsiteY3" fmla="*/ 2937873 h 6801978"/>
                <a:gd name="connsiteX4" fmla="*/ 2845796 w 3648264"/>
                <a:gd name="connsiteY4" fmla="*/ 2932578 h 6801978"/>
                <a:gd name="connsiteX5" fmla="*/ 2765376 w 3648264"/>
                <a:gd name="connsiteY5" fmla="*/ 2845341 h 6801978"/>
                <a:gd name="connsiteX6" fmla="*/ 2691840 w 3648264"/>
                <a:gd name="connsiteY6" fmla="*/ 2507116 h 6801978"/>
                <a:gd name="connsiteX7" fmla="*/ 2793970 w 3648264"/>
                <a:gd name="connsiteY7" fmla="*/ 1947091 h 6801978"/>
                <a:gd name="connsiteX8" fmla="*/ 2806480 w 3648264"/>
                <a:gd name="connsiteY8" fmla="*/ 1893809 h 6801978"/>
                <a:gd name="connsiteX9" fmla="*/ 2713285 w 3648264"/>
                <a:gd name="connsiteY9" fmla="*/ 1918829 h 6801978"/>
                <a:gd name="connsiteX10" fmla="*/ 1901214 w 3648264"/>
                <a:gd name="connsiteY10" fmla="*/ 1968801 h 6801978"/>
                <a:gd name="connsiteX11" fmla="*/ 1727136 w 3648264"/>
                <a:gd name="connsiteY11" fmla="*/ 1887918 h 6801978"/>
                <a:gd name="connsiteX12" fmla="*/ 1752487 w 3648264"/>
                <a:gd name="connsiteY12" fmla="*/ 1879314 h 6801978"/>
                <a:gd name="connsiteX13" fmla="*/ 2349776 w 3648264"/>
                <a:gd name="connsiteY13" fmla="*/ 1408975 h 6801978"/>
                <a:gd name="connsiteX14" fmla="*/ 1415122 w 3648264"/>
                <a:gd name="connsiteY14" fmla="*/ 2328 h 6801978"/>
                <a:gd name="connsiteX15" fmla="*/ 560094 w 3648264"/>
                <a:gd name="connsiteY15" fmla="*/ 764295 h 6801978"/>
                <a:gd name="connsiteX16" fmla="*/ 548378 w 3648264"/>
                <a:gd name="connsiteY16" fmla="*/ 1048378 h 6801978"/>
                <a:gd name="connsiteX17" fmla="*/ 1096952 w 3648264"/>
                <a:gd name="connsiteY17" fmla="*/ 1823318 h 6801978"/>
                <a:gd name="connsiteX18" fmla="*/ 1099136 w 3648264"/>
                <a:gd name="connsiteY18" fmla="*/ 1857736 h 6801978"/>
                <a:gd name="connsiteX19" fmla="*/ 982181 w 3648264"/>
                <a:gd name="connsiteY19" fmla="*/ 1912805 h 6801978"/>
                <a:gd name="connsiteX20" fmla="*/ 521042 w 3648264"/>
                <a:gd name="connsiteY20" fmla="*/ 1922866 h 6801978"/>
                <a:gd name="connsiteX21" fmla="*/ 284615 w 3648264"/>
                <a:gd name="connsiteY21" fmla="*/ 1876997 h 6801978"/>
                <a:gd name="connsiteX22" fmla="*/ 244968 w 3648264"/>
                <a:gd name="connsiteY22" fmla="*/ 1890103 h 6801978"/>
                <a:gd name="connsiteX23" fmla="*/ 226236 w 3648264"/>
                <a:gd name="connsiteY23" fmla="*/ 1920086 h 6801978"/>
                <a:gd name="connsiteX24" fmla="*/ 221670 w 3648264"/>
                <a:gd name="connsiteY24" fmla="*/ 1936567 h 6801978"/>
                <a:gd name="connsiteX25" fmla="*/ 84526 w 3648264"/>
                <a:gd name="connsiteY25" fmla="*/ 2458666 h 6801978"/>
                <a:gd name="connsiteX26" fmla="*/ 128608 w 3648264"/>
                <a:gd name="connsiteY26" fmla="*/ 2816483 h 6801978"/>
                <a:gd name="connsiteX27" fmla="*/ 351334 w 3648264"/>
                <a:gd name="connsiteY27" fmla="*/ 2890681 h 6801978"/>
                <a:gd name="connsiteX28" fmla="*/ 488543 w 3648264"/>
                <a:gd name="connsiteY28" fmla="*/ 2811784 h 6801978"/>
                <a:gd name="connsiteX29" fmla="*/ 779576 w 3648264"/>
                <a:gd name="connsiteY29" fmla="*/ 2842363 h 6801978"/>
                <a:gd name="connsiteX30" fmla="*/ 961993 w 3648264"/>
                <a:gd name="connsiteY30" fmla="*/ 3064228 h 6801978"/>
                <a:gd name="connsiteX31" fmla="*/ 1005280 w 3648264"/>
                <a:gd name="connsiteY31" fmla="*/ 3210903 h 6801978"/>
                <a:gd name="connsiteX32" fmla="*/ 908049 w 3648264"/>
                <a:gd name="connsiteY32" fmla="*/ 3446072 h 6801978"/>
                <a:gd name="connsiteX33" fmla="*/ 498008 w 3648264"/>
                <a:gd name="connsiteY33" fmla="*/ 3570772 h 6801978"/>
                <a:gd name="connsiteX34" fmla="*/ 295007 w 3648264"/>
                <a:gd name="connsiteY34" fmla="*/ 3479034 h 6801978"/>
                <a:gd name="connsiteX35" fmla="*/ 87372 w 3648264"/>
                <a:gd name="connsiteY35" fmla="*/ 3550320 h 6801978"/>
                <a:gd name="connsiteX36" fmla="*/ 3 w 3648264"/>
                <a:gd name="connsiteY36" fmla="*/ 4072616 h 6801978"/>
                <a:gd name="connsiteX37" fmla="*/ 3 w 3648264"/>
                <a:gd name="connsiteY37" fmla="*/ 6596069 h 6801978"/>
                <a:gd name="connsiteX38" fmla="*/ 277731 w 3648264"/>
                <a:gd name="connsiteY38" fmla="*/ 6781730 h 6801978"/>
                <a:gd name="connsiteX39" fmla="*/ 882367 w 3648264"/>
                <a:gd name="connsiteY39" fmla="*/ 6766969 h 6801978"/>
                <a:gd name="connsiteX40" fmla="*/ 1138121 w 3648264"/>
                <a:gd name="connsiteY40" fmla="*/ 6689396 h 6801978"/>
                <a:gd name="connsiteX41" fmla="*/ 1241773 w 3648264"/>
                <a:gd name="connsiteY41" fmla="*/ 6520746 h 6801978"/>
                <a:gd name="connsiteX42" fmla="*/ 1241045 w 3648264"/>
                <a:gd name="connsiteY42" fmla="*/ 5300752 h 6801978"/>
                <a:gd name="connsiteX43" fmla="*/ 1241575 w 3648264"/>
                <a:gd name="connsiteY43" fmla="*/ 5235357 h 6801978"/>
                <a:gd name="connsiteX44" fmla="*/ 1281288 w 3648264"/>
                <a:gd name="connsiteY44" fmla="*/ 5163278 h 6801978"/>
                <a:gd name="connsiteX45" fmla="*/ 1375673 w 3648264"/>
                <a:gd name="connsiteY45" fmla="*/ 5185451 h 6801978"/>
                <a:gd name="connsiteX46" fmla="*/ 1385337 w 3648264"/>
                <a:gd name="connsiteY46" fmla="*/ 5211993 h 6801978"/>
                <a:gd name="connsiteX47" fmla="*/ 1386661 w 3648264"/>
                <a:gd name="connsiteY47" fmla="*/ 5347813 h 6801978"/>
                <a:gd name="connsiteX48" fmla="*/ 1382226 w 3648264"/>
                <a:gd name="connsiteY48" fmla="*/ 6518364 h 6801978"/>
                <a:gd name="connsiteX49" fmla="*/ 1391956 w 3648264"/>
                <a:gd name="connsiteY49" fmla="*/ 6610300 h 6801978"/>
                <a:gd name="connsiteX50" fmla="*/ 1452784 w 3648264"/>
                <a:gd name="connsiteY50" fmla="*/ 6683306 h 6801978"/>
                <a:gd name="connsiteX51" fmla="*/ 2620158 w 3648264"/>
                <a:gd name="connsiteY51" fmla="*/ 6681718 h 6801978"/>
                <a:gd name="connsiteX52" fmla="*/ 2659209 w 3648264"/>
                <a:gd name="connsiteY52" fmla="*/ 6617448 h 6801978"/>
                <a:gd name="connsiteX53" fmla="*/ 2658679 w 3648264"/>
                <a:gd name="connsiteY53" fmla="*/ 5052146 h 6801978"/>
                <a:gd name="connsiteX54" fmla="*/ 2647560 w 3648264"/>
                <a:gd name="connsiteY54" fmla="*/ 3999478 h 6801978"/>
                <a:gd name="connsiteX55" fmla="*/ 2645375 w 3648264"/>
                <a:gd name="connsiteY55" fmla="*/ 3844993 h 6801978"/>
                <a:gd name="connsiteX56" fmla="*/ 2703489 w 3648264"/>
                <a:gd name="connsiteY56" fmla="*/ 3650331 h 6801978"/>
                <a:gd name="connsiteX57" fmla="*/ 3014048 w 3648264"/>
                <a:gd name="connsiteY57" fmla="*/ 3499818 h 6801978"/>
                <a:gd name="connsiteX58" fmla="*/ 3213938 w 3648264"/>
                <a:gd name="connsiteY58" fmla="*/ 3552107 h 6801978"/>
                <a:gd name="connsiteX59" fmla="*/ 3560372 w 3648264"/>
                <a:gd name="connsiteY59" fmla="*/ 3411323 h 6801978"/>
                <a:gd name="connsiteX60" fmla="*/ 3530984 w 3648264"/>
                <a:gd name="connsiteY60" fmla="*/ 2838259 h 6801978"/>
                <a:gd name="connsiteX0" fmla="*/ 3530984 w 3648264"/>
                <a:gd name="connsiteY0" fmla="*/ 2838259 h 6801978"/>
                <a:gd name="connsiteX1" fmla="*/ 3415087 w 3648264"/>
                <a:gd name="connsiteY1" fmla="*/ 2762009 h 6801978"/>
                <a:gd name="connsiteX2" fmla="*/ 3196333 w 3648264"/>
                <a:gd name="connsiteY2" fmla="*/ 2823300 h 6801978"/>
                <a:gd name="connsiteX3" fmla="*/ 2982079 w 3648264"/>
                <a:gd name="connsiteY3" fmla="*/ 2937873 h 6801978"/>
                <a:gd name="connsiteX4" fmla="*/ 2845796 w 3648264"/>
                <a:gd name="connsiteY4" fmla="*/ 2932578 h 6801978"/>
                <a:gd name="connsiteX5" fmla="*/ 2765376 w 3648264"/>
                <a:gd name="connsiteY5" fmla="*/ 2845341 h 6801978"/>
                <a:gd name="connsiteX6" fmla="*/ 2691840 w 3648264"/>
                <a:gd name="connsiteY6" fmla="*/ 2507116 h 6801978"/>
                <a:gd name="connsiteX7" fmla="*/ 2793970 w 3648264"/>
                <a:gd name="connsiteY7" fmla="*/ 1947091 h 6801978"/>
                <a:gd name="connsiteX8" fmla="*/ 2806480 w 3648264"/>
                <a:gd name="connsiteY8" fmla="*/ 1893809 h 6801978"/>
                <a:gd name="connsiteX9" fmla="*/ 2713285 w 3648264"/>
                <a:gd name="connsiteY9" fmla="*/ 1918829 h 6801978"/>
                <a:gd name="connsiteX10" fmla="*/ 1901214 w 3648264"/>
                <a:gd name="connsiteY10" fmla="*/ 1968801 h 6801978"/>
                <a:gd name="connsiteX11" fmla="*/ 1727136 w 3648264"/>
                <a:gd name="connsiteY11" fmla="*/ 1887918 h 6801978"/>
                <a:gd name="connsiteX12" fmla="*/ 1752487 w 3648264"/>
                <a:gd name="connsiteY12" fmla="*/ 1879314 h 6801978"/>
                <a:gd name="connsiteX13" fmla="*/ 2349776 w 3648264"/>
                <a:gd name="connsiteY13" fmla="*/ 1408975 h 6801978"/>
                <a:gd name="connsiteX14" fmla="*/ 1415122 w 3648264"/>
                <a:gd name="connsiteY14" fmla="*/ 2328 h 6801978"/>
                <a:gd name="connsiteX15" fmla="*/ 560094 w 3648264"/>
                <a:gd name="connsiteY15" fmla="*/ 764295 h 6801978"/>
                <a:gd name="connsiteX16" fmla="*/ 548378 w 3648264"/>
                <a:gd name="connsiteY16" fmla="*/ 1048378 h 6801978"/>
                <a:gd name="connsiteX17" fmla="*/ 1096952 w 3648264"/>
                <a:gd name="connsiteY17" fmla="*/ 1823318 h 6801978"/>
                <a:gd name="connsiteX18" fmla="*/ 1099136 w 3648264"/>
                <a:gd name="connsiteY18" fmla="*/ 1857736 h 6801978"/>
                <a:gd name="connsiteX19" fmla="*/ 982181 w 3648264"/>
                <a:gd name="connsiteY19" fmla="*/ 1912805 h 6801978"/>
                <a:gd name="connsiteX20" fmla="*/ 521042 w 3648264"/>
                <a:gd name="connsiteY20" fmla="*/ 1922866 h 6801978"/>
                <a:gd name="connsiteX21" fmla="*/ 284615 w 3648264"/>
                <a:gd name="connsiteY21" fmla="*/ 1876997 h 6801978"/>
                <a:gd name="connsiteX22" fmla="*/ 244968 w 3648264"/>
                <a:gd name="connsiteY22" fmla="*/ 1890103 h 6801978"/>
                <a:gd name="connsiteX23" fmla="*/ 226236 w 3648264"/>
                <a:gd name="connsiteY23" fmla="*/ 1920086 h 6801978"/>
                <a:gd name="connsiteX24" fmla="*/ 221670 w 3648264"/>
                <a:gd name="connsiteY24" fmla="*/ 1936567 h 6801978"/>
                <a:gd name="connsiteX25" fmla="*/ 84526 w 3648264"/>
                <a:gd name="connsiteY25" fmla="*/ 2458666 h 6801978"/>
                <a:gd name="connsiteX26" fmla="*/ 128608 w 3648264"/>
                <a:gd name="connsiteY26" fmla="*/ 2816483 h 6801978"/>
                <a:gd name="connsiteX27" fmla="*/ 351334 w 3648264"/>
                <a:gd name="connsiteY27" fmla="*/ 2890681 h 6801978"/>
                <a:gd name="connsiteX28" fmla="*/ 488543 w 3648264"/>
                <a:gd name="connsiteY28" fmla="*/ 2811784 h 6801978"/>
                <a:gd name="connsiteX29" fmla="*/ 779576 w 3648264"/>
                <a:gd name="connsiteY29" fmla="*/ 2842363 h 6801978"/>
                <a:gd name="connsiteX30" fmla="*/ 961993 w 3648264"/>
                <a:gd name="connsiteY30" fmla="*/ 3064228 h 6801978"/>
                <a:gd name="connsiteX31" fmla="*/ 1005280 w 3648264"/>
                <a:gd name="connsiteY31" fmla="*/ 3210903 h 6801978"/>
                <a:gd name="connsiteX32" fmla="*/ 908049 w 3648264"/>
                <a:gd name="connsiteY32" fmla="*/ 3446072 h 6801978"/>
                <a:gd name="connsiteX33" fmla="*/ 498008 w 3648264"/>
                <a:gd name="connsiteY33" fmla="*/ 3570772 h 6801978"/>
                <a:gd name="connsiteX34" fmla="*/ 295007 w 3648264"/>
                <a:gd name="connsiteY34" fmla="*/ 3479034 h 6801978"/>
                <a:gd name="connsiteX35" fmla="*/ 87372 w 3648264"/>
                <a:gd name="connsiteY35" fmla="*/ 3550320 h 6801978"/>
                <a:gd name="connsiteX36" fmla="*/ 3 w 3648264"/>
                <a:gd name="connsiteY36" fmla="*/ 4072616 h 6801978"/>
                <a:gd name="connsiteX37" fmla="*/ 3 w 3648264"/>
                <a:gd name="connsiteY37" fmla="*/ 6596069 h 6801978"/>
                <a:gd name="connsiteX38" fmla="*/ 277731 w 3648264"/>
                <a:gd name="connsiteY38" fmla="*/ 6781730 h 6801978"/>
                <a:gd name="connsiteX39" fmla="*/ 882367 w 3648264"/>
                <a:gd name="connsiteY39" fmla="*/ 6766969 h 6801978"/>
                <a:gd name="connsiteX40" fmla="*/ 1138121 w 3648264"/>
                <a:gd name="connsiteY40" fmla="*/ 6689396 h 6801978"/>
                <a:gd name="connsiteX41" fmla="*/ 1241773 w 3648264"/>
                <a:gd name="connsiteY41" fmla="*/ 6520746 h 6801978"/>
                <a:gd name="connsiteX42" fmla="*/ 1241045 w 3648264"/>
                <a:gd name="connsiteY42" fmla="*/ 5300752 h 6801978"/>
                <a:gd name="connsiteX43" fmla="*/ 1241575 w 3648264"/>
                <a:gd name="connsiteY43" fmla="*/ 5235357 h 6801978"/>
                <a:gd name="connsiteX44" fmla="*/ 1281288 w 3648264"/>
                <a:gd name="connsiteY44" fmla="*/ 5163278 h 6801978"/>
                <a:gd name="connsiteX45" fmla="*/ 1375673 w 3648264"/>
                <a:gd name="connsiteY45" fmla="*/ 5185451 h 6801978"/>
                <a:gd name="connsiteX46" fmla="*/ 1385337 w 3648264"/>
                <a:gd name="connsiteY46" fmla="*/ 5211993 h 6801978"/>
                <a:gd name="connsiteX47" fmla="*/ 1386661 w 3648264"/>
                <a:gd name="connsiteY47" fmla="*/ 5347813 h 6801978"/>
                <a:gd name="connsiteX48" fmla="*/ 1382226 w 3648264"/>
                <a:gd name="connsiteY48" fmla="*/ 6518364 h 6801978"/>
                <a:gd name="connsiteX49" fmla="*/ 1391956 w 3648264"/>
                <a:gd name="connsiteY49" fmla="*/ 6610300 h 6801978"/>
                <a:gd name="connsiteX50" fmla="*/ 1452784 w 3648264"/>
                <a:gd name="connsiteY50" fmla="*/ 6683306 h 6801978"/>
                <a:gd name="connsiteX51" fmla="*/ 2620158 w 3648264"/>
                <a:gd name="connsiteY51" fmla="*/ 6681718 h 6801978"/>
                <a:gd name="connsiteX52" fmla="*/ 2659209 w 3648264"/>
                <a:gd name="connsiteY52" fmla="*/ 6617448 h 6801978"/>
                <a:gd name="connsiteX53" fmla="*/ 2647560 w 3648264"/>
                <a:gd name="connsiteY53" fmla="*/ 3999478 h 6801978"/>
                <a:gd name="connsiteX54" fmla="*/ 2645375 w 3648264"/>
                <a:gd name="connsiteY54" fmla="*/ 3844993 h 6801978"/>
                <a:gd name="connsiteX55" fmla="*/ 2703489 w 3648264"/>
                <a:gd name="connsiteY55" fmla="*/ 3650331 h 6801978"/>
                <a:gd name="connsiteX56" fmla="*/ 3014048 w 3648264"/>
                <a:gd name="connsiteY56" fmla="*/ 3499818 h 6801978"/>
                <a:gd name="connsiteX57" fmla="*/ 3213938 w 3648264"/>
                <a:gd name="connsiteY57" fmla="*/ 3552107 h 6801978"/>
                <a:gd name="connsiteX58" fmla="*/ 3560372 w 3648264"/>
                <a:gd name="connsiteY58" fmla="*/ 3411323 h 6801978"/>
                <a:gd name="connsiteX59" fmla="*/ 3530984 w 3648264"/>
                <a:gd name="connsiteY59" fmla="*/ 2838259 h 680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648264" h="6801978">
                  <a:moveTo>
                    <a:pt x="3530984" y="2838259"/>
                  </a:moveTo>
                  <a:cubicBezTo>
                    <a:pt x="3501265" y="2801524"/>
                    <a:pt x="3463471" y="2772798"/>
                    <a:pt x="3415087" y="2762009"/>
                  </a:cubicBezTo>
                  <a:cubicBezTo>
                    <a:pt x="3331226" y="2743344"/>
                    <a:pt x="3262058" y="2781204"/>
                    <a:pt x="3196333" y="2823300"/>
                  </a:cubicBezTo>
                  <a:cubicBezTo>
                    <a:pt x="3127760" y="2867316"/>
                    <a:pt x="3060314" y="2912126"/>
                    <a:pt x="2982079" y="2937873"/>
                  </a:cubicBezTo>
                  <a:cubicBezTo>
                    <a:pt x="2935614" y="2953163"/>
                    <a:pt x="2887362" y="2956340"/>
                    <a:pt x="2845796" y="2932578"/>
                  </a:cubicBezTo>
                  <a:cubicBezTo>
                    <a:pt x="2811973" y="2913251"/>
                    <a:pt x="2786292" y="2880289"/>
                    <a:pt x="2765376" y="2845341"/>
                  </a:cubicBezTo>
                  <a:cubicBezTo>
                    <a:pt x="2702695" y="2740697"/>
                    <a:pt x="2687207" y="2624998"/>
                    <a:pt x="2691840" y="2507116"/>
                  </a:cubicBezTo>
                  <a:cubicBezTo>
                    <a:pt x="2699320" y="2316029"/>
                    <a:pt x="2732216" y="2128714"/>
                    <a:pt x="2793970" y="1947091"/>
                  </a:cubicBezTo>
                  <a:cubicBezTo>
                    <a:pt x="2799662" y="1930412"/>
                    <a:pt x="2809458" y="1914195"/>
                    <a:pt x="2806480" y="1893809"/>
                  </a:cubicBezTo>
                  <a:cubicBezTo>
                    <a:pt x="2776364" y="1910754"/>
                    <a:pt x="2743468" y="1908503"/>
                    <a:pt x="2713285" y="1918829"/>
                  </a:cubicBezTo>
                  <a:cubicBezTo>
                    <a:pt x="2447339" y="2009706"/>
                    <a:pt x="2175898" y="2019634"/>
                    <a:pt x="1901214" y="1968801"/>
                  </a:cubicBezTo>
                  <a:cubicBezTo>
                    <a:pt x="1837870" y="1957086"/>
                    <a:pt x="1779293" y="1932530"/>
                    <a:pt x="1727136" y="1887918"/>
                  </a:cubicBezTo>
                  <a:cubicBezTo>
                    <a:pt x="1737595" y="1884344"/>
                    <a:pt x="1744875" y="1881498"/>
                    <a:pt x="1752487" y="1879314"/>
                  </a:cubicBezTo>
                  <a:cubicBezTo>
                    <a:pt x="2016449" y="1804851"/>
                    <a:pt x="2216802" y="1649440"/>
                    <a:pt x="2349776" y="1408975"/>
                  </a:cubicBezTo>
                  <a:cubicBezTo>
                    <a:pt x="2719242" y="740864"/>
                    <a:pt x="2147304" y="-48439"/>
                    <a:pt x="1415122" y="2328"/>
                  </a:cubicBezTo>
                  <a:cubicBezTo>
                    <a:pt x="1000184" y="31054"/>
                    <a:pt x="645874" y="362793"/>
                    <a:pt x="560094" y="764295"/>
                  </a:cubicBezTo>
                  <a:cubicBezTo>
                    <a:pt x="540436" y="856165"/>
                    <a:pt x="536861" y="952603"/>
                    <a:pt x="548378" y="1048378"/>
                  </a:cubicBezTo>
                  <a:cubicBezTo>
                    <a:pt x="591401" y="1406129"/>
                    <a:pt x="775075" y="1663803"/>
                    <a:pt x="1096952" y="1823318"/>
                  </a:cubicBezTo>
                  <a:cubicBezTo>
                    <a:pt x="1126274" y="1837880"/>
                    <a:pt x="1112242" y="1846087"/>
                    <a:pt x="1099136" y="1857736"/>
                  </a:cubicBezTo>
                  <a:cubicBezTo>
                    <a:pt x="1065645" y="1887521"/>
                    <a:pt x="1023747" y="1902811"/>
                    <a:pt x="982181" y="1912805"/>
                  </a:cubicBezTo>
                  <a:cubicBezTo>
                    <a:pt x="829615" y="1949739"/>
                    <a:pt x="675395" y="1945503"/>
                    <a:pt x="521042" y="1922866"/>
                  </a:cubicBezTo>
                  <a:cubicBezTo>
                    <a:pt x="441483" y="1911217"/>
                    <a:pt x="362983" y="1894537"/>
                    <a:pt x="284615" y="1876997"/>
                  </a:cubicBezTo>
                  <a:cubicBezTo>
                    <a:pt x="266215" y="1865811"/>
                    <a:pt x="254102" y="1870974"/>
                    <a:pt x="244968" y="1890103"/>
                  </a:cubicBezTo>
                  <a:cubicBezTo>
                    <a:pt x="239938" y="1900560"/>
                    <a:pt x="239739" y="1914725"/>
                    <a:pt x="226236" y="1920086"/>
                  </a:cubicBezTo>
                  <a:cubicBezTo>
                    <a:pt x="224714" y="1925580"/>
                    <a:pt x="223523" y="1931206"/>
                    <a:pt x="221670" y="1936567"/>
                  </a:cubicBezTo>
                  <a:cubicBezTo>
                    <a:pt x="163225" y="2107269"/>
                    <a:pt x="101868" y="2277374"/>
                    <a:pt x="84526" y="2458666"/>
                  </a:cubicBezTo>
                  <a:cubicBezTo>
                    <a:pt x="72877" y="2580784"/>
                    <a:pt x="79562" y="2701778"/>
                    <a:pt x="128608" y="2816483"/>
                  </a:cubicBezTo>
                  <a:cubicBezTo>
                    <a:pt x="178382" y="2932843"/>
                    <a:pt x="242188" y="2953296"/>
                    <a:pt x="351334" y="2890681"/>
                  </a:cubicBezTo>
                  <a:cubicBezTo>
                    <a:pt x="397070" y="2864404"/>
                    <a:pt x="441947" y="2836406"/>
                    <a:pt x="488543" y="2811784"/>
                  </a:cubicBezTo>
                  <a:cubicBezTo>
                    <a:pt x="591864" y="2757178"/>
                    <a:pt x="688765" y="2767437"/>
                    <a:pt x="779576" y="2842363"/>
                  </a:cubicBezTo>
                  <a:cubicBezTo>
                    <a:pt x="855031" y="2904580"/>
                    <a:pt x="916322" y="2978116"/>
                    <a:pt x="961993" y="3064228"/>
                  </a:cubicBezTo>
                  <a:cubicBezTo>
                    <a:pt x="986152" y="3109766"/>
                    <a:pt x="1003956" y="3157687"/>
                    <a:pt x="1005280" y="3210903"/>
                  </a:cubicBezTo>
                  <a:cubicBezTo>
                    <a:pt x="1007597" y="3304097"/>
                    <a:pt x="964375" y="3378758"/>
                    <a:pt x="908049" y="3446072"/>
                  </a:cubicBezTo>
                  <a:cubicBezTo>
                    <a:pt x="809163" y="3564219"/>
                    <a:pt x="669107" y="3632394"/>
                    <a:pt x="498008" y="3570772"/>
                  </a:cubicBezTo>
                  <a:cubicBezTo>
                    <a:pt x="427650" y="3545421"/>
                    <a:pt x="363049" y="3508885"/>
                    <a:pt x="295007" y="3479034"/>
                  </a:cubicBezTo>
                  <a:cubicBezTo>
                    <a:pt x="197444" y="3436276"/>
                    <a:pt x="136539" y="3451390"/>
                    <a:pt x="87372" y="3550320"/>
                  </a:cubicBezTo>
                  <a:cubicBezTo>
                    <a:pt x="38205" y="3649250"/>
                    <a:pt x="14564" y="3564991"/>
                    <a:pt x="3" y="4072616"/>
                  </a:cubicBezTo>
                  <a:cubicBezTo>
                    <a:pt x="-129" y="4913746"/>
                    <a:pt x="6754" y="5754940"/>
                    <a:pt x="3" y="6596069"/>
                  </a:cubicBezTo>
                  <a:cubicBezTo>
                    <a:pt x="-990" y="6720174"/>
                    <a:pt x="193341" y="6774912"/>
                    <a:pt x="277731" y="6781730"/>
                  </a:cubicBezTo>
                  <a:cubicBezTo>
                    <a:pt x="479541" y="6798144"/>
                    <a:pt x="681550" y="6797946"/>
                    <a:pt x="882367" y="6766969"/>
                  </a:cubicBezTo>
                  <a:cubicBezTo>
                    <a:pt x="971127" y="6753268"/>
                    <a:pt x="1058298" y="6732882"/>
                    <a:pt x="1138121" y="6689396"/>
                  </a:cubicBezTo>
                  <a:cubicBezTo>
                    <a:pt x="1204774" y="6653058"/>
                    <a:pt x="1242435" y="6604409"/>
                    <a:pt x="1241773" y="6520746"/>
                  </a:cubicBezTo>
                  <a:cubicBezTo>
                    <a:pt x="1238663" y="6114082"/>
                    <a:pt x="1240780" y="5707417"/>
                    <a:pt x="1241045" y="5300752"/>
                  </a:cubicBezTo>
                  <a:cubicBezTo>
                    <a:pt x="1241045" y="5278910"/>
                    <a:pt x="1239324" y="5256935"/>
                    <a:pt x="1241575" y="5235357"/>
                  </a:cubicBezTo>
                  <a:cubicBezTo>
                    <a:pt x="1244355" y="5208485"/>
                    <a:pt x="1258122" y="5178501"/>
                    <a:pt x="1281288" y="5163278"/>
                  </a:cubicBezTo>
                  <a:cubicBezTo>
                    <a:pt x="1306573" y="5146664"/>
                    <a:pt x="1358199" y="5161689"/>
                    <a:pt x="1375673" y="5185451"/>
                  </a:cubicBezTo>
                  <a:cubicBezTo>
                    <a:pt x="1381299" y="5193129"/>
                    <a:pt x="1383881" y="5202594"/>
                    <a:pt x="1385337" y="5211993"/>
                  </a:cubicBezTo>
                  <a:cubicBezTo>
                    <a:pt x="1392154" y="5255545"/>
                    <a:pt x="1386727" y="5303731"/>
                    <a:pt x="1386661" y="5347813"/>
                  </a:cubicBezTo>
                  <a:cubicBezTo>
                    <a:pt x="1386143" y="5565541"/>
                    <a:pt x="1381344" y="6307950"/>
                    <a:pt x="1382226" y="6518364"/>
                  </a:cubicBezTo>
                  <a:cubicBezTo>
                    <a:pt x="1382160" y="6549605"/>
                    <a:pt x="1385271" y="6580052"/>
                    <a:pt x="1391956" y="6610300"/>
                  </a:cubicBezTo>
                  <a:cubicBezTo>
                    <a:pt x="1399171" y="6636444"/>
                    <a:pt x="1411945" y="6664376"/>
                    <a:pt x="1452784" y="6683306"/>
                  </a:cubicBezTo>
                  <a:cubicBezTo>
                    <a:pt x="1825030" y="6823892"/>
                    <a:pt x="2252280" y="6858839"/>
                    <a:pt x="2620158" y="6681718"/>
                  </a:cubicBezTo>
                  <a:cubicBezTo>
                    <a:pt x="2648884" y="6667884"/>
                    <a:pt x="2659209" y="6649682"/>
                    <a:pt x="2659209" y="6617448"/>
                  </a:cubicBezTo>
                  <a:cubicBezTo>
                    <a:pt x="2663776" y="6170408"/>
                    <a:pt x="2649866" y="4461554"/>
                    <a:pt x="2647560" y="3999478"/>
                  </a:cubicBezTo>
                  <a:cubicBezTo>
                    <a:pt x="2643324" y="3947850"/>
                    <a:pt x="2646368" y="3896488"/>
                    <a:pt x="2645375" y="3844993"/>
                  </a:cubicBezTo>
                  <a:cubicBezTo>
                    <a:pt x="2650142" y="3775759"/>
                    <a:pt x="2671322" y="3711291"/>
                    <a:pt x="2703489" y="3650331"/>
                  </a:cubicBezTo>
                  <a:cubicBezTo>
                    <a:pt x="2771532" y="3521329"/>
                    <a:pt x="2874786" y="3470099"/>
                    <a:pt x="3014048" y="3499818"/>
                  </a:cubicBezTo>
                  <a:cubicBezTo>
                    <a:pt x="3081363" y="3514180"/>
                    <a:pt x="3146955" y="3536155"/>
                    <a:pt x="3213938" y="3552107"/>
                  </a:cubicBezTo>
                  <a:cubicBezTo>
                    <a:pt x="3372659" y="3589834"/>
                    <a:pt x="3476643" y="3549591"/>
                    <a:pt x="3560372" y="3411323"/>
                  </a:cubicBezTo>
                  <a:cubicBezTo>
                    <a:pt x="3682689" y="3208785"/>
                    <a:pt x="3681365" y="3024118"/>
                    <a:pt x="3530984" y="2838259"/>
                  </a:cubicBezTo>
                  <a:close/>
                </a:path>
              </a:pathLst>
            </a:custGeom>
            <a:solidFill>
              <a:schemeClr val="accent4"/>
            </a:solidFill>
            <a:ln w="6619" cap="flat">
              <a:noFill/>
              <a:prstDash val="solid"/>
              <a:miter/>
            </a:ln>
          </p:spPr>
          <p:txBody>
            <a:bodyPr rtlCol="0" anchor="ctr"/>
            <a:lstStyle/>
            <a:p>
              <a:endParaRPr lang="en-US"/>
            </a:p>
          </p:txBody>
        </p:sp>
        <p:grpSp>
          <p:nvGrpSpPr>
            <p:cNvPr id="31" name="Graphic 9">
              <a:extLst>
                <a:ext uri="{FF2B5EF4-FFF2-40B4-BE49-F238E27FC236}">
                  <a16:creationId xmlns:a16="http://schemas.microsoft.com/office/drawing/2014/main" id="{B23ADCD2-BD84-4A2A-AF5F-4550016A5A66}"/>
                </a:ext>
              </a:extLst>
            </p:cNvPr>
            <p:cNvGrpSpPr/>
            <p:nvPr/>
          </p:nvGrpSpPr>
          <p:grpSpPr>
            <a:xfrm>
              <a:off x="3305172" y="18085"/>
              <a:ext cx="2979984" cy="6834885"/>
              <a:chOff x="3305172" y="18085"/>
              <a:chExt cx="2979984" cy="6834885"/>
            </a:xfrm>
            <a:solidFill>
              <a:srgbClr val="F28549"/>
            </a:solidFill>
          </p:grpSpPr>
          <p:sp>
            <p:nvSpPr>
              <p:cNvPr id="33" name="Freeform: Shape 149">
                <a:extLst>
                  <a:ext uri="{FF2B5EF4-FFF2-40B4-BE49-F238E27FC236}">
                    <a16:creationId xmlns:a16="http://schemas.microsoft.com/office/drawing/2014/main" id="{390F075F-ACD8-4A27-A8F4-8A7309A33938}"/>
                  </a:ext>
                </a:extLst>
              </p:cNvPr>
              <p:cNvSpPr/>
              <p:nvPr/>
            </p:nvSpPr>
            <p:spPr>
              <a:xfrm>
                <a:off x="4956094" y="6703162"/>
                <a:ext cx="198" cy="534"/>
              </a:xfrm>
              <a:custGeom>
                <a:avLst/>
                <a:gdLst>
                  <a:gd name="connsiteX0" fmla="*/ 198 w 198"/>
                  <a:gd name="connsiteY0" fmla="*/ 535 h 534"/>
                  <a:gd name="connsiteX1" fmla="*/ 66 w 198"/>
                  <a:gd name="connsiteY1" fmla="*/ 5 h 534"/>
                  <a:gd name="connsiteX2" fmla="*/ 0 w 198"/>
                  <a:gd name="connsiteY2" fmla="*/ 5 h 534"/>
                  <a:gd name="connsiteX3" fmla="*/ 198 w 198"/>
                  <a:gd name="connsiteY3" fmla="*/ 535 h 534"/>
                </a:gdLst>
                <a:ahLst/>
                <a:cxnLst>
                  <a:cxn ang="0">
                    <a:pos x="connsiteX0" y="connsiteY0"/>
                  </a:cxn>
                  <a:cxn ang="0">
                    <a:pos x="connsiteX1" y="connsiteY1"/>
                  </a:cxn>
                  <a:cxn ang="0">
                    <a:pos x="connsiteX2" y="connsiteY2"/>
                  </a:cxn>
                  <a:cxn ang="0">
                    <a:pos x="connsiteX3" y="connsiteY3"/>
                  </a:cxn>
                </a:cxnLst>
                <a:rect l="l" t="t" r="r" b="b"/>
                <a:pathLst>
                  <a:path w="198" h="534">
                    <a:moveTo>
                      <a:pt x="198" y="535"/>
                    </a:moveTo>
                    <a:cubicBezTo>
                      <a:pt x="198" y="336"/>
                      <a:pt x="132" y="204"/>
                      <a:pt x="66" y="5"/>
                    </a:cubicBezTo>
                    <a:cubicBezTo>
                      <a:pt x="66" y="5"/>
                      <a:pt x="0" y="5"/>
                      <a:pt x="0" y="5"/>
                    </a:cubicBezTo>
                    <a:cubicBezTo>
                      <a:pt x="0" y="-61"/>
                      <a:pt x="198" y="535"/>
                      <a:pt x="198" y="535"/>
                    </a:cubicBezTo>
                    <a:close/>
                  </a:path>
                </a:pathLst>
              </a:custGeom>
              <a:solidFill>
                <a:srgbClr val="F28549"/>
              </a:solidFill>
              <a:ln w="6619" cap="flat">
                <a:noFill/>
                <a:prstDash val="solid"/>
                <a:miter/>
              </a:ln>
            </p:spPr>
            <p:txBody>
              <a:bodyPr rtlCol="0" anchor="ctr"/>
              <a:lstStyle/>
              <a:p>
                <a:endParaRPr lang="en-US"/>
              </a:p>
            </p:txBody>
          </p:sp>
          <p:sp>
            <p:nvSpPr>
              <p:cNvPr id="34" name="Freeform: Shape 150">
                <a:extLst>
                  <a:ext uri="{FF2B5EF4-FFF2-40B4-BE49-F238E27FC236}">
                    <a16:creationId xmlns:a16="http://schemas.microsoft.com/office/drawing/2014/main" id="{956FE977-DB6F-4416-BCEC-08C188850C17}"/>
                  </a:ext>
                </a:extLst>
              </p:cNvPr>
              <p:cNvSpPr/>
              <p:nvPr/>
            </p:nvSpPr>
            <p:spPr>
              <a:xfrm>
                <a:off x="4935311" y="6682847"/>
                <a:ext cx="264" cy="265"/>
              </a:xfrm>
              <a:custGeom>
                <a:avLst/>
                <a:gdLst>
                  <a:gd name="connsiteX0" fmla="*/ 265 w 264"/>
                  <a:gd name="connsiteY0" fmla="*/ 265 h 265"/>
                  <a:gd name="connsiteX1" fmla="*/ 132 w 264"/>
                  <a:gd name="connsiteY1" fmla="*/ 66 h 265"/>
                  <a:gd name="connsiteX2" fmla="*/ 0 w 264"/>
                  <a:gd name="connsiteY2" fmla="*/ 0 h 265"/>
                  <a:gd name="connsiteX3" fmla="*/ 265 w 264"/>
                  <a:gd name="connsiteY3" fmla="*/ 265 h 265"/>
                </a:gdLst>
                <a:ahLst/>
                <a:cxnLst>
                  <a:cxn ang="0">
                    <a:pos x="connsiteX0" y="connsiteY0"/>
                  </a:cxn>
                  <a:cxn ang="0">
                    <a:pos x="connsiteX1" y="connsiteY1"/>
                  </a:cxn>
                  <a:cxn ang="0">
                    <a:pos x="connsiteX2" y="connsiteY2"/>
                  </a:cxn>
                  <a:cxn ang="0">
                    <a:pos x="connsiteX3" y="connsiteY3"/>
                  </a:cxn>
                </a:cxnLst>
                <a:rect l="l" t="t" r="r" b="b"/>
                <a:pathLst>
                  <a:path w="264" h="265">
                    <a:moveTo>
                      <a:pt x="265" y="265"/>
                    </a:moveTo>
                    <a:cubicBezTo>
                      <a:pt x="198" y="199"/>
                      <a:pt x="132" y="133"/>
                      <a:pt x="132" y="66"/>
                    </a:cubicBezTo>
                    <a:cubicBezTo>
                      <a:pt x="66" y="66"/>
                      <a:pt x="66" y="0"/>
                      <a:pt x="0" y="0"/>
                    </a:cubicBezTo>
                    <a:lnTo>
                      <a:pt x="265" y="265"/>
                    </a:lnTo>
                    <a:close/>
                  </a:path>
                </a:pathLst>
              </a:custGeom>
              <a:solidFill>
                <a:srgbClr val="F28549"/>
              </a:solidFill>
              <a:ln w="6619" cap="flat">
                <a:noFill/>
                <a:prstDash val="solid"/>
                <a:miter/>
              </a:ln>
            </p:spPr>
            <p:txBody>
              <a:bodyPr rtlCol="0" anchor="ctr"/>
              <a:lstStyle/>
              <a:p>
                <a:endParaRPr lang="en-US"/>
              </a:p>
            </p:txBody>
          </p:sp>
          <p:sp>
            <p:nvSpPr>
              <p:cNvPr id="35" name="Freeform: Shape 151">
                <a:extLst>
                  <a:ext uri="{FF2B5EF4-FFF2-40B4-BE49-F238E27FC236}">
                    <a16:creationId xmlns:a16="http://schemas.microsoft.com/office/drawing/2014/main" id="{66C98BDB-E2B2-4D68-B2A4-9A1657EF5437}"/>
                  </a:ext>
                </a:extLst>
              </p:cNvPr>
              <p:cNvSpPr/>
              <p:nvPr/>
            </p:nvSpPr>
            <p:spPr>
              <a:xfrm>
                <a:off x="3305172" y="18085"/>
                <a:ext cx="2979984" cy="6834885"/>
              </a:xfrm>
              <a:custGeom>
                <a:avLst/>
                <a:gdLst>
                  <a:gd name="connsiteX0" fmla="*/ 966595 w 2979984"/>
                  <a:gd name="connsiteY0" fmla="*/ 1772474 h 6834885"/>
                  <a:gd name="connsiteX1" fmla="*/ 1086066 w 2979984"/>
                  <a:gd name="connsiteY1" fmla="*/ 1844488 h 6834885"/>
                  <a:gd name="connsiteX2" fmla="*/ 1095465 w 2979984"/>
                  <a:gd name="connsiteY2" fmla="*/ 1945161 h 6834885"/>
                  <a:gd name="connsiteX3" fmla="*/ 972684 w 2979984"/>
                  <a:gd name="connsiteY3" fmla="*/ 2029883 h 6834885"/>
                  <a:gd name="connsiteX4" fmla="*/ 469516 w 2979984"/>
                  <a:gd name="connsiteY4" fmla="*/ 2012674 h 6834885"/>
                  <a:gd name="connsiteX5" fmla="*/ 265853 w 2979984"/>
                  <a:gd name="connsiteY5" fmla="*/ 1945955 h 6834885"/>
                  <a:gd name="connsiteX6" fmla="*/ 129437 w 2979984"/>
                  <a:gd name="connsiteY6" fmla="*/ 2010556 h 6834885"/>
                  <a:gd name="connsiteX7" fmla="*/ 54445 w 2979984"/>
                  <a:gd name="connsiteY7" fmla="*/ 2309001 h 6834885"/>
                  <a:gd name="connsiteX8" fmla="*/ 44120 w 2979984"/>
                  <a:gd name="connsiteY8" fmla="*/ 2788011 h 6834885"/>
                  <a:gd name="connsiteX9" fmla="*/ 119178 w 2979984"/>
                  <a:gd name="connsiteY9" fmla="*/ 2988563 h 6834885"/>
                  <a:gd name="connsiteX10" fmla="*/ 259234 w 2979984"/>
                  <a:gd name="connsiteY10" fmla="*/ 3019143 h 6834885"/>
                  <a:gd name="connsiteX11" fmla="*/ 478849 w 2979984"/>
                  <a:gd name="connsiteY11" fmla="*/ 2894773 h 6834885"/>
                  <a:gd name="connsiteX12" fmla="*/ 787686 w 2979984"/>
                  <a:gd name="connsiteY12" fmla="*/ 2944481 h 6834885"/>
                  <a:gd name="connsiteX13" fmla="*/ 912320 w 2979984"/>
                  <a:gd name="connsiteY13" fmla="*/ 3250407 h 6834885"/>
                  <a:gd name="connsiteX14" fmla="*/ 822634 w 2979984"/>
                  <a:gd name="connsiteY14" fmla="*/ 3589162 h 6834885"/>
                  <a:gd name="connsiteX15" fmla="*/ 623140 w 2979984"/>
                  <a:gd name="connsiteY15" fmla="*/ 3751987 h 6834885"/>
                  <a:gd name="connsiteX16" fmla="*/ 315362 w 2979984"/>
                  <a:gd name="connsiteY16" fmla="*/ 3701352 h 6834885"/>
                  <a:gd name="connsiteX17" fmla="*/ 209724 w 2979984"/>
                  <a:gd name="connsiteY17" fmla="*/ 3672361 h 6834885"/>
                  <a:gd name="connsiteX18" fmla="*/ 100447 w 2979984"/>
                  <a:gd name="connsiteY18" fmla="*/ 3714590 h 6834885"/>
                  <a:gd name="connsiteX19" fmla="*/ 30352 w 2979984"/>
                  <a:gd name="connsiteY19" fmla="*/ 3857293 h 6834885"/>
                  <a:gd name="connsiteX20" fmla="*/ 10496 w 2979984"/>
                  <a:gd name="connsiteY20" fmla="*/ 4113179 h 6834885"/>
                  <a:gd name="connsiteX21" fmla="*/ 11488 w 2979984"/>
                  <a:gd name="connsiteY21" fmla="*/ 5402540 h 6834885"/>
                  <a:gd name="connsiteX22" fmla="*/ 11820 w 2979984"/>
                  <a:gd name="connsiteY22" fmla="*/ 6626373 h 6834885"/>
                  <a:gd name="connsiteX23" fmla="*/ 898 w 2979984"/>
                  <a:gd name="connsiteY23" fmla="*/ 6715133 h 6834885"/>
                  <a:gd name="connsiteX24" fmla="*/ 15857 w 2979984"/>
                  <a:gd name="connsiteY24" fmla="*/ 6730290 h 6834885"/>
                  <a:gd name="connsiteX25" fmla="*/ 23403 w 2979984"/>
                  <a:gd name="connsiteY25" fmla="*/ 6740218 h 6834885"/>
                  <a:gd name="connsiteX26" fmla="*/ 36839 w 2979984"/>
                  <a:gd name="connsiteY26" fmla="*/ 6747234 h 6834885"/>
                  <a:gd name="connsiteX27" fmla="*/ 37302 w 2979984"/>
                  <a:gd name="connsiteY27" fmla="*/ 6746241 h 6834885"/>
                  <a:gd name="connsiteX28" fmla="*/ 532925 w 2979984"/>
                  <a:gd name="connsiteY28" fmla="*/ 6817395 h 6834885"/>
                  <a:gd name="connsiteX29" fmla="*/ 948724 w 2979984"/>
                  <a:gd name="connsiteY29" fmla="*/ 6793831 h 6834885"/>
                  <a:gd name="connsiteX30" fmla="*/ 1227710 w 2979984"/>
                  <a:gd name="connsiteY30" fmla="*/ 6735717 h 6834885"/>
                  <a:gd name="connsiteX31" fmla="*/ 1389277 w 2979984"/>
                  <a:gd name="connsiteY31" fmla="*/ 6504983 h 6834885"/>
                  <a:gd name="connsiteX32" fmla="*/ 1388483 w 2979984"/>
                  <a:gd name="connsiteY32" fmla="*/ 5363753 h 6834885"/>
                  <a:gd name="connsiteX33" fmla="*/ 1395962 w 2979984"/>
                  <a:gd name="connsiteY33" fmla="*/ 5257321 h 6834885"/>
                  <a:gd name="connsiteX34" fmla="*/ 1528141 w 2979984"/>
                  <a:gd name="connsiteY34" fmla="*/ 5209069 h 6834885"/>
                  <a:gd name="connsiteX35" fmla="*/ 1560177 w 2979984"/>
                  <a:gd name="connsiteY35" fmla="*/ 5294056 h 6834885"/>
                  <a:gd name="connsiteX36" fmla="*/ 1562096 w 2979984"/>
                  <a:gd name="connsiteY36" fmla="*/ 5772668 h 6834885"/>
                  <a:gd name="connsiteX37" fmla="*/ 1573150 w 2979984"/>
                  <a:gd name="connsiteY37" fmla="*/ 6553499 h 6834885"/>
                  <a:gd name="connsiteX38" fmla="*/ 2066787 w 2979984"/>
                  <a:gd name="connsiteY38" fmla="*/ 6806539 h 6834885"/>
                  <a:gd name="connsiteX39" fmla="*/ 2546128 w 2979984"/>
                  <a:gd name="connsiteY39" fmla="*/ 6816667 h 6834885"/>
                  <a:gd name="connsiteX40" fmla="*/ 2910299 w 2979984"/>
                  <a:gd name="connsiteY40" fmla="*/ 6716456 h 6834885"/>
                  <a:gd name="connsiteX41" fmla="*/ 2977745 w 2979984"/>
                  <a:gd name="connsiteY41" fmla="*/ 6613863 h 6834885"/>
                  <a:gd name="connsiteX42" fmla="*/ 2973112 w 2979984"/>
                  <a:gd name="connsiteY42" fmla="*/ 5379771 h 6834885"/>
                  <a:gd name="connsiteX43" fmla="*/ 2976024 w 2979984"/>
                  <a:gd name="connsiteY43" fmla="*/ 4172021 h 6834885"/>
                  <a:gd name="connsiteX44" fmla="*/ 2972980 w 2979984"/>
                  <a:gd name="connsiteY44" fmla="*/ 4101199 h 6834885"/>
                  <a:gd name="connsiteX45" fmla="*/ 2946901 w 2979984"/>
                  <a:gd name="connsiteY45" fmla="*/ 3904817 h 6834885"/>
                  <a:gd name="connsiteX46" fmla="*/ 2803404 w 2979984"/>
                  <a:gd name="connsiteY46" fmla="*/ 3625367 h 6834885"/>
                  <a:gd name="connsiteX47" fmla="*/ 2621450 w 2979984"/>
                  <a:gd name="connsiteY47" fmla="*/ 3615505 h 6834885"/>
                  <a:gd name="connsiteX48" fmla="*/ 2535140 w 2979984"/>
                  <a:gd name="connsiteY48" fmla="*/ 3680171 h 6834885"/>
                  <a:gd name="connsiteX49" fmla="*/ 2286799 w 2979984"/>
                  <a:gd name="connsiteY49" fmla="*/ 3740734 h 6834885"/>
                  <a:gd name="connsiteX50" fmla="*/ 2097763 w 2979984"/>
                  <a:gd name="connsiteY50" fmla="*/ 3598560 h 6834885"/>
                  <a:gd name="connsiteX51" fmla="*/ 2095844 w 2979984"/>
                  <a:gd name="connsiteY51" fmla="*/ 2961360 h 6834885"/>
                  <a:gd name="connsiteX52" fmla="*/ 2318504 w 2979984"/>
                  <a:gd name="connsiteY52" fmla="*/ 2864658 h 6834885"/>
                  <a:gd name="connsiteX53" fmla="*/ 2432944 w 2979984"/>
                  <a:gd name="connsiteY53" fmla="*/ 2900466 h 6834885"/>
                  <a:gd name="connsiteX54" fmla="*/ 2571147 w 2979984"/>
                  <a:gd name="connsiteY54" fmla="*/ 2970229 h 6834885"/>
                  <a:gd name="connsiteX55" fmla="*/ 2737877 w 2979984"/>
                  <a:gd name="connsiteY55" fmla="*/ 2922771 h 6834885"/>
                  <a:gd name="connsiteX56" fmla="*/ 2768059 w 2979984"/>
                  <a:gd name="connsiteY56" fmla="*/ 2868828 h 6834885"/>
                  <a:gd name="connsiteX57" fmla="*/ 2821606 w 2979984"/>
                  <a:gd name="connsiteY57" fmla="*/ 2552312 h 6834885"/>
                  <a:gd name="connsiteX58" fmla="*/ 2787187 w 2979984"/>
                  <a:gd name="connsiteY58" fmla="*/ 2182382 h 6834885"/>
                  <a:gd name="connsiteX59" fmla="*/ 2753299 w 2979984"/>
                  <a:gd name="connsiteY59" fmla="*/ 2025382 h 6834885"/>
                  <a:gd name="connsiteX60" fmla="*/ 2698759 w 2979984"/>
                  <a:gd name="connsiteY60" fmla="*/ 1993479 h 6834885"/>
                  <a:gd name="connsiteX61" fmla="*/ 2528852 w 2979984"/>
                  <a:gd name="connsiteY61" fmla="*/ 2053380 h 6834885"/>
                  <a:gd name="connsiteX62" fmla="*/ 2365630 w 2979984"/>
                  <a:gd name="connsiteY62" fmla="*/ 2098388 h 6834885"/>
                  <a:gd name="connsiteX63" fmla="*/ 2204990 w 2979984"/>
                  <a:gd name="connsiteY63" fmla="*/ 2115796 h 6834885"/>
                  <a:gd name="connsiteX64" fmla="*/ 1793626 w 2979984"/>
                  <a:gd name="connsiteY64" fmla="*/ 2065095 h 6834885"/>
                  <a:gd name="connsiteX65" fmla="*/ 1670779 w 2979984"/>
                  <a:gd name="connsiteY65" fmla="*/ 1970908 h 6834885"/>
                  <a:gd name="connsiteX66" fmla="*/ 1709830 w 2979984"/>
                  <a:gd name="connsiteY66" fmla="*/ 1813445 h 6834885"/>
                  <a:gd name="connsiteX67" fmla="*/ 1756427 w 2979984"/>
                  <a:gd name="connsiteY67" fmla="*/ 1791139 h 6834885"/>
                  <a:gd name="connsiteX68" fmla="*/ 2039120 w 2979984"/>
                  <a:gd name="connsiteY68" fmla="*/ 1598000 h 6834885"/>
                  <a:gd name="connsiteX69" fmla="*/ 2284416 w 2979984"/>
                  <a:gd name="connsiteY69" fmla="*/ 667781 h 6834885"/>
                  <a:gd name="connsiteX70" fmla="*/ 1150004 w 2979984"/>
                  <a:gd name="connsiteY70" fmla="*/ 35213 h 6834885"/>
                  <a:gd name="connsiteX71" fmla="*/ 550796 w 2979984"/>
                  <a:gd name="connsiteY71" fmla="*/ 509854 h 6834885"/>
                  <a:gd name="connsiteX72" fmla="*/ 491623 w 2979984"/>
                  <a:gd name="connsiteY72" fmla="*/ 1239322 h 6834885"/>
                  <a:gd name="connsiteX73" fmla="*/ 724012 w 2979984"/>
                  <a:gd name="connsiteY73" fmla="*/ 1631690 h 6834885"/>
                  <a:gd name="connsiteX74" fmla="*/ 885712 w 2979984"/>
                  <a:gd name="connsiteY74" fmla="*/ 1737460 h 6834885"/>
                  <a:gd name="connsiteX75" fmla="*/ 966595 w 2979984"/>
                  <a:gd name="connsiteY75" fmla="*/ 1772474 h 683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979984" h="6834885">
                    <a:moveTo>
                      <a:pt x="966595" y="1772474"/>
                    </a:moveTo>
                    <a:cubicBezTo>
                      <a:pt x="1008426" y="1791801"/>
                      <a:pt x="1048404" y="1813577"/>
                      <a:pt x="1086066" y="1844488"/>
                    </a:cubicBezTo>
                    <a:cubicBezTo>
                      <a:pt x="1109298" y="1863550"/>
                      <a:pt x="1105459" y="1921068"/>
                      <a:pt x="1095465" y="1945161"/>
                    </a:cubicBezTo>
                    <a:cubicBezTo>
                      <a:pt x="1072431" y="2000627"/>
                      <a:pt x="1026694" y="2015189"/>
                      <a:pt x="972684" y="2029883"/>
                    </a:cubicBezTo>
                    <a:cubicBezTo>
                      <a:pt x="803704" y="2075685"/>
                      <a:pt x="636312" y="2044180"/>
                      <a:pt x="469516" y="2012674"/>
                    </a:cubicBezTo>
                    <a:cubicBezTo>
                      <a:pt x="398892" y="1999304"/>
                      <a:pt x="333630" y="1968592"/>
                      <a:pt x="265853" y="1945955"/>
                    </a:cubicBezTo>
                    <a:cubicBezTo>
                      <a:pt x="183580" y="1918487"/>
                      <a:pt x="150551" y="1933975"/>
                      <a:pt x="129437" y="2010556"/>
                    </a:cubicBezTo>
                    <a:cubicBezTo>
                      <a:pt x="102167" y="2109376"/>
                      <a:pt x="72051" y="2207335"/>
                      <a:pt x="54445" y="2309001"/>
                    </a:cubicBezTo>
                    <a:cubicBezTo>
                      <a:pt x="26844" y="2468583"/>
                      <a:pt x="16784" y="2627900"/>
                      <a:pt x="44120" y="2788011"/>
                    </a:cubicBezTo>
                    <a:cubicBezTo>
                      <a:pt x="56298" y="2859164"/>
                      <a:pt x="72978" y="2929854"/>
                      <a:pt x="119178" y="2988563"/>
                    </a:cubicBezTo>
                    <a:cubicBezTo>
                      <a:pt x="161671" y="3042507"/>
                      <a:pt x="196685" y="3048530"/>
                      <a:pt x="259234" y="3019143"/>
                    </a:cubicBezTo>
                    <a:cubicBezTo>
                      <a:pt x="335682" y="2983268"/>
                      <a:pt x="402466" y="2930780"/>
                      <a:pt x="478849" y="2894773"/>
                    </a:cubicBezTo>
                    <a:cubicBezTo>
                      <a:pt x="598253" y="2838447"/>
                      <a:pt x="706141" y="2853538"/>
                      <a:pt x="787686" y="2944481"/>
                    </a:cubicBezTo>
                    <a:cubicBezTo>
                      <a:pt x="865260" y="3031056"/>
                      <a:pt x="903782" y="3135238"/>
                      <a:pt x="912320" y="3250407"/>
                    </a:cubicBezTo>
                    <a:cubicBezTo>
                      <a:pt x="921454" y="3373386"/>
                      <a:pt x="887565" y="3486172"/>
                      <a:pt x="822634" y="3589162"/>
                    </a:cubicBezTo>
                    <a:cubicBezTo>
                      <a:pt x="774845" y="3665014"/>
                      <a:pt x="716798" y="3731799"/>
                      <a:pt x="623140" y="3751987"/>
                    </a:cubicBezTo>
                    <a:cubicBezTo>
                      <a:pt x="514326" y="3775417"/>
                      <a:pt x="412858" y="3742124"/>
                      <a:pt x="315362" y="3701352"/>
                    </a:cubicBezTo>
                    <a:cubicBezTo>
                      <a:pt x="280216" y="3686658"/>
                      <a:pt x="246194" y="3676928"/>
                      <a:pt x="209724" y="3672361"/>
                    </a:cubicBezTo>
                    <a:cubicBezTo>
                      <a:pt x="166172" y="3666934"/>
                      <a:pt x="131290" y="3682951"/>
                      <a:pt x="100447" y="3714590"/>
                    </a:cubicBezTo>
                    <a:cubicBezTo>
                      <a:pt x="60998" y="3754965"/>
                      <a:pt x="43524" y="3805467"/>
                      <a:pt x="30352" y="3857293"/>
                    </a:cubicBezTo>
                    <a:cubicBezTo>
                      <a:pt x="9106" y="3941154"/>
                      <a:pt x="10099" y="4026935"/>
                      <a:pt x="10496" y="4113179"/>
                    </a:cubicBezTo>
                    <a:cubicBezTo>
                      <a:pt x="12415" y="4542944"/>
                      <a:pt x="11555" y="4972709"/>
                      <a:pt x="11488" y="5402540"/>
                    </a:cubicBezTo>
                    <a:cubicBezTo>
                      <a:pt x="11422" y="5810462"/>
                      <a:pt x="10628" y="6218451"/>
                      <a:pt x="11820" y="6626373"/>
                    </a:cubicBezTo>
                    <a:cubicBezTo>
                      <a:pt x="11886" y="6657151"/>
                      <a:pt x="-3867" y="6684619"/>
                      <a:pt x="898" y="6715133"/>
                    </a:cubicBezTo>
                    <a:cubicBezTo>
                      <a:pt x="5862" y="6720163"/>
                      <a:pt x="10827" y="6725259"/>
                      <a:pt x="15857" y="6730290"/>
                    </a:cubicBezTo>
                    <a:cubicBezTo>
                      <a:pt x="19034" y="6733136"/>
                      <a:pt x="24925" y="6734062"/>
                      <a:pt x="23403" y="6740218"/>
                    </a:cubicBezTo>
                    <a:cubicBezTo>
                      <a:pt x="30617" y="6737041"/>
                      <a:pt x="35383" y="6738828"/>
                      <a:pt x="36839" y="6747234"/>
                    </a:cubicBezTo>
                    <a:cubicBezTo>
                      <a:pt x="36839" y="6747234"/>
                      <a:pt x="37302" y="6746241"/>
                      <a:pt x="37302" y="6746241"/>
                    </a:cubicBezTo>
                    <a:cubicBezTo>
                      <a:pt x="199200" y="6793103"/>
                      <a:pt x="365401" y="6810577"/>
                      <a:pt x="532925" y="6817395"/>
                    </a:cubicBezTo>
                    <a:cubicBezTo>
                      <a:pt x="672186" y="6823020"/>
                      <a:pt x="810852" y="6811900"/>
                      <a:pt x="948724" y="6793831"/>
                    </a:cubicBezTo>
                    <a:cubicBezTo>
                      <a:pt x="1043043" y="6781454"/>
                      <a:pt x="1138752" y="6772055"/>
                      <a:pt x="1227710" y="6735717"/>
                    </a:cubicBezTo>
                    <a:cubicBezTo>
                      <a:pt x="1371737" y="6676875"/>
                      <a:pt x="1389807" y="6607774"/>
                      <a:pt x="1389277" y="6504983"/>
                    </a:cubicBezTo>
                    <a:cubicBezTo>
                      <a:pt x="1387424" y="6124595"/>
                      <a:pt x="1388549" y="5744141"/>
                      <a:pt x="1388483" y="5363753"/>
                    </a:cubicBezTo>
                    <a:cubicBezTo>
                      <a:pt x="1388483" y="5328077"/>
                      <a:pt x="1388351" y="5292335"/>
                      <a:pt x="1395962" y="5257321"/>
                    </a:cubicBezTo>
                    <a:cubicBezTo>
                      <a:pt x="1409928" y="5193118"/>
                      <a:pt x="1476647" y="5169025"/>
                      <a:pt x="1528141" y="5209069"/>
                    </a:cubicBezTo>
                    <a:cubicBezTo>
                      <a:pt x="1562096" y="5228595"/>
                      <a:pt x="1560045" y="5262484"/>
                      <a:pt x="1560177" y="5294056"/>
                    </a:cubicBezTo>
                    <a:cubicBezTo>
                      <a:pt x="1560773" y="5453638"/>
                      <a:pt x="1552168" y="5613749"/>
                      <a:pt x="1562096" y="5772668"/>
                    </a:cubicBezTo>
                    <a:cubicBezTo>
                      <a:pt x="1578379" y="6032989"/>
                      <a:pt x="1569046" y="6293244"/>
                      <a:pt x="1573150" y="6553499"/>
                    </a:cubicBezTo>
                    <a:cubicBezTo>
                      <a:pt x="1576393" y="6756765"/>
                      <a:pt x="1927459" y="6780858"/>
                      <a:pt x="2066787" y="6806539"/>
                    </a:cubicBezTo>
                    <a:cubicBezTo>
                      <a:pt x="2225773" y="6835861"/>
                      <a:pt x="2385818" y="6847510"/>
                      <a:pt x="2546128" y="6816667"/>
                    </a:cubicBezTo>
                    <a:cubicBezTo>
                      <a:pt x="2670033" y="6792838"/>
                      <a:pt x="2794071" y="6769408"/>
                      <a:pt x="2910299" y="6716456"/>
                    </a:cubicBezTo>
                    <a:cubicBezTo>
                      <a:pt x="2956035" y="6695607"/>
                      <a:pt x="2977812" y="6667543"/>
                      <a:pt x="2977745" y="6613863"/>
                    </a:cubicBezTo>
                    <a:cubicBezTo>
                      <a:pt x="2977745" y="6202499"/>
                      <a:pt x="2974635" y="5791135"/>
                      <a:pt x="2973112" y="5379771"/>
                    </a:cubicBezTo>
                    <a:cubicBezTo>
                      <a:pt x="2971656" y="4977739"/>
                      <a:pt x="2986946" y="4573788"/>
                      <a:pt x="2976024" y="4172021"/>
                    </a:cubicBezTo>
                    <a:cubicBezTo>
                      <a:pt x="2975363" y="4148061"/>
                      <a:pt x="2974370" y="4124498"/>
                      <a:pt x="2972980" y="4101199"/>
                    </a:cubicBezTo>
                    <a:cubicBezTo>
                      <a:pt x="2968942" y="4035143"/>
                      <a:pt x="2961198" y="3971072"/>
                      <a:pt x="2946901" y="3904817"/>
                    </a:cubicBezTo>
                    <a:cubicBezTo>
                      <a:pt x="2924397" y="3798981"/>
                      <a:pt x="2887133" y="3696586"/>
                      <a:pt x="2803404" y="3625367"/>
                    </a:cubicBezTo>
                    <a:cubicBezTo>
                      <a:pt x="2731125" y="3563877"/>
                      <a:pt x="2701804" y="3555273"/>
                      <a:pt x="2621450" y="3615505"/>
                    </a:cubicBezTo>
                    <a:cubicBezTo>
                      <a:pt x="2592658" y="3637082"/>
                      <a:pt x="2565190" y="3660579"/>
                      <a:pt x="2535140" y="3680171"/>
                    </a:cubicBezTo>
                    <a:cubicBezTo>
                      <a:pt x="2459751" y="3729283"/>
                      <a:pt x="2380059" y="3765356"/>
                      <a:pt x="2286799" y="3740734"/>
                    </a:cubicBezTo>
                    <a:cubicBezTo>
                      <a:pt x="2204857" y="3719157"/>
                      <a:pt x="2149060" y="3661771"/>
                      <a:pt x="2097763" y="3598560"/>
                    </a:cubicBezTo>
                    <a:cubicBezTo>
                      <a:pt x="1942352" y="3406877"/>
                      <a:pt x="1942087" y="3152116"/>
                      <a:pt x="2095844" y="2961360"/>
                    </a:cubicBezTo>
                    <a:cubicBezTo>
                      <a:pt x="2153826" y="2889478"/>
                      <a:pt x="2225508" y="2854200"/>
                      <a:pt x="2318504" y="2864658"/>
                    </a:cubicBezTo>
                    <a:cubicBezTo>
                      <a:pt x="2359144" y="2869225"/>
                      <a:pt x="2396739" y="2882860"/>
                      <a:pt x="2432944" y="2900466"/>
                    </a:cubicBezTo>
                    <a:cubicBezTo>
                      <a:pt x="2479343" y="2922970"/>
                      <a:pt x="2524020" y="2949313"/>
                      <a:pt x="2571147" y="2970229"/>
                    </a:cubicBezTo>
                    <a:cubicBezTo>
                      <a:pt x="2643624" y="3002330"/>
                      <a:pt x="2691942" y="2987769"/>
                      <a:pt x="2737877" y="2922771"/>
                    </a:cubicBezTo>
                    <a:cubicBezTo>
                      <a:pt x="2749724" y="2906026"/>
                      <a:pt x="2759587" y="2887559"/>
                      <a:pt x="2768059" y="2868828"/>
                    </a:cubicBezTo>
                    <a:cubicBezTo>
                      <a:pt x="2813332" y="2768088"/>
                      <a:pt x="2823062" y="2660730"/>
                      <a:pt x="2821606" y="2552312"/>
                    </a:cubicBezTo>
                    <a:cubicBezTo>
                      <a:pt x="2819951" y="2428208"/>
                      <a:pt x="2807309" y="2304832"/>
                      <a:pt x="2787187" y="2182382"/>
                    </a:cubicBezTo>
                    <a:cubicBezTo>
                      <a:pt x="2778517" y="2129630"/>
                      <a:pt x="2766404" y="2077274"/>
                      <a:pt x="2753299" y="2025382"/>
                    </a:cubicBezTo>
                    <a:cubicBezTo>
                      <a:pt x="2744760" y="1991559"/>
                      <a:pt x="2726029" y="1981962"/>
                      <a:pt x="2698759" y="1993479"/>
                    </a:cubicBezTo>
                    <a:cubicBezTo>
                      <a:pt x="2643293" y="2016844"/>
                      <a:pt x="2586833" y="2037164"/>
                      <a:pt x="2528852" y="2053380"/>
                    </a:cubicBezTo>
                    <a:cubicBezTo>
                      <a:pt x="2474445" y="2068537"/>
                      <a:pt x="2421030" y="2089585"/>
                      <a:pt x="2365630" y="2098388"/>
                    </a:cubicBezTo>
                    <a:cubicBezTo>
                      <a:pt x="2312745" y="2106728"/>
                      <a:pt x="2259000" y="2112884"/>
                      <a:pt x="2204990" y="2115796"/>
                    </a:cubicBezTo>
                    <a:cubicBezTo>
                      <a:pt x="2064537" y="2123342"/>
                      <a:pt x="1927062" y="2109574"/>
                      <a:pt x="1793626" y="2065095"/>
                    </a:cubicBezTo>
                    <a:cubicBezTo>
                      <a:pt x="1742991" y="2048217"/>
                      <a:pt x="1701159" y="2015189"/>
                      <a:pt x="1670779" y="1970908"/>
                    </a:cubicBezTo>
                    <a:cubicBezTo>
                      <a:pt x="1630734" y="1912662"/>
                      <a:pt x="1648076" y="1846076"/>
                      <a:pt x="1709830" y="1813445"/>
                    </a:cubicBezTo>
                    <a:cubicBezTo>
                      <a:pt x="1725054" y="1805436"/>
                      <a:pt x="1740674" y="1798089"/>
                      <a:pt x="1756427" y="1791139"/>
                    </a:cubicBezTo>
                    <a:cubicBezTo>
                      <a:pt x="1862661" y="1744278"/>
                      <a:pt x="1959627" y="1682590"/>
                      <a:pt x="2039120" y="1598000"/>
                    </a:cubicBezTo>
                    <a:cubicBezTo>
                      <a:pt x="2288520" y="1332715"/>
                      <a:pt x="2398460" y="1029172"/>
                      <a:pt x="2284416" y="667781"/>
                    </a:cubicBezTo>
                    <a:cubicBezTo>
                      <a:pt x="2139330" y="207106"/>
                      <a:pt x="1625439" y="-109012"/>
                      <a:pt x="1150004" y="35213"/>
                    </a:cubicBezTo>
                    <a:cubicBezTo>
                      <a:pt x="899678" y="111132"/>
                      <a:pt x="679533" y="281105"/>
                      <a:pt x="550796" y="509854"/>
                    </a:cubicBezTo>
                    <a:cubicBezTo>
                      <a:pt x="426758" y="730197"/>
                      <a:pt x="416565" y="1001108"/>
                      <a:pt x="491623" y="1239322"/>
                    </a:cubicBezTo>
                    <a:cubicBezTo>
                      <a:pt x="537426" y="1384739"/>
                      <a:pt x="610896" y="1527112"/>
                      <a:pt x="724012" y="1631690"/>
                    </a:cubicBezTo>
                    <a:cubicBezTo>
                      <a:pt x="771536" y="1675640"/>
                      <a:pt x="826075" y="1712110"/>
                      <a:pt x="885712" y="1737460"/>
                    </a:cubicBezTo>
                    <a:cubicBezTo>
                      <a:pt x="913313" y="1749242"/>
                      <a:pt x="940318" y="1760361"/>
                      <a:pt x="966595" y="1772474"/>
                    </a:cubicBezTo>
                    <a:close/>
                  </a:path>
                </a:pathLst>
              </a:custGeom>
              <a:solidFill>
                <a:schemeClr val="accent2"/>
              </a:solidFill>
              <a:ln w="6619" cap="flat">
                <a:noFill/>
                <a:prstDash val="solid"/>
                <a:miter/>
              </a:ln>
            </p:spPr>
            <p:txBody>
              <a:bodyPr rtlCol="0" anchor="ctr"/>
              <a:lstStyle/>
              <a:p>
                <a:endParaRPr lang="en-US"/>
              </a:p>
            </p:txBody>
          </p:sp>
          <p:sp>
            <p:nvSpPr>
              <p:cNvPr id="36" name="Freeform: Shape 152">
                <a:extLst>
                  <a:ext uri="{FF2B5EF4-FFF2-40B4-BE49-F238E27FC236}">
                    <a16:creationId xmlns:a16="http://schemas.microsoft.com/office/drawing/2014/main" id="{B4BECA01-217D-4C99-9A55-C418A5F3D309}"/>
                  </a:ext>
                </a:extLst>
              </p:cNvPr>
              <p:cNvSpPr/>
              <p:nvPr/>
            </p:nvSpPr>
            <p:spPr>
              <a:xfrm>
                <a:off x="3328045" y="6758303"/>
                <a:ext cx="463" cy="529"/>
              </a:xfrm>
              <a:custGeom>
                <a:avLst/>
                <a:gdLst>
                  <a:gd name="connsiteX0" fmla="*/ 397 w 463"/>
                  <a:gd name="connsiteY0" fmla="*/ 530 h 529"/>
                  <a:gd name="connsiteX1" fmla="*/ 463 w 463"/>
                  <a:gd name="connsiteY1" fmla="*/ 0 h 529"/>
                  <a:gd name="connsiteX2" fmla="*/ 0 w 463"/>
                  <a:gd name="connsiteY2" fmla="*/ 199 h 529"/>
                  <a:gd name="connsiteX3" fmla="*/ 397 w 463"/>
                  <a:gd name="connsiteY3" fmla="*/ 530 h 529"/>
                </a:gdLst>
                <a:ahLst/>
                <a:cxnLst>
                  <a:cxn ang="0">
                    <a:pos x="connsiteX0" y="connsiteY0"/>
                  </a:cxn>
                  <a:cxn ang="0">
                    <a:pos x="connsiteX1" y="connsiteY1"/>
                  </a:cxn>
                  <a:cxn ang="0">
                    <a:pos x="connsiteX2" y="connsiteY2"/>
                  </a:cxn>
                  <a:cxn ang="0">
                    <a:pos x="connsiteX3" y="connsiteY3"/>
                  </a:cxn>
                </a:cxnLst>
                <a:rect l="l" t="t" r="r" b="b"/>
                <a:pathLst>
                  <a:path w="463" h="529">
                    <a:moveTo>
                      <a:pt x="397" y="530"/>
                    </a:moveTo>
                    <a:cubicBezTo>
                      <a:pt x="463" y="331"/>
                      <a:pt x="463" y="199"/>
                      <a:pt x="463" y="0"/>
                    </a:cubicBezTo>
                    <a:cubicBezTo>
                      <a:pt x="331" y="66"/>
                      <a:pt x="199" y="133"/>
                      <a:pt x="0" y="199"/>
                    </a:cubicBezTo>
                    <a:lnTo>
                      <a:pt x="397" y="530"/>
                    </a:lnTo>
                    <a:close/>
                  </a:path>
                </a:pathLst>
              </a:custGeom>
              <a:solidFill>
                <a:srgbClr val="F28549"/>
              </a:solidFill>
              <a:ln w="6619" cap="flat">
                <a:noFill/>
                <a:prstDash val="solid"/>
                <a:miter/>
              </a:ln>
            </p:spPr>
            <p:txBody>
              <a:bodyPr rtlCol="0" anchor="ctr"/>
              <a:lstStyle/>
              <a:p>
                <a:endParaRPr lang="en-US"/>
              </a:p>
            </p:txBody>
          </p:sp>
        </p:grpSp>
        <p:sp>
          <p:nvSpPr>
            <p:cNvPr id="32" name="Freeform: Shape 148">
              <a:extLst>
                <a:ext uri="{FF2B5EF4-FFF2-40B4-BE49-F238E27FC236}">
                  <a16:creationId xmlns:a16="http://schemas.microsoft.com/office/drawing/2014/main" id="{9E2EAA15-39E7-4B16-9E7C-56DC8D28BC4B}"/>
                </a:ext>
              </a:extLst>
            </p:cNvPr>
            <p:cNvSpPr/>
            <p:nvPr/>
          </p:nvSpPr>
          <p:spPr>
            <a:xfrm>
              <a:off x="5328210" y="100132"/>
              <a:ext cx="4185855" cy="6748480"/>
            </a:xfrm>
            <a:custGeom>
              <a:avLst/>
              <a:gdLst>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99582 w 4185856"/>
                <a:gd name="connsiteY40" fmla="*/ 5280846 h 6748481"/>
                <a:gd name="connsiteX41" fmla="*/ 996339 w 4185856"/>
                <a:gd name="connsiteY41" fmla="*/ 5894484 h 6748481"/>
                <a:gd name="connsiteX42" fmla="*/ 989984 w 4185856"/>
                <a:gd name="connsiteY42" fmla="*/ 6260310 h 6748481"/>
                <a:gd name="connsiteX43" fmla="*/ 989058 w 4185856"/>
                <a:gd name="connsiteY43" fmla="*/ 6621966 h 6748481"/>
                <a:gd name="connsiteX44" fmla="*/ 1120178 w 4185856"/>
                <a:gd name="connsiteY44" fmla="*/ 6712248 h 6748481"/>
                <a:gd name="connsiteX45" fmla="*/ 1279098 w 4185856"/>
                <a:gd name="connsiteY45" fmla="*/ 6733296 h 6748481"/>
                <a:gd name="connsiteX46" fmla="*/ 1796165 w 4185856"/>
                <a:gd name="connsiteY46" fmla="*/ 6686897 h 6748481"/>
                <a:gd name="connsiteX47" fmla="*/ 1999961 w 4185856"/>
                <a:gd name="connsiteY47" fmla="*/ 6424922 h 6748481"/>
                <a:gd name="connsiteX48" fmla="*/ 1999630 w 4185856"/>
                <a:gd name="connsiteY48" fmla="*/ 5415408 h 6748481"/>
                <a:gd name="connsiteX49" fmla="*/ 2000557 w 4185856"/>
                <a:gd name="connsiteY49" fmla="*/ 5229351 h 6748481"/>
                <a:gd name="connsiteX50" fmla="*/ 2014126 w 4185856"/>
                <a:gd name="connsiteY50" fmla="*/ 5158926 h 6748481"/>
                <a:gd name="connsiteX51" fmla="*/ 2063966 w 4185856"/>
                <a:gd name="connsiteY51" fmla="*/ 5126560 h 6748481"/>
                <a:gd name="connsiteX52" fmla="*/ 2104738 w 4185856"/>
                <a:gd name="connsiteY52" fmla="*/ 5158595 h 6748481"/>
                <a:gd name="connsiteX53" fmla="*/ 2118108 w 4185856"/>
                <a:gd name="connsiteY53" fmla="*/ 5253113 h 6748481"/>
                <a:gd name="connsiteX54" fmla="*/ 2118241 w 4185856"/>
                <a:gd name="connsiteY54" fmla="*/ 6431474 h 6748481"/>
                <a:gd name="connsiteX55" fmla="*/ 2120094 w 4185856"/>
                <a:gd name="connsiteY55" fmla="*/ 6489919 h 6748481"/>
                <a:gd name="connsiteX56" fmla="*/ 2300856 w 4185856"/>
                <a:gd name="connsiteY56" fmla="*/ 6671674 h 6748481"/>
                <a:gd name="connsiteX57" fmla="*/ 2379753 w 4185856"/>
                <a:gd name="connsiteY57" fmla="*/ 6697356 h 6748481"/>
                <a:gd name="connsiteX58" fmla="*/ 2712816 w 4185856"/>
                <a:gd name="connsiteY58" fmla="*/ 6747129 h 6748481"/>
                <a:gd name="connsiteX59" fmla="*/ 3104058 w 4185856"/>
                <a:gd name="connsiteY59" fmla="*/ 6662805 h 6748481"/>
                <a:gd name="connsiteX60" fmla="*/ 3171968 w 4185856"/>
                <a:gd name="connsiteY60" fmla="*/ 6560874 h 6748481"/>
                <a:gd name="connsiteX61" fmla="*/ 3171572 w 4185856"/>
                <a:gd name="connsiteY61" fmla="*/ 4750937 h 6748481"/>
                <a:gd name="connsiteX62" fmla="*/ 3171307 w 4185856"/>
                <a:gd name="connsiteY62" fmla="*/ 4147096 h 6748481"/>
                <a:gd name="connsiteX63" fmla="*/ 3172498 w 4185856"/>
                <a:gd name="connsiteY63" fmla="*/ 3786432 h 6748481"/>
                <a:gd name="connsiteX64" fmla="*/ 3273767 w 4185856"/>
                <a:gd name="connsiteY64" fmla="*/ 3471704 h 6748481"/>
                <a:gd name="connsiteX65" fmla="*/ 3495301 w 4185856"/>
                <a:gd name="connsiteY65" fmla="*/ 3397506 h 6748481"/>
                <a:gd name="connsiteX66" fmla="*/ 3567646 w 4185856"/>
                <a:gd name="connsiteY66" fmla="*/ 3429409 h 6748481"/>
                <a:gd name="connsiteX67" fmla="*/ 3721668 w 4185856"/>
                <a:gd name="connsiteY67" fmla="*/ 3497783 h 6748481"/>
                <a:gd name="connsiteX68" fmla="*/ 4060092 w 4185856"/>
                <a:gd name="connsiteY68" fmla="*/ 3426629 h 6748481"/>
                <a:gd name="connsiteX69" fmla="*/ 4161559 w 4185856"/>
                <a:gd name="connsiteY69" fmla="*/ 3288890 h 6748481"/>
                <a:gd name="connsiteX70" fmla="*/ 4164405 w 4185856"/>
                <a:gd name="connsiteY70"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99582 w 4185856"/>
                <a:gd name="connsiteY40" fmla="*/ 5280846 h 6748481"/>
                <a:gd name="connsiteX41" fmla="*/ 996339 w 4185856"/>
                <a:gd name="connsiteY41" fmla="*/ 5894484 h 6748481"/>
                <a:gd name="connsiteX42" fmla="*/ 989984 w 4185856"/>
                <a:gd name="connsiteY42" fmla="*/ 6260310 h 6748481"/>
                <a:gd name="connsiteX43" fmla="*/ 989058 w 4185856"/>
                <a:gd name="connsiteY43" fmla="*/ 6621966 h 6748481"/>
                <a:gd name="connsiteX44" fmla="*/ 1120178 w 4185856"/>
                <a:gd name="connsiteY44" fmla="*/ 6712248 h 6748481"/>
                <a:gd name="connsiteX45" fmla="*/ 1279098 w 4185856"/>
                <a:gd name="connsiteY45" fmla="*/ 6733296 h 6748481"/>
                <a:gd name="connsiteX46" fmla="*/ 1796165 w 4185856"/>
                <a:gd name="connsiteY46" fmla="*/ 6686897 h 6748481"/>
                <a:gd name="connsiteX47" fmla="*/ 1999961 w 4185856"/>
                <a:gd name="connsiteY47" fmla="*/ 6424922 h 6748481"/>
                <a:gd name="connsiteX48" fmla="*/ 1999630 w 4185856"/>
                <a:gd name="connsiteY48" fmla="*/ 5415408 h 6748481"/>
                <a:gd name="connsiteX49" fmla="*/ 2000557 w 4185856"/>
                <a:gd name="connsiteY49" fmla="*/ 5229351 h 6748481"/>
                <a:gd name="connsiteX50" fmla="*/ 2014126 w 4185856"/>
                <a:gd name="connsiteY50" fmla="*/ 5158926 h 6748481"/>
                <a:gd name="connsiteX51" fmla="*/ 2063966 w 4185856"/>
                <a:gd name="connsiteY51" fmla="*/ 5126560 h 6748481"/>
                <a:gd name="connsiteX52" fmla="*/ 2104738 w 4185856"/>
                <a:gd name="connsiteY52" fmla="*/ 5158595 h 6748481"/>
                <a:gd name="connsiteX53" fmla="*/ 2118108 w 4185856"/>
                <a:gd name="connsiteY53" fmla="*/ 5253113 h 6748481"/>
                <a:gd name="connsiteX54" fmla="*/ 2118241 w 4185856"/>
                <a:gd name="connsiteY54" fmla="*/ 6431474 h 6748481"/>
                <a:gd name="connsiteX55" fmla="*/ 2120094 w 4185856"/>
                <a:gd name="connsiteY55" fmla="*/ 6489919 h 6748481"/>
                <a:gd name="connsiteX56" fmla="*/ 2300856 w 4185856"/>
                <a:gd name="connsiteY56" fmla="*/ 6671674 h 6748481"/>
                <a:gd name="connsiteX57" fmla="*/ 2379753 w 4185856"/>
                <a:gd name="connsiteY57" fmla="*/ 6697356 h 6748481"/>
                <a:gd name="connsiteX58" fmla="*/ 2712816 w 4185856"/>
                <a:gd name="connsiteY58" fmla="*/ 6747129 h 6748481"/>
                <a:gd name="connsiteX59" fmla="*/ 3104058 w 4185856"/>
                <a:gd name="connsiteY59" fmla="*/ 6662805 h 6748481"/>
                <a:gd name="connsiteX60" fmla="*/ 3171968 w 4185856"/>
                <a:gd name="connsiteY60" fmla="*/ 6560874 h 6748481"/>
                <a:gd name="connsiteX61" fmla="*/ 3171572 w 4185856"/>
                <a:gd name="connsiteY61" fmla="*/ 4750937 h 6748481"/>
                <a:gd name="connsiteX62" fmla="*/ 3171307 w 4185856"/>
                <a:gd name="connsiteY62" fmla="*/ 4147096 h 6748481"/>
                <a:gd name="connsiteX63" fmla="*/ 3172498 w 4185856"/>
                <a:gd name="connsiteY63" fmla="*/ 3786432 h 6748481"/>
                <a:gd name="connsiteX64" fmla="*/ 3273767 w 4185856"/>
                <a:gd name="connsiteY64" fmla="*/ 3471704 h 6748481"/>
                <a:gd name="connsiteX65" fmla="*/ 3495303 w 4185856"/>
                <a:gd name="connsiteY65" fmla="*/ 3373694 h 6748481"/>
                <a:gd name="connsiteX66" fmla="*/ 3567646 w 4185856"/>
                <a:gd name="connsiteY66" fmla="*/ 3429409 h 6748481"/>
                <a:gd name="connsiteX67" fmla="*/ 3721668 w 4185856"/>
                <a:gd name="connsiteY67" fmla="*/ 3497783 h 6748481"/>
                <a:gd name="connsiteX68" fmla="*/ 4060092 w 4185856"/>
                <a:gd name="connsiteY68" fmla="*/ 3426629 h 6748481"/>
                <a:gd name="connsiteX69" fmla="*/ 4161559 w 4185856"/>
                <a:gd name="connsiteY69" fmla="*/ 3288890 h 6748481"/>
                <a:gd name="connsiteX70" fmla="*/ 4164405 w 4185856"/>
                <a:gd name="connsiteY70"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99582 w 4185856"/>
                <a:gd name="connsiteY40" fmla="*/ 5280846 h 6748481"/>
                <a:gd name="connsiteX41" fmla="*/ 996339 w 4185856"/>
                <a:gd name="connsiteY41" fmla="*/ 5894484 h 6748481"/>
                <a:gd name="connsiteX42" fmla="*/ 989984 w 4185856"/>
                <a:gd name="connsiteY42" fmla="*/ 6260310 h 6748481"/>
                <a:gd name="connsiteX43" fmla="*/ 989058 w 4185856"/>
                <a:gd name="connsiteY43" fmla="*/ 6621966 h 6748481"/>
                <a:gd name="connsiteX44" fmla="*/ 1120178 w 4185856"/>
                <a:gd name="connsiteY44" fmla="*/ 6712248 h 6748481"/>
                <a:gd name="connsiteX45" fmla="*/ 1279098 w 4185856"/>
                <a:gd name="connsiteY45" fmla="*/ 6733296 h 6748481"/>
                <a:gd name="connsiteX46" fmla="*/ 1796165 w 4185856"/>
                <a:gd name="connsiteY46" fmla="*/ 6686897 h 6748481"/>
                <a:gd name="connsiteX47" fmla="*/ 1999961 w 4185856"/>
                <a:gd name="connsiteY47" fmla="*/ 6424922 h 6748481"/>
                <a:gd name="connsiteX48" fmla="*/ 1999630 w 4185856"/>
                <a:gd name="connsiteY48" fmla="*/ 5415408 h 6748481"/>
                <a:gd name="connsiteX49" fmla="*/ 2000557 w 4185856"/>
                <a:gd name="connsiteY49" fmla="*/ 5229351 h 6748481"/>
                <a:gd name="connsiteX50" fmla="*/ 2014126 w 4185856"/>
                <a:gd name="connsiteY50" fmla="*/ 5158926 h 6748481"/>
                <a:gd name="connsiteX51" fmla="*/ 2063966 w 4185856"/>
                <a:gd name="connsiteY51" fmla="*/ 5126560 h 6748481"/>
                <a:gd name="connsiteX52" fmla="*/ 2104738 w 4185856"/>
                <a:gd name="connsiteY52" fmla="*/ 5158595 h 6748481"/>
                <a:gd name="connsiteX53" fmla="*/ 2118108 w 4185856"/>
                <a:gd name="connsiteY53" fmla="*/ 5253113 h 6748481"/>
                <a:gd name="connsiteX54" fmla="*/ 2118241 w 4185856"/>
                <a:gd name="connsiteY54" fmla="*/ 6431474 h 6748481"/>
                <a:gd name="connsiteX55" fmla="*/ 2120094 w 4185856"/>
                <a:gd name="connsiteY55" fmla="*/ 6489919 h 6748481"/>
                <a:gd name="connsiteX56" fmla="*/ 2300856 w 4185856"/>
                <a:gd name="connsiteY56" fmla="*/ 6671674 h 6748481"/>
                <a:gd name="connsiteX57" fmla="*/ 2379753 w 4185856"/>
                <a:gd name="connsiteY57" fmla="*/ 6697356 h 6748481"/>
                <a:gd name="connsiteX58" fmla="*/ 2712816 w 4185856"/>
                <a:gd name="connsiteY58" fmla="*/ 6747129 h 6748481"/>
                <a:gd name="connsiteX59" fmla="*/ 3104058 w 4185856"/>
                <a:gd name="connsiteY59" fmla="*/ 6662805 h 6748481"/>
                <a:gd name="connsiteX60" fmla="*/ 3171968 w 4185856"/>
                <a:gd name="connsiteY60" fmla="*/ 6560874 h 6748481"/>
                <a:gd name="connsiteX61" fmla="*/ 3171572 w 4185856"/>
                <a:gd name="connsiteY61" fmla="*/ 4750937 h 6748481"/>
                <a:gd name="connsiteX62" fmla="*/ 3171307 w 4185856"/>
                <a:gd name="connsiteY62" fmla="*/ 4147096 h 6748481"/>
                <a:gd name="connsiteX63" fmla="*/ 3172498 w 4185856"/>
                <a:gd name="connsiteY63" fmla="*/ 3786432 h 6748481"/>
                <a:gd name="connsiteX64" fmla="*/ 3273767 w 4185856"/>
                <a:gd name="connsiteY64" fmla="*/ 3471704 h 6748481"/>
                <a:gd name="connsiteX65" fmla="*/ 3495303 w 4185856"/>
                <a:gd name="connsiteY65" fmla="*/ 3373694 h 6748481"/>
                <a:gd name="connsiteX66" fmla="*/ 3567645 w 4185856"/>
                <a:gd name="connsiteY66" fmla="*/ 3397660 h 6748481"/>
                <a:gd name="connsiteX67" fmla="*/ 3721668 w 4185856"/>
                <a:gd name="connsiteY67" fmla="*/ 3497783 h 6748481"/>
                <a:gd name="connsiteX68" fmla="*/ 4060092 w 4185856"/>
                <a:gd name="connsiteY68" fmla="*/ 3426629 h 6748481"/>
                <a:gd name="connsiteX69" fmla="*/ 4161559 w 4185856"/>
                <a:gd name="connsiteY69" fmla="*/ 3288890 h 6748481"/>
                <a:gd name="connsiteX70" fmla="*/ 4164405 w 4185856"/>
                <a:gd name="connsiteY70"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99582 w 4185856"/>
                <a:gd name="connsiteY40" fmla="*/ 5280846 h 6748481"/>
                <a:gd name="connsiteX41" fmla="*/ 996339 w 4185856"/>
                <a:gd name="connsiteY41" fmla="*/ 5894484 h 6748481"/>
                <a:gd name="connsiteX42" fmla="*/ 989984 w 4185856"/>
                <a:gd name="connsiteY42" fmla="*/ 6260310 h 6748481"/>
                <a:gd name="connsiteX43" fmla="*/ 989058 w 4185856"/>
                <a:gd name="connsiteY43" fmla="*/ 6621966 h 6748481"/>
                <a:gd name="connsiteX44" fmla="*/ 1120178 w 4185856"/>
                <a:gd name="connsiteY44" fmla="*/ 6712248 h 6748481"/>
                <a:gd name="connsiteX45" fmla="*/ 1279098 w 4185856"/>
                <a:gd name="connsiteY45" fmla="*/ 6733296 h 6748481"/>
                <a:gd name="connsiteX46" fmla="*/ 1796165 w 4185856"/>
                <a:gd name="connsiteY46" fmla="*/ 6686897 h 6748481"/>
                <a:gd name="connsiteX47" fmla="*/ 1999961 w 4185856"/>
                <a:gd name="connsiteY47" fmla="*/ 6424922 h 6748481"/>
                <a:gd name="connsiteX48" fmla="*/ 1999630 w 4185856"/>
                <a:gd name="connsiteY48" fmla="*/ 5415408 h 6748481"/>
                <a:gd name="connsiteX49" fmla="*/ 2000557 w 4185856"/>
                <a:gd name="connsiteY49" fmla="*/ 5229351 h 6748481"/>
                <a:gd name="connsiteX50" fmla="*/ 2014126 w 4185856"/>
                <a:gd name="connsiteY50" fmla="*/ 5158926 h 6748481"/>
                <a:gd name="connsiteX51" fmla="*/ 2063966 w 4185856"/>
                <a:gd name="connsiteY51" fmla="*/ 5126560 h 6748481"/>
                <a:gd name="connsiteX52" fmla="*/ 2104738 w 4185856"/>
                <a:gd name="connsiteY52" fmla="*/ 5158595 h 6748481"/>
                <a:gd name="connsiteX53" fmla="*/ 2118108 w 4185856"/>
                <a:gd name="connsiteY53" fmla="*/ 5253113 h 6748481"/>
                <a:gd name="connsiteX54" fmla="*/ 2118241 w 4185856"/>
                <a:gd name="connsiteY54" fmla="*/ 6431474 h 6748481"/>
                <a:gd name="connsiteX55" fmla="*/ 2120094 w 4185856"/>
                <a:gd name="connsiteY55" fmla="*/ 6489919 h 6748481"/>
                <a:gd name="connsiteX56" fmla="*/ 2300856 w 4185856"/>
                <a:gd name="connsiteY56" fmla="*/ 6671674 h 6748481"/>
                <a:gd name="connsiteX57" fmla="*/ 2379753 w 4185856"/>
                <a:gd name="connsiteY57" fmla="*/ 6697356 h 6748481"/>
                <a:gd name="connsiteX58" fmla="*/ 2712816 w 4185856"/>
                <a:gd name="connsiteY58" fmla="*/ 6747129 h 6748481"/>
                <a:gd name="connsiteX59" fmla="*/ 3104058 w 4185856"/>
                <a:gd name="connsiteY59" fmla="*/ 6662805 h 6748481"/>
                <a:gd name="connsiteX60" fmla="*/ 3171968 w 4185856"/>
                <a:gd name="connsiteY60" fmla="*/ 6560874 h 6748481"/>
                <a:gd name="connsiteX61" fmla="*/ 3171572 w 4185856"/>
                <a:gd name="connsiteY61" fmla="*/ 4750937 h 6748481"/>
                <a:gd name="connsiteX62" fmla="*/ 3171307 w 4185856"/>
                <a:gd name="connsiteY62" fmla="*/ 4147096 h 6748481"/>
                <a:gd name="connsiteX63" fmla="*/ 3172498 w 4185856"/>
                <a:gd name="connsiteY63" fmla="*/ 3786432 h 6748481"/>
                <a:gd name="connsiteX64" fmla="*/ 3273767 w 4185856"/>
                <a:gd name="connsiteY64" fmla="*/ 3471704 h 6748481"/>
                <a:gd name="connsiteX65" fmla="*/ 3495303 w 4185856"/>
                <a:gd name="connsiteY65" fmla="*/ 3373694 h 6748481"/>
                <a:gd name="connsiteX66" fmla="*/ 3567645 w 4185856"/>
                <a:gd name="connsiteY66" fmla="*/ 3397660 h 6748481"/>
                <a:gd name="connsiteX67" fmla="*/ 3753416 w 4185856"/>
                <a:gd name="connsiteY67" fmla="*/ 3473970 h 6748481"/>
                <a:gd name="connsiteX68" fmla="*/ 4060092 w 4185856"/>
                <a:gd name="connsiteY68" fmla="*/ 3426629 h 6748481"/>
                <a:gd name="connsiteX69" fmla="*/ 4161559 w 4185856"/>
                <a:gd name="connsiteY69" fmla="*/ 3288890 h 6748481"/>
                <a:gd name="connsiteX70" fmla="*/ 4164405 w 4185856"/>
                <a:gd name="connsiteY70"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99582 w 4185856"/>
                <a:gd name="connsiteY40" fmla="*/ 5280846 h 6748481"/>
                <a:gd name="connsiteX41" fmla="*/ 996339 w 4185856"/>
                <a:gd name="connsiteY41" fmla="*/ 5894484 h 6748481"/>
                <a:gd name="connsiteX42" fmla="*/ 989984 w 4185856"/>
                <a:gd name="connsiteY42" fmla="*/ 6260310 h 6748481"/>
                <a:gd name="connsiteX43" fmla="*/ 989058 w 4185856"/>
                <a:gd name="connsiteY43" fmla="*/ 6621966 h 6748481"/>
                <a:gd name="connsiteX44" fmla="*/ 1120178 w 4185856"/>
                <a:gd name="connsiteY44" fmla="*/ 6712248 h 6748481"/>
                <a:gd name="connsiteX45" fmla="*/ 1279098 w 4185856"/>
                <a:gd name="connsiteY45" fmla="*/ 6733296 h 6748481"/>
                <a:gd name="connsiteX46" fmla="*/ 1796165 w 4185856"/>
                <a:gd name="connsiteY46" fmla="*/ 6686897 h 6748481"/>
                <a:gd name="connsiteX47" fmla="*/ 1999961 w 4185856"/>
                <a:gd name="connsiteY47" fmla="*/ 6424922 h 6748481"/>
                <a:gd name="connsiteX48" fmla="*/ 1999630 w 4185856"/>
                <a:gd name="connsiteY48" fmla="*/ 5415408 h 6748481"/>
                <a:gd name="connsiteX49" fmla="*/ 2000557 w 4185856"/>
                <a:gd name="connsiteY49" fmla="*/ 5229351 h 6748481"/>
                <a:gd name="connsiteX50" fmla="*/ 2014126 w 4185856"/>
                <a:gd name="connsiteY50" fmla="*/ 5158926 h 6748481"/>
                <a:gd name="connsiteX51" fmla="*/ 2063966 w 4185856"/>
                <a:gd name="connsiteY51" fmla="*/ 5126560 h 6748481"/>
                <a:gd name="connsiteX52" fmla="*/ 2104738 w 4185856"/>
                <a:gd name="connsiteY52" fmla="*/ 5158595 h 6748481"/>
                <a:gd name="connsiteX53" fmla="*/ 2118108 w 4185856"/>
                <a:gd name="connsiteY53" fmla="*/ 5253113 h 6748481"/>
                <a:gd name="connsiteX54" fmla="*/ 2118241 w 4185856"/>
                <a:gd name="connsiteY54" fmla="*/ 6431474 h 6748481"/>
                <a:gd name="connsiteX55" fmla="*/ 2120094 w 4185856"/>
                <a:gd name="connsiteY55" fmla="*/ 6489919 h 6748481"/>
                <a:gd name="connsiteX56" fmla="*/ 2300856 w 4185856"/>
                <a:gd name="connsiteY56" fmla="*/ 6671674 h 6748481"/>
                <a:gd name="connsiteX57" fmla="*/ 2379753 w 4185856"/>
                <a:gd name="connsiteY57" fmla="*/ 6697356 h 6748481"/>
                <a:gd name="connsiteX58" fmla="*/ 2712816 w 4185856"/>
                <a:gd name="connsiteY58" fmla="*/ 6747129 h 6748481"/>
                <a:gd name="connsiteX59" fmla="*/ 3104058 w 4185856"/>
                <a:gd name="connsiteY59" fmla="*/ 6662805 h 6748481"/>
                <a:gd name="connsiteX60" fmla="*/ 3171968 w 4185856"/>
                <a:gd name="connsiteY60" fmla="*/ 6560874 h 6748481"/>
                <a:gd name="connsiteX61" fmla="*/ 3171572 w 4185856"/>
                <a:gd name="connsiteY61" fmla="*/ 4750937 h 6748481"/>
                <a:gd name="connsiteX62" fmla="*/ 3171307 w 4185856"/>
                <a:gd name="connsiteY62" fmla="*/ 4147096 h 6748481"/>
                <a:gd name="connsiteX63" fmla="*/ 3172498 w 4185856"/>
                <a:gd name="connsiteY63" fmla="*/ 3786432 h 6748481"/>
                <a:gd name="connsiteX64" fmla="*/ 3273767 w 4185856"/>
                <a:gd name="connsiteY64" fmla="*/ 3471704 h 6748481"/>
                <a:gd name="connsiteX65" fmla="*/ 3495303 w 4185856"/>
                <a:gd name="connsiteY65" fmla="*/ 3373694 h 6748481"/>
                <a:gd name="connsiteX66" fmla="*/ 3567645 w 4185856"/>
                <a:gd name="connsiteY66" fmla="*/ 3397660 h 6748481"/>
                <a:gd name="connsiteX67" fmla="*/ 3777229 w 4185856"/>
                <a:gd name="connsiteY67" fmla="*/ 3481908 h 6748481"/>
                <a:gd name="connsiteX68" fmla="*/ 4060092 w 4185856"/>
                <a:gd name="connsiteY68" fmla="*/ 3426629 h 6748481"/>
                <a:gd name="connsiteX69" fmla="*/ 4161559 w 4185856"/>
                <a:gd name="connsiteY69" fmla="*/ 3288890 h 6748481"/>
                <a:gd name="connsiteX70" fmla="*/ 4164405 w 4185856"/>
                <a:gd name="connsiteY70"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99582 w 4185856"/>
                <a:gd name="connsiteY40" fmla="*/ 5280846 h 6748481"/>
                <a:gd name="connsiteX41" fmla="*/ 996339 w 4185856"/>
                <a:gd name="connsiteY41" fmla="*/ 5894484 h 6748481"/>
                <a:gd name="connsiteX42" fmla="*/ 989984 w 4185856"/>
                <a:gd name="connsiteY42" fmla="*/ 6260310 h 6748481"/>
                <a:gd name="connsiteX43" fmla="*/ 989058 w 4185856"/>
                <a:gd name="connsiteY43" fmla="*/ 6621966 h 6748481"/>
                <a:gd name="connsiteX44" fmla="*/ 1120178 w 4185856"/>
                <a:gd name="connsiteY44" fmla="*/ 6712248 h 6748481"/>
                <a:gd name="connsiteX45" fmla="*/ 1279098 w 4185856"/>
                <a:gd name="connsiteY45" fmla="*/ 6733296 h 6748481"/>
                <a:gd name="connsiteX46" fmla="*/ 1796165 w 4185856"/>
                <a:gd name="connsiteY46" fmla="*/ 6686897 h 6748481"/>
                <a:gd name="connsiteX47" fmla="*/ 1999961 w 4185856"/>
                <a:gd name="connsiteY47" fmla="*/ 6424922 h 6748481"/>
                <a:gd name="connsiteX48" fmla="*/ 1999630 w 4185856"/>
                <a:gd name="connsiteY48" fmla="*/ 5415408 h 6748481"/>
                <a:gd name="connsiteX49" fmla="*/ 2000557 w 4185856"/>
                <a:gd name="connsiteY49" fmla="*/ 5229351 h 6748481"/>
                <a:gd name="connsiteX50" fmla="*/ 2014126 w 4185856"/>
                <a:gd name="connsiteY50" fmla="*/ 5158926 h 6748481"/>
                <a:gd name="connsiteX51" fmla="*/ 2063966 w 4185856"/>
                <a:gd name="connsiteY51" fmla="*/ 5126560 h 6748481"/>
                <a:gd name="connsiteX52" fmla="*/ 2104738 w 4185856"/>
                <a:gd name="connsiteY52" fmla="*/ 5158595 h 6748481"/>
                <a:gd name="connsiteX53" fmla="*/ 2118108 w 4185856"/>
                <a:gd name="connsiteY53" fmla="*/ 5253113 h 6748481"/>
                <a:gd name="connsiteX54" fmla="*/ 2118241 w 4185856"/>
                <a:gd name="connsiteY54" fmla="*/ 6431474 h 6748481"/>
                <a:gd name="connsiteX55" fmla="*/ 2120094 w 4185856"/>
                <a:gd name="connsiteY55" fmla="*/ 6489919 h 6748481"/>
                <a:gd name="connsiteX56" fmla="*/ 2300856 w 4185856"/>
                <a:gd name="connsiteY56" fmla="*/ 6671674 h 6748481"/>
                <a:gd name="connsiteX57" fmla="*/ 2379753 w 4185856"/>
                <a:gd name="connsiteY57" fmla="*/ 6697356 h 6748481"/>
                <a:gd name="connsiteX58" fmla="*/ 2712816 w 4185856"/>
                <a:gd name="connsiteY58" fmla="*/ 6747129 h 6748481"/>
                <a:gd name="connsiteX59" fmla="*/ 3104058 w 4185856"/>
                <a:gd name="connsiteY59" fmla="*/ 6662805 h 6748481"/>
                <a:gd name="connsiteX60" fmla="*/ 3171968 w 4185856"/>
                <a:gd name="connsiteY60" fmla="*/ 6560874 h 6748481"/>
                <a:gd name="connsiteX61" fmla="*/ 3171572 w 4185856"/>
                <a:gd name="connsiteY61" fmla="*/ 4750937 h 6748481"/>
                <a:gd name="connsiteX62" fmla="*/ 3171307 w 4185856"/>
                <a:gd name="connsiteY62" fmla="*/ 4147096 h 6748481"/>
                <a:gd name="connsiteX63" fmla="*/ 3172498 w 4185856"/>
                <a:gd name="connsiteY63" fmla="*/ 3786432 h 6748481"/>
                <a:gd name="connsiteX64" fmla="*/ 3273767 w 4185856"/>
                <a:gd name="connsiteY64" fmla="*/ 3471704 h 6748481"/>
                <a:gd name="connsiteX65" fmla="*/ 3461608 w 4185856"/>
                <a:gd name="connsiteY65" fmla="*/ 3353481 h 6748481"/>
                <a:gd name="connsiteX66" fmla="*/ 3567645 w 4185856"/>
                <a:gd name="connsiteY66" fmla="*/ 3397660 h 6748481"/>
                <a:gd name="connsiteX67" fmla="*/ 3777229 w 4185856"/>
                <a:gd name="connsiteY67" fmla="*/ 3481908 h 6748481"/>
                <a:gd name="connsiteX68" fmla="*/ 4060092 w 4185856"/>
                <a:gd name="connsiteY68" fmla="*/ 3426629 h 6748481"/>
                <a:gd name="connsiteX69" fmla="*/ 4161559 w 4185856"/>
                <a:gd name="connsiteY69" fmla="*/ 3288890 h 6748481"/>
                <a:gd name="connsiteX70" fmla="*/ 4164405 w 4185856"/>
                <a:gd name="connsiteY70"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99582 w 4185856"/>
                <a:gd name="connsiteY40" fmla="*/ 5280846 h 6748481"/>
                <a:gd name="connsiteX41" fmla="*/ 996339 w 4185856"/>
                <a:gd name="connsiteY41" fmla="*/ 5894484 h 6748481"/>
                <a:gd name="connsiteX42" fmla="*/ 989984 w 4185856"/>
                <a:gd name="connsiteY42" fmla="*/ 6260310 h 6748481"/>
                <a:gd name="connsiteX43" fmla="*/ 989058 w 4185856"/>
                <a:gd name="connsiteY43" fmla="*/ 6621966 h 6748481"/>
                <a:gd name="connsiteX44" fmla="*/ 1120178 w 4185856"/>
                <a:gd name="connsiteY44" fmla="*/ 6712248 h 6748481"/>
                <a:gd name="connsiteX45" fmla="*/ 1279098 w 4185856"/>
                <a:gd name="connsiteY45" fmla="*/ 6733296 h 6748481"/>
                <a:gd name="connsiteX46" fmla="*/ 1796165 w 4185856"/>
                <a:gd name="connsiteY46" fmla="*/ 6686897 h 6748481"/>
                <a:gd name="connsiteX47" fmla="*/ 1999961 w 4185856"/>
                <a:gd name="connsiteY47" fmla="*/ 6424922 h 6748481"/>
                <a:gd name="connsiteX48" fmla="*/ 2000557 w 4185856"/>
                <a:gd name="connsiteY48" fmla="*/ 5229351 h 6748481"/>
                <a:gd name="connsiteX49" fmla="*/ 2014126 w 4185856"/>
                <a:gd name="connsiteY49" fmla="*/ 5158926 h 6748481"/>
                <a:gd name="connsiteX50" fmla="*/ 2063966 w 4185856"/>
                <a:gd name="connsiteY50" fmla="*/ 5126560 h 6748481"/>
                <a:gd name="connsiteX51" fmla="*/ 2104738 w 4185856"/>
                <a:gd name="connsiteY51" fmla="*/ 5158595 h 6748481"/>
                <a:gd name="connsiteX52" fmla="*/ 2118108 w 4185856"/>
                <a:gd name="connsiteY52" fmla="*/ 5253113 h 6748481"/>
                <a:gd name="connsiteX53" fmla="*/ 2118241 w 4185856"/>
                <a:gd name="connsiteY53" fmla="*/ 6431474 h 6748481"/>
                <a:gd name="connsiteX54" fmla="*/ 2120094 w 4185856"/>
                <a:gd name="connsiteY54" fmla="*/ 6489919 h 6748481"/>
                <a:gd name="connsiteX55" fmla="*/ 2300856 w 4185856"/>
                <a:gd name="connsiteY55" fmla="*/ 6671674 h 6748481"/>
                <a:gd name="connsiteX56" fmla="*/ 2379753 w 4185856"/>
                <a:gd name="connsiteY56" fmla="*/ 6697356 h 6748481"/>
                <a:gd name="connsiteX57" fmla="*/ 2712816 w 4185856"/>
                <a:gd name="connsiteY57" fmla="*/ 6747129 h 6748481"/>
                <a:gd name="connsiteX58" fmla="*/ 3104058 w 4185856"/>
                <a:gd name="connsiteY58" fmla="*/ 6662805 h 6748481"/>
                <a:gd name="connsiteX59" fmla="*/ 3171968 w 4185856"/>
                <a:gd name="connsiteY59" fmla="*/ 6560874 h 6748481"/>
                <a:gd name="connsiteX60" fmla="*/ 3171572 w 4185856"/>
                <a:gd name="connsiteY60" fmla="*/ 4750937 h 6748481"/>
                <a:gd name="connsiteX61" fmla="*/ 3171307 w 4185856"/>
                <a:gd name="connsiteY61" fmla="*/ 4147096 h 6748481"/>
                <a:gd name="connsiteX62" fmla="*/ 3172498 w 4185856"/>
                <a:gd name="connsiteY62" fmla="*/ 3786432 h 6748481"/>
                <a:gd name="connsiteX63" fmla="*/ 3273767 w 4185856"/>
                <a:gd name="connsiteY63" fmla="*/ 3471704 h 6748481"/>
                <a:gd name="connsiteX64" fmla="*/ 3461608 w 4185856"/>
                <a:gd name="connsiteY64" fmla="*/ 3353481 h 6748481"/>
                <a:gd name="connsiteX65" fmla="*/ 3567645 w 4185856"/>
                <a:gd name="connsiteY65" fmla="*/ 3397660 h 6748481"/>
                <a:gd name="connsiteX66" fmla="*/ 3777229 w 4185856"/>
                <a:gd name="connsiteY66" fmla="*/ 3481908 h 6748481"/>
                <a:gd name="connsiteX67" fmla="*/ 4060092 w 4185856"/>
                <a:gd name="connsiteY67" fmla="*/ 3426629 h 6748481"/>
                <a:gd name="connsiteX68" fmla="*/ 4161559 w 4185856"/>
                <a:gd name="connsiteY68" fmla="*/ 3288890 h 6748481"/>
                <a:gd name="connsiteX69" fmla="*/ 4164405 w 4185856"/>
                <a:gd name="connsiteY69"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99582 w 4185856"/>
                <a:gd name="connsiteY40" fmla="*/ 5280846 h 6748481"/>
                <a:gd name="connsiteX41" fmla="*/ 996339 w 4185856"/>
                <a:gd name="connsiteY41" fmla="*/ 5894484 h 6748481"/>
                <a:gd name="connsiteX42" fmla="*/ 989984 w 4185856"/>
                <a:gd name="connsiteY42" fmla="*/ 6260310 h 6748481"/>
                <a:gd name="connsiteX43" fmla="*/ 989058 w 4185856"/>
                <a:gd name="connsiteY43" fmla="*/ 6621966 h 6748481"/>
                <a:gd name="connsiteX44" fmla="*/ 1120178 w 4185856"/>
                <a:gd name="connsiteY44" fmla="*/ 6712248 h 6748481"/>
                <a:gd name="connsiteX45" fmla="*/ 1279098 w 4185856"/>
                <a:gd name="connsiteY45" fmla="*/ 6733296 h 6748481"/>
                <a:gd name="connsiteX46" fmla="*/ 1796165 w 4185856"/>
                <a:gd name="connsiteY46" fmla="*/ 6686897 h 6748481"/>
                <a:gd name="connsiteX47" fmla="*/ 1999961 w 4185856"/>
                <a:gd name="connsiteY47" fmla="*/ 6424922 h 6748481"/>
                <a:gd name="connsiteX48" fmla="*/ 2000557 w 4185856"/>
                <a:gd name="connsiteY48" fmla="*/ 5229351 h 6748481"/>
                <a:gd name="connsiteX49" fmla="*/ 2014126 w 4185856"/>
                <a:gd name="connsiteY49" fmla="*/ 5158926 h 6748481"/>
                <a:gd name="connsiteX50" fmla="*/ 2063966 w 4185856"/>
                <a:gd name="connsiteY50" fmla="*/ 5126560 h 6748481"/>
                <a:gd name="connsiteX51" fmla="*/ 2104738 w 4185856"/>
                <a:gd name="connsiteY51" fmla="*/ 5158595 h 6748481"/>
                <a:gd name="connsiteX52" fmla="*/ 2118108 w 4185856"/>
                <a:gd name="connsiteY52" fmla="*/ 5253113 h 6748481"/>
                <a:gd name="connsiteX53" fmla="*/ 2118241 w 4185856"/>
                <a:gd name="connsiteY53" fmla="*/ 6431474 h 6748481"/>
                <a:gd name="connsiteX54" fmla="*/ 2120094 w 4185856"/>
                <a:gd name="connsiteY54" fmla="*/ 6489919 h 6748481"/>
                <a:gd name="connsiteX55" fmla="*/ 2300856 w 4185856"/>
                <a:gd name="connsiteY55" fmla="*/ 6671674 h 6748481"/>
                <a:gd name="connsiteX56" fmla="*/ 2379753 w 4185856"/>
                <a:gd name="connsiteY56" fmla="*/ 6697356 h 6748481"/>
                <a:gd name="connsiteX57" fmla="*/ 2712816 w 4185856"/>
                <a:gd name="connsiteY57" fmla="*/ 6747129 h 6748481"/>
                <a:gd name="connsiteX58" fmla="*/ 3104058 w 4185856"/>
                <a:gd name="connsiteY58" fmla="*/ 6662805 h 6748481"/>
                <a:gd name="connsiteX59" fmla="*/ 3171968 w 4185856"/>
                <a:gd name="connsiteY59" fmla="*/ 6560874 h 6748481"/>
                <a:gd name="connsiteX60" fmla="*/ 3171572 w 4185856"/>
                <a:gd name="connsiteY60" fmla="*/ 4750937 h 6748481"/>
                <a:gd name="connsiteX61" fmla="*/ 3171307 w 4185856"/>
                <a:gd name="connsiteY61" fmla="*/ 4147096 h 6748481"/>
                <a:gd name="connsiteX62" fmla="*/ 3172498 w 4185856"/>
                <a:gd name="connsiteY62" fmla="*/ 3786432 h 6748481"/>
                <a:gd name="connsiteX63" fmla="*/ 3273767 w 4185856"/>
                <a:gd name="connsiteY63" fmla="*/ 3471704 h 6748481"/>
                <a:gd name="connsiteX64" fmla="*/ 3461608 w 4185856"/>
                <a:gd name="connsiteY64" fmla="*/ 3353481 h 6748481"/>
                <a:gd name="connsiteX65" fmla="*/ 3567645 w 4185856"/>
                <a:gd name="connsiteY65" fmla="*/ 3397660 h 6748481"/>
                <a:gd name="connsiteX66" fmla="*/ 3777229 w 4185856"/>
                <a:gd name="connsiteY66" fmla="*/ 3481908 h 6748481"/>
                <a:gd name="connsiteX67" fmla="*/ 4060092 w 4185856"/>
                <a:gd name="connsiteY67" fmla="*/ 3426629 h 6748481"/>
                <a:gd name="connsiteX68" fmla="*/ 4161559 w 4185856"/>
                <a:gd name="connsiteY68" fmla="*/ 3288890 h 6748481"/>
                <a:gd name="connsiteX69" fmla="*/ 4164405 w 4185856"/>
                <a:gd name="connsiteY69"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96339 w 4185856"/>
                <a:gd name="connsiteY40" fmla="*/ 5894484 h 6748481"/>
                <a:gd name="connsiteX41" fmla="*/ 989984 w 4185856"/>
                <a:gd name="connsiteY41" fmla="*/ 6260310 h 6748481"/>
                <a:gd name="connsiteX42" fmla="*/ 989058 w 4185856"/>
                <a:gd name="connsiteY42" fmla="*/ 6621966 h 6748481"/>
                <a:gd name="connsiteX43" fmla="*/ 1120178 w 4185856"/>
                <a:gd name="connsiteY43" fmla="*/ 6712248 h 6748481"/>
                <a:gd name="connsiteX44" fmla="*/ 1279098 w 4185856"/>
                <a:gd name="connsiteY44" fmla="*/ 6733296 h 6748481"/>
                <a:gd name="connsiteX45" fmla="*/ 1796165 w 4185856"/>
                <a:gd name="connsiteY45" fmla="*/ 6686897 h 6748481"/>
                <a:gd name="connsiteX46" fmla="*/ 1999961 w 4185856"/>
                <a:gd name="connsiteY46" fmla="*/ 6424922 h 6748481"/>
                <a:gd name="connsiteX47" fmla="*/ 2000557 w 4185856"/>
                <a:gd name="connsiteY47" fmla="*/ 5229351 h 6748481"/>
                <a:gd name="connsiteX48" fmla="*/ 2014126 w 4185856"/>
                <a:gd name="connsiteY48" fmla="*/ 5158926 h 6748481"/>
                <a:gd name="connsiteX49" fmla="*/ 2063966 w 4185856"/>
                <a:gd name="connsiteY49" fmla="*/ 5126560 h 6748481"/>
                <a:gd name="connsiteX50" fmla="*/ 2104738 w 4185856"/>
                <a:gd name="connsiteY50" fmla="*/ 5158595 h 6748481"/>
                <a:gd name="connsiteX51" fmla="*/ 2118108 w 4185856"/>
                <a:gd name="connsiteY51" fmla="*/ 5253113 h 6748481"/>
                <a:gd name="connsiteX52" fmla="*/ 2118241 w 4185856"/>
                <a:gd name="connsiteY52" fmla="*/ 6431474 h 6748481"/>
                <a:gd name="connsiteX53" fmla="*/ 2120094 w 4185856"/>
                <a:gd name="connsiteY53" fmla="*/ 6489919 h 6748481"/>
                <a:gd name="connsiteX54" fmla="*/ 2300856 w 4185856"/>
                <a:gd name="connsiteY54" fmla="*/ 6671674 h 6748481"/>
                <a:gd name="connsiteX55" fmla="*/ 2379753 w 4185856"/>
                <a:gd name="connsiteY55" fmla="*/ 6697356 h 6748481"/>
                <a:gd name="connsiteX56" fmla="*/ 2712816 w 4185856"/>
                <a:gd name="connsiteY56" fmla="*/ 6747129 h 6748481"/>
                <a:gd name="connsiteX57" fmla="*/ 3104058 w 4185856"/>
                <a:gd name="connsiteY57" fmla="*/ 6662805 h 6748481"/>
                <a:gd name="connsiteX58" fmla="*/ 3171968 w 4185856"/>
                <a:gd name="connsiteY58" fmla="*/ 6560874 h 6748481"/>
                <a:gd name="connsiteX59" fmla="*/ 3171572 w 4185856"/>
                <a:gd name="connsiteY59" fmla="*/ 4750937 h 6748481"/>
                <a:gd name="connsiteX60" fmla="*/ 3171307 w 4185856"/>
                <a:gd name="connsiteY60" fmla="*/ 4147096 h 6748481"/>
                <a:gd name="connsiteX61" fmla="*/ 3172498 w 4185856"/>
                <a:gd name="connsiteY61" fmla="*/ 3786432 h 6748481"/>
                <a:gd name="connsiteX62" fmla="*/ 3273767 w 4185856"/>
                <a:gd name="connsiteY62" fmla="*/ 3471704 h 6748481"/>
                <a:gd name="connsiteX63" fmla="*/ 3461608 w 4185856"/>
                <a:gd name="connsiteY63" fmla="*/ 3353481 h 6748481"/>
                <a:gd name="connsiteX64" fmla="*/ 3567645 w 4185856"/>
                <a:gd name="connsiteY64" fmla="*/ 3397660 h 6748481"/>
                <a:gd name="connsiteX65" fmla="*/ 3777229 w 4185856"/>
                <a:gd name="connsiteY65" fmla="*/ 3481908 h 6748481"/>
                <a:gd name="connsiteX66" fmla="*/ 4060092 w 4185856"/>
                <a:gd name="connsiteY66" fmla="*/ 3426629 h 6748481"/>
                <a:gd name="connsiteX67" fmla="*/ 4161559 w 4185856"/>
                <a:gd name="connsiteY67" fmla="*/ 3288890 h 6748481"/>
                <a:gd name="connsiteX68" fmla="*/ 4164405 w 4185856"/>
                <a:gd name="connsiteY68"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89984 w 4185856"/>
                <a:gd name="connsiteY40" fmla="*/ 6260310 h 6748481"/>
                <a:gd name="connsiteX41" fmla="*/ 989058 w 4185856"/>
                <a:gd name="connsiteY41" fmla="*/ 6621966 h 6748481"/>
                <a:gd name="connsiteX42" fmla="*/ 1120178 w 4185856"/>
                <a:gd name="connsiteY42" fmla="*/ 6712248 h 6748481"/>
                <a:gd name="connsiteX43" fmla="*/ 1279098 w 4185856"/>
                <a:gd name="connsiteY43" fmla="*/ 6733296 h 6748481"/>
                <a:gd name="connsiteX44" fmla="*/ 1796165 w 4185856"/>
                <a:gd name="connsiteY44" fmla="*/ 6686897 h 6748481"/>
                <a:gd name="connsiteX45" fmla="*/ 1999961 w 4185856"/>
                <a:gd name="connsiteY45" fmla="*/ 6424922 h 6748481"/>
                <a:gd name="connsiteX46" fmla="*/ 2000557 w 4185856"/>
                <a:gd name="connsiteY46" fmla="*/ 5229351 h 6748481"/>
                <a:gd name="connsiteX47" fmla="*/ 2014126 w 4185856"/>
                <a:gd name="connsiteY47" fmla="*/ 5158926 h 6748481"/>
                <a:gd name="connsiteX48" fmla="*/ 2063966 w 4185856"/>
                <a:gd name="connsiteY48" fmla="*/ 5126560 h 6748481"/>
                <a:gd name="connsiteX49" fmla="*/ 2104738 w 4185856"/>
                <a:gd name="connsiteY49" fmla="*/ 5158595 h 6748481"/>
                <a:gd name="connsiteX50" fmla="*/ 2118108 w 4185856"/>
                <a:gd name="connsiteY50" fmla="*/ 5253113 h 6748481"/>
                <a:gd name="connsiteX51" fmla="*/ 2118241 w 4185856"/>
                <a:gd name="connsiteY51" fmla="*/ 6431474 h 6748481"/>
                <a:gd name="connsiteX52" fmla="*/ 2120094 w 4185856"/>
                <a:gd name="connsiteY52" fmla="*/ 6489919 h 6748481"/>
                <a:gd name="connsiteX53" fmla="*/ 2300856 w 4185856"/>
                <a:gd name="connsiteY53" fmla="*/ 6671674 h 6748481"/>
                <a:gd name="connsiteX54" fmla="*/ 2379753 w 4185856"/>
                <a:gd name="connsiteY54" fmla="*/ 6697356 h 6748481"/>
                <a:gd name="connsiteX55" fmla="*/ 2712816 w 4185856"/>
                <a:gd name="connsiteY55" fmla="*/ 6747129 h 6748481"/>
                <a:gd name="connsiteX56" fmla="*/ 3104058 w 4185856"/>
                <a:gd name="connsiteY56" fmla="*/ 6662805 h 6748481"/>
                <a:gd name="connsiteX57" fmla="*/ 3171968 w 4185856"/>
                <a:gd name="connsiteY57" fmla="*/ 6560874 h 6748481"/>
                <a:gd name="connsiteX58" fmla="*/ 3171572 w 4185856"/>
                <a:gd name="connsiteY58" fmla="*/ 4750937 h 6748481"/>
                <a:gd name="connsiteX59" fmla="*/ 3171307 w 4185856"/>
                <a:gd name="connsiteY59" fmla="*/ 4147096 h 6748481"/>
                <a:gd name="connsiteX60" fmla="*/ 3172498 w 4185856"/>
                <a:gd name="connsiteY60" fmla="*/ 3786432 h 6748481"/>
                <a:gd name="connsiteX61" fmla="*/ 3273767 w 4185856"/>
                <a:gd name="connsiteY61" fmla="*/ 3471704 h 6748481"/>
                <a:gd name="connsiteX62" fmla="*/ 3461608 w 4185856"/>
                <a:gd name="connsiteY62" fmla="*/ 3353481 h 6748481"/>
                <a:gd name="connsiteX63" fmla="*/ 3567645 w 4185856"/>
                <a:gd name="connsiteY63" fmla="*/ 3397660 h 6748481"/>
                <a:gd name="connsiteX64" fmla="*/ 3777229 w 4185856"/>
                <a:gd name="connsiteY64" fmla="*/ 3481908 h 6748481"/>
                <a:gd name="connsiteX65" fmla="*/ 4060092 w 4185856"/>
                <a:gd name="connsiteY65" fmla="*/ 3426629 h 6748481"/>
                <a:gd name="connsiteX66" fmla="*/ 4161559 w 4185856"/>
                <a:gd name="connsiteY66" fmla="*/ 3288890 h 6748481"/>
                <a:gd name="connsiteX67" fmla="*/ 4164405 w 4185856"/>
                <a:gd name="connsiteY67"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89984 w 4185856"/>
                <a:gd name="connsiteY40" fmla="*/ 6260310 h 6748481"/>
                <a:gd name="connsiteX41" fmla="*/ 989058 w 4185856"/>
                <a:gd name="connsiteY41" fmla="*/ 6621966 h 6748481"/>
                <a:gd name="connsiteX42" fmla="*/ 1120178 w 4185856"/>
                <a:gd name="connsiteY42" fmla="*/ 6712248 h 6748481"/>
                <a:gd name="connsiteX43" fmla="*/ 1279098 w 4185856"/>
                <a:gd name="connsiteY43" fmla="*/ 6733296 h 6748481"/>
                <a:gd name="connsiteX44" fmla="*/ 1796165 w 4185856"/>
                <a:gd name="connsiteY44" fmla="*/ 6686897 h 6748481"/>
                <a:gd name="connsiteX45" fmla="*/ 1999961 w 4185856"/>
                <a:gd name="connsiteY45" fmla="*/ 6424922 h 6748481"/>
                <a:gd name="connsiteX46" fmla="*/ 2000557 w 4185856"/>
                <a:gd name="connsiteY46" fmla="*/ 5229351 h 6748481"/>
                <a:gd name="connsiteX47" fmla="*/ 2014126 w 4185856"/>
                <a:gd name="connsiteY47" fmla="*/ 5158926 h 6748481"/>
                <a:gd name="connsiteX48" fmla="*/ 2063966 w 4185856"/>
                <a:gd name="connsiteY48" fmla="*/ 5126560 h 6748481"/>
                <a:gd name="connsiteX49" fmla="*/ 2104738 w 4185856"/>
                <a:gd name="connsiteY49" fmla="*/ 5158595 h 6748481"/>
                <a:gd name="connsiteX50" fmla="*/ 2118108 w 4185856"/>
                <a:gd name="connsiteY50" fmla="*/ 5253113 h 6748481"/>
                <a:gd name="connsiteX51" fmla="*/ 2118241 w 4185856"/>
                <a:gd name="connsiteY51" fmla="*/ 6431474 h 6748481"/>
                <a:gd name="connsiteX52" fmla="*/ 2120094 w 4185856"/>
                <a:gd name="connsiteY52" fmla="*/ 6489919 h 6748481"/>
                <a:gd name="connsiteX53" fmla="*/ 2300856 w 4185856"/>
                <a:gd name="connsiteY53" fmla="*/ 6671674 h 6748481"/>
                <a:gd name="connsiteX54" fmla="*/ 2379753 w 4185856"/>
                <a:gd name="connsiteY54" fmla="*/ 6697356 h 6748481"/>
                <a:gd name="connsiteX55" fmla="*/ 2712816 w 4185856"/>
                <a:gd name="connsiteY55" fmla="*/ 6747129 h 6748481"/>
                <a:gd name="connsiteX56" fmla="*/ 3104058 w 4185856"/>
                <a:gd name="connsiteY56" fmla="*/ 6662805 h 6748481"/>
                <a:gd name="connsiteX57" fmla="*/ 3171968 w 4185856"/>
                <a:gd name="connsiteY57" fmla="*/ 6560874 h 6748481"/>
                <a:gd name="connsiteX58" fmla="*/ 3171572 w 4185856"/>
                <a:gd name="connsiteY58" fmla="*/ 4750937 h 6748481"/>
                <a:gd name="connsiteX59" fmla="*/ 3171307 w 4185856"/>
                <a:gd name="connsiteY59" fmla="*/ 4147096 h 6748481"/>
                <a:gd name="connsiteX60" fmla="*/ 3172498 w 4185856"/>
                <a:gd name="connsiteY60" fmla="*/ 3786432 h 6748481"/>
                <a:gd name="connsiteX61" fmla="*/ 3273767 w 4185856"/>
                <a:gd name="connsiteY61" fmla="*/ 3471704 h 6748481"/>
                <a:gd name="connsiteX62" fmla="*/ 3421178 w 4185856"/>
                <a:gd name="connsiteY62" fmla="*/ 3326526 h 6748481"/>
                <a:gd name="connsiteX63" fmla="*/ 3567645 w 4185856"/>
                <a:gd name="connsiteY63" fmla="*/ 3397660 h 6748481"/>
                <a:gd name="connsiteX64" fmla="*/ 3777229 w 4185856"/>
                <a:gd name="connsiteY64" fmla="*/ 3481908 h 6748481"/>
                <a:gd name="connsiteX65" fmla="*/ 4060092 w 4185856"/>
                <a:gd name="connsiteY65" fmla="*/ 3426629 h 6748481"/>
                <a:gd name="connsiteX66" fmla="*/ 4161559 w 4185856"/>
                <a:gd name="connsiteY66" fmla="*/ 3288890 h 6748481"/>
                <a:gd name="connsiteX67" fmla="*/ 4164405 w 4185856"/>
                <a:gd name="connsiteY67"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89984 w 4185856"/>
                <a:gd name="connsiteY40" fmla="*/ 6260310 h 6748481"/>
                <a:gd name="connsiteX41" fmla="*/ 989058 w 4185856"/>
                <a:gd name="connsiteY41" fmla="*/ 6621966 h 6748481"/>
                <a:gd name="connsiteX42" fmla="*/ 1120178 w 4185856"/>
                <a:gd name="connsiteY42" fmla="*/ 6712248 h 6748481"/>
                <a:gd name="connsiteX43" fmla="*/ 1279098 w 4185856"/>
                <a:gd name="connsiteY43" fmla="*/ 6733296 h 6748481"/>
                <a:gd name="connsiteX44" fmla="*/ 1796165 w 4185856"/>
                <a:gd name="connsiteY44" fmla="*/ 6686897 h 6748481"/>
                <a:gd name="connsiteX45" fmla="*/ 1999961 w 4185856"/>
                <a:gd name="connsiteY45" fmla="*/ 6424922 h 6748481"/>
                <a:gd name="connsiteX46" fmla="*/ 2000557 w 4185856"/>
                <a:gd name="connsiteY46" fmla="*/ 5229351 h 6748481"/>
                <a:gd name="connsiteX47" fmla="*/ 2014126 w 4185856"/>
                <a:gd name="connsiteY47" fmla="*/ 5158926 h 6748481"/>
                <a:gd name="connsiteX48" fmla="*/ 2063966 w 4185856"/>
                <a:gd name="connsiteY48" fmla="*/ 5126560 h 6748481"/>
                <a:gd name="connsiteX49" fmla="*/ 2104738 w 4185856"/>
                <a:gd name="connsiteY49" fmla="*/ 5158595 h 6748481"/>
                <a:gd name="connsiteX50" fmla="*/ 2118108 w 4185856"/>
                <a:gd name="connsiteY50" fmla="*/ 5253113 h 6748481"/>
                <a:gd name="connsiteX51" fmla="*/ 2118241 w 4185856"/>
                <a:gd name="connsiteY51" fmla="*/ 6431474 h 6748481"/>
                <a:gd name="connsiteX52" fmla="*/ 2120094 w 4185856"/>
                <a:gd name="connsiteY52" fmla="*/ 6489919 h 6748481"/>
                <a:gd name="connsiteX53" fmla="*/ 2300856 w 4185856"/>
                <a:gd name="connsiteY53" fmla="*/ 6671674 h 6748481"/>
                <a:gd name="connsiteX54" fmla="*/ 2379753 w 4185856"/>
                <a:gd name="connsiteY54" fmla="*/ 6697356 h 6748481"/>
                <a:gd name="connsiteX55" fmla="*/ 2712816 w 4185856"/>
                <a:gd name="connsiteY55" fmla="*/ 6747129 h 6748481"/>
                <a:gd name="connsiteX56" fmla="*/ 3104058 w 4185856"/>
                <a:gd name="connsiteY56" fmla="*/ 6662805 h 6748481"/>
                <a:gd name="connsiteX57" fmla="*/ 3171968 w 4185856"/>
                <a:gd name="connsiteY57" fmla="*/ 6560874 h 6748481"/>
                <a:gd name="connsiteX58" fmla="*/ 3171572 w 4185856"/>
                <a:gd name="connsiteY58" fmla="*/ 4750937 h 6748481"/>
                <a:gd name="connsiteX59" fmla="*/ 3171307 w 4185856"/>
                <a:gd name="connsiteY59" fmla="*/ 4147096 h 6748481"/>
                <a:gd name="connsiteX60" fmla="*/ 3172498 w 4185856"/>
                <a:gd name="connsiteY60" fmla="*/ 3786432 h 6748481"/>
                <a:gd name="connsiteX61" fmla="*/ 3273767 w 4185856"/>
                <a:gd name="connsiteY61" fmla="*/ 3471704 h 6748481"/>
                <a:gd name="connsiteX62" fmla="*/ 3421178 w 4185856"/>
                <a:gd name="connsiteY62" fmla="*/ 3326526 h 6748481"/>
                <a:gd name="connsiteX63" fmla="*/ 3567645 w 4185856"/>
                <a:gd name="connsiteY63" fmla="*/ 3397660 h 6748481"/>
                <a:gd name="connsiteX64" fmla="*/ 3777229 w 4185856"/>
                <a:gd name="connsiteY64" fmla="*/ 3481908 h 6748481"/>
                <a:gd name="connsiteX65" fmla="*/ 4060092 w 4185856"/>
                <a:gd name="connsiteY65" fmla="*/ 3426629 h 6748481"/>
                <a:gd name="connsiteX66" fmla="*/ 4161559 w 4185856"/>
                <a:gd name="connsiteY66" fmla="*/ 3288890 h 6748481"/>
                <a:gd name="connsiteX67" fmla="*/ 4164405 w 4185856"/>
                <a:gd name="connsiteY67" fmla="*/ 3089529 h 6748481"/>
                <a:gd name="connsiteX0" fmla="*/ 4164405 w 4185856"/>
                <a:gd name="connsiteY0" fmla="*/ 3089529 h 6748481"/>
                <a:gd name="connsiteX1" fmla="*/ 3978944 w 4185856"/>
                <a:gd name="connsiteY1" fmla="*/ 2849065 h 6748481"/>
                <a:gd name="connsiteX2" fmla="*/ 3676924 w 4185856"/>
                <a:gd name="connsiteY2" fmla="*/ 2818816 h 6748481"/>
                <a:gd name="connsiteX3" fmla="*/ 3557916 w 4185856"/>
                <a:gd name="connsiteY3" fmla="*/ 2885138 h 6748481"/>
                <a:gd name="connsiteX4" fmla="*/ 3302758 w 4185856"/>
                <a:gd name="connsiteY4" fmla="*/ 2818221 h 6748481"/>
                <a:gd name="connsiteX5" fmla="*/ 3283430 w 4185856"/>
                <a:gd name="connsiteY5" fmla="*/ 2774271 h 6748481"/>
                <a:gd name="connsiteX6" fmla="*/ 3242791 w 4185856"/>
                <a:gd name="connsiteY6" fmla="*/ 2534667 h 6748481"/>
                <a:gd name="connsiteX7" fmla="*/ 3326718 w 4185856"/>
                <a:gd name="connsiteY7" fmla="*/ 2073000 h 6748481"/>
                <a:gd name="connsiteX8" fmla="*/ 3387281 w 4185856"/>
                <a:gd name="connsiteY8" fmla="*/ 1893760 h 6748481"/>
                <a:gd name="connsiteX9" fmla="*/ 3356173 w 4185856"/>
                <a:gd name="connsiteY9" fmla="*/ 1825056 h 6748481"/>
                <a:gd name="connsiteX10" fmla="*/ 3159657 w 4185856"/>
                <a:gd name="connsiteY10" fmla="*/ 1737951 h 6748481"/>
                <a:gd name="connsiteX11" fmla="*/ 2863661 w 4185856"/>
                <a:gd name="connsiteY11" fmla="*/ 1657399 h 6748481"/>
                <a:gd name="connsiteX12" fmla="*/ 2724531 w 4185856"/>
                <a:gd name="connsiteY12" fmla="*/ 1645154 h 6748481"/>
                <a:gd name="connsiteX13" fmla="*/ 2707521 w 4185856"/>
                <a:gd name="connsiteY13" fmla="*/ 1632248 h 6748481"/>
                <a:gd name="connsiteX14" fmla="*/ 2768481 w 4185856"/>
                <a:gd name="connsiteY14" fmla="*/ 1526544 h 6748481"/>
                <a:gd name="connsiteX15" fmla="*/ 2909397 w 4185856"/>
                <a:gd name="connsiteY15" fmla="*/ 1298986 h 6748481"/>
                <a:gd name="connsiteX16" fmla="*/ 2966386 w 4185856"/>
                <a:gd name="connsiteY16" fmla="*/ 733269 h 6748481"/>
                <a:gd name="connsiteX17" fmla="*/ 2460769 w 4185856"/>
                <a:gd name="connsiteY17" fmla="*/ 108181 h 6748481"/>
                <a:gd name="connsiteX18" fmla="*/ 1702640 w 4185856"/>
                <a:gd name="connsiteY18" fmla="*/ 64232 h 6748481"/>
                <a:gd name="connsiteX19" fmla="*/ 1186102 w 4185856"/>
                <a:gd name="connsiteY19" fmla="*/ 1401645 h 6748481"/>
                <a:gd name="connsiteX20" fmla="*/ 1351177 w 4185856"/>
                <a:gd name="connsiteY20" fmla="*/ 1640852 h 6748481"/>
                <a:gd name="connsiteX21" fmla="*/ 1345022 w 4185856"/>
                <a:gd name="connsiteY21" fmla="*/ 1662231 h 6748481"/>
                <a:gd name="connsiteX22" fmla="*/ 1282473 w 4185856"/>
                <a:gd name="connsiteY22" fmla="*/ 1685596 h 6748481"/>
                <a:gd name="connsiteX23" fmla="*/ 1064182 w 4185856"/>
                <a:gd name="connsiteY23" fmla="*/ 1749071 h 6748481"/>
                <a:gd name="connsiteX24" fmla="*/ 812598 w 4185856"/>
                <a:gd name="connsiteY24" fmla="*/ 1866689 h 6748481"/>
                <a:gd name="connsiteX25" fmla="*/ 811473 w 4185856"/>
                <a:gd name="connsiteY25" fmla="*/ 1990528 h 6748481"/>
                <a:gd name="connsiteX26" fmla="*/ 843309 w 4185856"/>
                <a:gd name="connsiteY26" fmla="*/ 2212129 h 6748481"/>
                <a:gd name="connsiteX27" fmla="*/ 862174 w 4185856"/>
                <a:gd name="connsiteY27" fmla="*/ 2397458 h 6748481"/>
                <a:gd name="connsiteX28" fmla="*/ 724169 w 4185856"/>
                <a:gd name="connsiteY28" fmla="*/ 2924785 h 6748481"/>
                <a:gd name="connsiteX29" fmla="*/ 573788 w 4185856"/>
                <a:gd name="connsiteY29" fmla="*/ 2941663 h 6748481"/>
                <a:gd name="connsiteX30" fmla="*/ 528978 w 4185856"/>
                <a:gd name="connsiteY30" fmla="*/ 2920549 h 6748481"/>
                <a:gd name="connsiteX31" fmla="*/ 363175 w 4185856"/>
                <a:gd name="connsiteY31" fmla="*/ 2839269 h 6748481"/>
                <a:gd name="connsiteX32" fmla="*/ 202137 w 4185856"/>
                <a:gd name="connsiteY32" fmla="*/ 2835496 h 6748481"/>
                <a:gd name="connsiteX33" fmla="*/ 394 w 4185856"/>
                <a:gd name="connsiteY33" fmla="*/ 3195233 h 6748481"/>
                <a:gd name="connsiteX34" fmla="*/ 155408 w 4185856"/>
                <a:gd name="connsiteY34" fmla="*/ 3534716 h 6748481"/>
                <a:gd name="connsiteX35" fmla="*/ 477748 w 4185856"/>
                <a:gd name="connsiteY35" fmla="*/ 3566288 h 6748481"/>
                <a:gd name="connsiteX36" fmla="*/ 576237 w 4185856"/>
                <a:gd name="connsiteY36" fmla="*/ 3496856 h 6748481"/>
                <a:gd name="connsiteX37" fmla="*/ 850590 w 4185856"/>
                <a:gd name="connsiteY37" fmla="*/ 3531671 h 6748481"/>
                <a:gd name="connsiteX38" fmla="*/ 966355 w 4185856"/>
                <a:gd name="connsiteY38" fmla="*/ 3750227 h 6748481"/>
                <a:gd name="connsiteX39" fmla="*/ 992830 w 4185856"/>
                <a:gd name="connsiteY39" fmla="*/ 4058866 h 6748481"/>
                <a:gd name="connsiteX40" fmla="*/ 989984 w 4185856"/>
                <a:gd name="connsiteY40" fmla="*/ 6260310 h 6748481"/>
                <a:gd name="connsiteX41" fmla="*/ 989058 w 4185856"/>
                <a:gd name="connsiteY41" fmla="*/ 6621966 h 6748481"/>
                <a:gd name="connsiteX42" fmla="*/ 1120178 w 4185856"/>
                <a:gd name="connsiteY42" fmla="*/ 6712248 h 6748481"/>
                <a:gd name="connsiteX43" fmla="*/ 1279098 w 4185856"/>
                <a:gd name="connsiteY43" fmla="*/ 6733296 h 6748481"/>
                <a:gd name="connsiteX44" fmla="*/ 1796165 w 4185856"/>
                <a:gd name="connsiteY44" fmla="*/ 6686897 h 6748481"/>
                <a:gd name="connsiteX45" fmla="*/ 1999961 w 4185856"/>
                <a:gd name="connsiteY45" fmla="*/ 6424922 h 6748481"/>
                <a:gd name="connsiteX46" fmla="*/ 2000557 w 4185856"/>
                <a:gd name="connsiteY46" fmla="*/ 5229351 h 6748481"/>
                <a:gd name="connsiteX47" fmla="*/ 2014126 w 4185856"/>
                <a:gd name="connsiteY47" fmla="*/ 5158926 h 6748481"/>
                <a:gd name="connsiteX48" fmla="*/ 2063966 w 4185856"/>
                <a:gd name="connsiteY48" fmla="*/ 5126560 h 6748481"/>
                <a:gd name="connsiteX49" fmla="*/ 2104738 w 4185856"/>
                <a:gd name="connsiteY49" fmla="*/ 5158595 h 6748481"/>
                <a:gd name="connsiteX50" fmla="*/ 2118108 w 4185856"/>
                <a:gd name="connsiteY50" fmla="*/ 5253113 h 6748481"/>
                <a:gd name="connsiteX51" fmla="*/ 2118241 w 4185856"/>
                <a:gd name="connsiteY51" fmla="*/ 6431474 h 6748481"/>
                <a:gd name="connsiteX52" fmla="*/ 2120094 w 4185856"/>
                <a:gd name="connsiteY52" fmla="*/ 6489919 h 6748481"/>
                <a:gd name="connsiteX53" fmla="*/ 2300856 w 4185856"/>
                <a:gd name="connsiteY53" fmla="*/ 6671674 h 6748481"/>
                <a:gd name="connsiteX54" fmla="*/ 2379753 w 4185856"/>
                <a:gd name="connsiteY54" fmla="*/ 6697356 h 6748481"/>
                <a:gd name="connsiteX55" fmla="*/ 2712816 w 4185856"/>
                <a:gd name="connsiteY55" fmla="*/ 6747129 h 6748481"/>
                <a:gd name="connsiteX56" fmla="*/ 3104058 w 4185856"/>
                <a:gd name="connsiteY56" fmla="*/ 6662805 h 6748481"/>
                <a:gd name="connsiteX57" fmla="*/ 3171968 w 4185856"/>
                <a:gd name="connsiteY57" fmla="*/ 6560874 h 6748481"/>
                <a:gd name="connsiteX58" fmla="*/ 3171572 w 4185856"/>
                <a:gd name="connsiteY58" fmla="*/ 4750937 h 6748481"/>
                <a:gd name="connsiteX59" fmla="*/ 3171307 w 4185856"/>
                <a:gd name="connsiteY59" fmla="*/ 4147096 h 6748481"/>
                <a:gd name="connsiteX60" fmla="*/ 3172498 w 4185856"/>
                <a:gd name="connsiteY60" fmla="*/ 3786432 h 6748481"/>
                <a:gd name="connsiteX61" fmla="*/ 3273767 w 4185856"/>
                <a:gd name="connsiteY61" fmla="*/ 3471704 h 6748481"/>
                <a:gd name="connsiteX62" fmla="*/ 3421178 w 4185856"/>
                <a:gd name="connsiteY62" fmla="*/ 3333264 h 6748481"/>
                <a:gd name="connsiteX63" fmla="*/ 3567645 w 4185856"/>
                <a:gd name="connsiteY63" fmla="*/ 3397660 h 6748481"/>
                <a:gd name="connsiteX64" fmla="*/ 3777229 w 4185856"/>
                <a:gd name="connsiteY64" fmla="*/ 3481908 h 6748481"/>
                <a:gd name="connsiteX65" fmla="*/ 4060092 w 4185856"/>
                <a:gd name="connsiteY65" fmla="*/ 3426629 h 6748481"/>
                <a:gd name="connsiteX66" fmla="*/ 4161559 w 4185856"/>
                <a:gd name="connsiteY66" fmla="*/ 3288890 h 6748481"/>
                <a:gd name="connsiteX67" fmla="*/ 4164405 w 4185856"/>
                <a:gd name="connsiteY67" fmla="*/ 3089529 h 674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185856" h="6748481">
                  <a:moveTo>
                    <a:pt x="4164405" y="3089529"/>
                  </a:moveTo>
                  <a:cubicBezTo>
                    <a:pt x="4121779" y="2994482"/>
                    <a:pt x="4057643" y="2916379"/>
                    <a:pt x="3978944" y="2849065"/>
                  </a:cubicBezTo>
                  <a:cubicBezTo>
                    <a:pt x="3885021" y="2768711"/>
                    <a:pt x="3784216" y="2761033"/>
                    <a:pt x="3676924" y="2818816"/>
                  </a:cubicBezTo>
                  <a:cubicBezTo>
                    <a:pt x="3636946" y="2840394"/>
                    <a:pt x="3598093" y="2863957"/>
                    <a:pt x="3557916" y="2885138"/>
                  </a:cubicBezTo>
                  <a:cubicBezTo>
                    <a:pt x="3455456" y="2939148"/>
                    <a:pt x="3358820" y="2929683"/>
                    <a:pt x="3302758" y="2818221"/>
                  </a:cubicBezTo>
                  <a:cubicBezTo>
                    <a:pt x="3295543" y="2803924"/>
                    <a:pt x="3289255" y="2789164"/>
                    <a:pt x="3283430" y="2774271"/>
                  </a:cubicBezTo>
                  <a:cubicBezTo>
                    <a:pt x="3253315" y="2697227"/>
                    <a:pt x="3244446" y="2616345"/>
                    <a:pt x="3242791" y="2534667"/>
                  </a:cubicBezTo>
                  <a:cubicBezTo>
                    <a:pt x="3239547" y="2375218"/>
                    <a:pt x="3277804" y="2223050"/>
                    <a:pt x="3326718" y="2073000"/>
                  </a:cubicBezTo>
                  <a:cubicBezTo>
                    <a:pt x="3346244" y="2013032"/>
                    <a:pt x="3367226" y="1953595"/>
                    <a:pt x="3387281" y="1893760"/>
                  </a:cubicBezTo>
                  <a:cubicBezTo>
                    <a:pt x="3398070" y="1861526"/>
                    <a:pt x="3388274" y="1840081"/>
                    <a:pt x="3356173" y="1825056"/>
                  </a:cubicBezTo>
                  <a:cubicBezTo>
                    <a:pt x="3291241" y="1794675"/>
                    <a:pt x="3226707" y="1763699"/>
                    <a:pt x="3159657" y="1737951"/>
                  </a:cubicBezTo>
                  <a:cubicBezTo>
                    <a:pt x="3063617" y="1701018"/>
                    <a:pt x="2966121" y="1669777"/>
                    <a:pt x="2863661" y="1657399"/>
                  </a:cubicBezTo>
                  <a:cubicBezTo>
                    <a:pt x="2817461" y="1651839"/>
                    <a:pt x="2770930" y="1649457"/>
                    <a:pt x="2724531" y="1645154"/>
                  </a:cubicBezTo>
                  <a:cubicBezTo>
                    <a:pt x="2716324" y="1644360"/>
                    <a:pt x="2695474" y="1645353"/>
                    <a:pt x="2707521" y="1632248"/>
                  </a:cubicBezTo>
                  <a:cubicBezTo>
                    <a:pt x="2735982" y="1601072"/>
                    <a:pt x="2740681" y="1558513"/>
                    <a:pt x="2768481" y="1526544"/>
                  </a:cubicBezTo>
                  <a:cubicBezTo>
                    <a:pt x="2827455" y="1458700"/>
                    <a:pt x="2873456" y="1381590"/>
                    <a:pt x="2909397" y="1298986"/>
                  </a:cubicBezTo>
                  <a:cubicBezTo>
                    <a:pt x="2988758" y="1116636"/>
                    <a:pt x="3024036" y="931240"/>
                    <a:pt x="2966386" y="733269"/>
                  </a:cubicBezTo>
                  <a:cubicBezTo>
                    <a:pt x="2884774" y="452959"/>
                    <a:pt x="2723208" y="239301"/>
                    <a:pt x="2460769" y="108181"/>
                  </a:cubicBezTo>
                  <a:cubicBezTo>
                    <a:pt x="2211236" y="-16519"/>
                    <a:pt x="1964153" y="-36442"/>
                    <a:pt x="1702640" y="64232"/>
                  </a:cubicBezTo>
                  <a:cubicBezTo>
                    <a:pt x="1149897" y="277029"/>
                    <a:pt x="887789" y="873391"/>
                    <a:pt x="1186102" y="1401645"/>
                  </a:cubicBezTo>
                  <a:cubicBezTo>
                    <a:pt x="1233957" y="1486433"/>
                    <a:pt x="1305507" y="1554475"/>
                    <a:pt x="1351177" y="1640852"/>
                  </a:cubicBezTo>
                  <a:cubicBezTo>
                    <a:pt x="1358723" y="1655149"/>
                    <a:pt x="1355215" y="1660444"/>
                    <a:pt x="1345022" y="1662231"/>
                  </a:cubicBezTo>
                  <a:cubicBezTo>
                    <a:pt x="1322385" y="1666269"/>
                    <a:pt x="1303786" y="1681029"/>
                    <a:pt x="1282473" y="1685596"/>
                  </a:cubicBezTo>
                  <a:cubicBezTo>
                    <a:pt x="1208143" y="1701613"/>
                    <a:pt x="1134607" y="1720080"/>
                    <a:pt x="1064182" y="1749071"/>
                  </a:cubicBezTo>
                  <a:cubicBezTo>
                    <a:pt x="978534" y="1784350"/>
                    <a:pt x="891628" y="1817179"/>
                    <a:pt x="812598" y="1866689"/>
                  </a:cubicBezTo>
                  <a:cubicBezTo>
                    <a:pt x="788439" y="1881846"/>
                    <a:pt x="809090" y="1969613"/>
                    <a:pt x="811473" y="1990528"/>
                  </a:cubicBezTo>
                  <a:cubicBezTo>
                    <a:pt x="819945" y="2064527"/>
                    <a:pt x="837353" y="2137997"/>
                    <a:pt x="843309" y="2212129"/>
                  </a:cubicBezTo>
                  <a:cubicBezTo>
                    <a:pt x="848075" y="2273751"/>
                    <a:pt x="857143" y="2335571"/>
                    <a:pt x="862174" y="2397458"/>
                  </a:cubicBezTo>
                  <a:cubicBezTo>
                    <a:pt x="876139" y="2571270"/>
                    <a:pt x="868660" y="2801674"/>
                    <a:pt x="724169" y="2924785"/>
                  </a:cubicBezTo>
                  <a:cubicBezTo>
                    <a:pt x="677109" y="2957681"/>
                    <a:pt x="626475" y="2959269"/>
                    <a:pt x="573788" y="2941663"/>
                  </a:cubicBezTo>
                  <a:cubicBezTo>
                    <a:pt x="558830" y="2934713"/>
                    <a:pt x="543342" y="2928690"/>
                    <a:pt x="528978" y="2920549"/>
                  </a:cubicBezTo>
                  <a:cubicBezTo>
                    <a:pt x="475299" y="2890234"/>
                    <a:pt x="417251" y="2869186"/>
                    <a:pt x="363175" y="2839269"/>
                  </a:cubicBezTo>
                  <a:cubicBezTo>
                    <a:pt x="312408" y="2811205"/>
                    <a:pt x="253302" y="2802137"/>
                    <a:pt x="202137" y="2835496"/>
                  </a:cubicBezTo>
                  <a:cubicBezTo>
                    <a:pt x="73201" y="2919490"/>
                    <a:pt x="7211" y="3041807"/>
                    <a:pt x="394" y="3195233"/>
                  </a:cubicBezTo>
                  <a:cubicBezTo>
                    <a:pt x="-5828" y="3334428"/>
                    <a:pt x="62413" y="3441323"/>
                    <a:pt x="155408" y="3534716"/>
                  </a:cubicBezTo>
                  <a:cubicBezTo>
                    <a:pt x="262899" y="3642604"/>
                    <a:pt x="351394" y="3649951"/>
                    <a:pt x="477748" y="3566288"/>
                  </a:cubicBezTo>
                  <a:cubicBezTo>
                    <a:pt x="511240" y="3544115"/>
                    <a:pt x="543077" y="3519559"/>
                    <a:pt x="576237" y="3496856"/>
                  </a:cubicBezTo>
                  <a:cubicBezTo>
                    <a:pt x="678367" y="3426894"/>
                    <a:pt x="769642" y="3438676"/>
                    <a:pt x="850590" y="3531671"/>
                  </a:cubicBezTo>
                  <a:cubicBezTo>
                    <a:pt x="906189" y="3595543"/>
                    <a:pt x="942924" y="3669477"/>
                    <a:pt x="966355" y="3750227"/>
                  </a:cubicBezTo>
                  <a:cubicBezTo>
                    <a:pt x="995676" y="3851231"/>
                    <a:pt x="990845" y="3955810"/>
                    <a:pt x="992830" y="4058866"/>
                  </a:cubicBezTo>
                  <a:cubicBezTo>
                    <a:pt x="996768" y="4477213"/>
                    <a:pt x="990613" y="5833127"/>
                    <a:pt x="989984" y="6260310"/>
                  </a:cubicBezTo>
                  <a:cubicBezTo>
                    <a:pt x="988925" y="6381369"/>
                    <a:pt x="996404" y="6501237"/>
                    <a:pt x="989058" y="6621966"/>
                  </a:cubicBezTo>
                  <a:cubicBezTo>
                    <a:pt x="984888" y="6690472"/>
                    <a:pt x="1069014" y="6700400"/>
                    <a:pt x="1120178" y="6712248"/>
                  </a:cubicBezTo>
                  <a:cubicBezTo>
                    <a:pt x="1172335" y="6724360"/>
                    <a:pt x="1225749" y="6730053"/>
                    <a:pt x="1279098" y="6733296"/>
                  </a:cubicBezTo>
                  <a:cubicBezTo>
                    <a:pt x="1453306" y="6743886"/>
                    <a:pt x="1626722" y="6735216"/>
                    <a:pt x="1796165" y="6686897"/>
                  </a:cubicBezTo>
                  <a:cubicBezTo>
                    <a:pt x="1968323" y="6637785"/>
                    <a:pt x="2000822" y="6559153"/>
                    <a:pt x="1999961" y="6424922"/>
                  </a:cubicBezTo>
                  <a:cubicBezTo>
                    <a:pt x="2000331" y="6060704"/>
                    <a:pt x="1998196" y="5440350"/>
                    <a:pt x="2000557" y="5229351"/>
                  </a:cubicBezTo>
                  <a:cubicBezTo>
                    <a:pt x="2000756" y="5205126"/>
                    <a:pt x="2003601" y="5181298"/>
                    <a:pt x="2014126" y="5158926"/>
                  </a:cubicBezTo>
                  <a:cubicBezTo>
                    <a:pt x="2024120" y="5137680"/>
                    <a:pt x="2038350" y="5127089"/>
                    <a:pt x="2063966" y="5126560"/>
                  </a:cubicBezTo>
                  <a:cubicBezTo>
                    <a:pt x="2089449" y="5126030"/>
                    <a:pt x="2096332" y="5139599"/>
                    <a:pt x="2104738" y="5158595"/>
                  </a:cubicBezTo>
                  <a:cubicBezTo>
                    <a:pt x="2118373" y="5189241"/>
                    <a:pt x="2118042" y="5221078"/>
                    <a:pt x="2118108" y="5253113"/>
                  </a:cubicBezTo>
                  <a:cubicBezTo>
                    <a:pt x="2118241" y="5645878"/>
                    <a:pt x="2118175" y="6038709"/>
                    <a:pt x="2118241" y="6431474"/>
                  </a:cubicBezTo>
                  <a:cubicBezTo>
                    <a:pt x="2118241" y="6450934"/>
                    <a:pt x="2119432" y="6470460"/>
                    <a:pt x="2120094" y="6489919"/>
                  </a:cubicBezTo>
                  <a:cubicBezTo>
                    <a:pt x="2123139" y="6583246"/>
                    <a:pt x="2227055" y="6642948"/>
                    <a:pt x="2300856" y="6671674"/>
                  </a:cubicBezTo>
                  <a:cubicBezTo>
                    <a:pt x="2326670" y="6681735"/>
                    <a:pt x="2353079" y="6689943"/>
                    <a:pt x="2379753" y="6697356"/>
                  </a:cubicBezTo>
                  <a:cubicBezTo>
                    <a:pt x="2484530" y="6726677"/>
                    <a:pt x="2603604" y="6755072"/>
                    <a:pt x="2712816" y="6747129"/>
                  </a:cubicBezTo>
                  <a:cubicBezTo>
                    <a:pt x="2845988" y="6737466"/>
                    <a:pt x="2980748" y="6714498"/>
                    <a:pt x="3104058" y="6662805"/>
                  </a:cubicBezTo>
                  <a:cubicBezTo>
                    <a:pt x="3149596" y="6643676"/>
                    <a:pt x="3171902" y="6608861"/>
                    <a:pt x="3171968" y="6560874"/>
                  </a:cubicBezTo>
                  <a:cubicBezTo>
                    <a:pt x="3172895" y="5957562"/>
                    <a:pt x="3171240" y="5354250"/>
                    <a:pt x="3171572" y="4750937"/>
                  </a:cubicBezTo>
                  <a:cubicBezTo>
                    <a:pt x="3171638" y="4549657"/>
                    <a:pt x="3174153" y="4348377"/>
                    <a:pt x="3171307" y="4147096"/>
                  </a:cubicBezTo>
                  <a:cubicBezTo>
                    <a:pt x="3169586" y="4026632"/>
                    <a:pt x="3172498" y="3906565"/>
                    <a:pt x="3172498" y="3786432"/>
                  </a:cubicBezTo>
                  <a:cubicBezTo>
                    <a:pt x="3185405" y="3674639"/>
                    <a:pt x="3232320" y="3547232"/>
                    <a:pt x="3273767" y="3471704"/>
                  </a:cubicBezTo>
                  <a:cubicBezTo>
                    <a:pt x="3315214" y="3396176"/>
                    <a:pt x="3370895" y="3328476"/>
                    <a:pt x="3421178" y="3333264"/>
                  </a:cubicBezTo>
                  <a:cubicBezTo>
                    <a:pt x="3503854" y="3341137"/>
                    <a:pt x="3508303" y="3372886"/>
                    <a:pt x="3567645" y="3397660"/>
                  </a:cubicBezTo>
                  <a:cubicBezTo>
                    <a:pt x="3626987" y="3422434"/>
                    <a:pt x="3695155" y="3477080"/>
                    <a:pt x="3777229" y="3481908"/>
                  </a:cubicBezTo>
                  <a:cubicBezTo>
                    <a:pt x="3859303" y="3486736"/>
                    <a:pt x="3960941" y="3514727"/>
                    <a:pt x="4060092" y="3426629"/>
                  </a:cubicBezTo>
                  <a:cubicBezTo>
                    <a:pt x="4103577" y="3387975"/>
                    <a:pt x="4136937" y="3341709"/>
                    <a:pt x="4161559" y="3288890"/>
                  </a:cubicBezTo>
                  <a:cubicBezTo>
                    <a:pt x="4192337" y="3222767"/>
                    <a:pt x="4194521" y="3156645"/>
                    <a:pt x="4164405" y="3089529"/>
                  </a:cubicBezTo>
                  <a:close/>
                </a:path>
              </a:pathLst>
            </a:custGeom>
            <a:solidFill>
              <a:schemeClr val="accent3"/>
            </a:solidFill>
            <a:ln w="6619" cap="flat">
              <a:noFill/>
              <a:prstDash val="solid"/>
              <a:miter/>
            </a:ln>
          </p:spPr>
          <p:txBody>
            <a:bodyPr rtlCol="0" anchor="ctr"/>
            <a:lstStyle/>
            <a:p>
              <a:endParaRPr lang="en-US"/>
            </a:p>
          </p:txBody>
        </p:sp>
      </p:grpSp>
    </p:spTree>
    <p:extLst>
      <p:ext uri="{BB962C8B-B14F-4D97-AF65-F5344CB8AC3E}">
        <p14:creationId xmlns:p14="http://schemas.microsoft.com/office/powerpoint/2010/main" val="392746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Cheltuieli</a:t>
            </a:r>
            <a:r>
              <a:rPr lang="en-US" b="1" i="1" u="sng" dirty="0" smtClean="0"/>
              <a:t> </a:t>
            </a:r>
            <a:r>
              <a:rPr lang="en-US" b="1" i="1" u="sng" dirty="0" err="1" smtClean="0"/>
              <a:t>anuale</a:t>
            </a:r>
            <a:r>
              <a:rPr lang="en-US" b="1" i="1" u="sng" dirty="0" smtClean="0"/>
              <a:t> de </a:t>
            </a:r>
            <a:r>
              <a:rPr lang="en-US" b="1" i="1" u="sng" dirty="0" err="1" smtClean="0"/>
              <a:t>productie</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648099361"/>
              </p:ext>
            </p:extLst>
          </p:nvPr>
        </p:nvGraphicFramePr>
        <p:xfrm>
          <a:off x="957488" y="1400964"/>
          <a:ext cx="10310069" cy="5026631"/>
        </p:xfrm>
        <a:graphic>
          <a:graphicData uri="http://schemas.openxmlformats.org/drawingml/2006/table">
            <a:tbl>
              <a:tblPr firstRow="1" firstCol="1" lastRow="1" lastCol="1" bandRow="1" bandCol="1">
                <a:tableStyleId>{5940675A-B579-460E-94D1-54222C63F5DA}</a:tableStyleId>
              </a:tblPr>
              <a:tblGrid>
                <a:gridCol w="4585277">
                  <a:extLst>
                    <a:ext uri="{9D8B030D-6E8A-4147-A177-3AD203B41FA5}">
                      <a16:colId xmlns:a16="http://schemas.microsoft.com/office/drawing/2014/main" val="2578067582"/>
                    </a:ext>
                  </a:extLst>
                </a:gridCol>
                <a:gridCol w="1965118">
                  <a:extLst>
                    <a:ext uri="{9D8B030D-6E8A-4147-A177-3AD203B41FA5}">
                      <a16:colId xmlns:a16="http://schemas.microsoft.com/office/drawing/2014/main" val="2222367048"/>
                    </a:ext>
                  </a:extLst>
                </a:gridCol>
                <a:gridCol w="1803974">
                  <a:extLst>
                    <a:ext uri="{9D8B030D-6E8A-4147-A177-3AD203B41FA5}">
                      <a16:colId xmlns:a16="http://schemas.microsoft.com/office/drawing/2014/main" val="3151810601"/>
                    </a:ext>
                  </a:extLst>
                </a:gridCol>
                <a:gridCol w="1955700">
                  <a:extLst>
                    <a:ext uri="{9D8B030D-6E8A-4147-A177-3AD203B41FA5}">
                      <a16:colId xmlns:a16="http://schemas.microsoft.com/office/drawing/2014/main" val="1994549674"/>
                    </a:ext>
                  </a:extLst>
                </a:gridCol>
              </a:tblGrid>
              <a:tr h="337130">
                <a:tc>
                  <a:txBody>
                    <a:bodyPr/>
                    <a:lstStyle/>
                    <a:p>
                      <a:pPr marL="66675" algn="ctr">
                        <a:lnSpc>
                          <a:spcPts val="1135"/>
                        </a:lnSpc>
                        <a:spcAft>
                          <a:spcPts val="0"/>
                        </a:spcAft>
                      </a:pPr>
                      <a:r>
                        <a:rPr lang="ro-RO" sz="1100" dirty="0">
                          <a:effectLst/>
                        </a:rPr>
                        <a:t> </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66675" indent="15240" algn="ctr">
                        <a:lnSpc>
                          <a:spcPts val="1135"/>
                        </a:lnSpc>
                        <a:spcAft>
                          <a:spcPts val="0"/>
                        </a:spcAft>
                      </a:pPr>
                      <a:r>
                        <a:rPr lang="en-US" sz="1100" b="1" i="1" dirty="0" err="1" smtClean="0">
                          <a:solidFill>
                            <a:srgbClr val="FF0000"/>
                          </a:solidFill>
                          <a:effectLst/>
                        </a:rPr>
                        <a:t>Varianta</a:t>
                      </a:r>
                      <a:r>
                        <a:rPr lang="en-US" sz="1100" b="1" i="1" baseline="0" dirty="0" smtClean="0">
                          <a:solidFill>
                            <a:srgbClr val="FF0000"/>
                          </a:solidFill>
                          <a:effectLst/>
                        </a:rPr>
                        <a:t> optima</a:t>
                      </a:r>
                      <a:endParaRPr lang="en-US" sz="1100" b="1" i="1"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66675" indent="38100" algn="ctr">
                        <a:lnSpc>
                          <a:spcPts val="1135"/>
                        </a:lnSpc>
                        <a:spcAft>
                          <a:spcPts val="0"/>
                        </a:spcAft>
                      </a:pPr>
                      <a:r>
                        <a:rPr lang="en-US" sz="1100" b="1" i="1" dirty="0" err="1" smtClean="0">
                          <a:solidFill>
                            <a:srgbClr val="FF0000"/>
                          </a:solidFill>
                          <a:effectLst/>
                        </a:rPr>
                        <a:t>Varianta</a:t>
                      </a:r>
                      <a:r>
                        <a:rPr lang="en-US" sz="1100" b="1" i="1" baseline="0" dirty="0" smtClean="0">
                          <a:solidFill>
                            <a:srgbClr val="FF0000"/>
                          </a:solidFill>
                          <a:effectLst/>
                        </a:rPr>
                        <a:t> </a:t>
                      </a:r>
                      <a:r>
                        <a:rPr lang="en-US" sz="1100" b="1" i="1" baseline="0" dirty="0" err="1" smtClean="0">
                          <a:solidFill>
                            <a:srgbClr val="FF0000"/>
                          </a:solidFill>
                          <a:effectLst/>
                        </a:rPr>
                        <a:t>pesimista</a:t>
                      </a:r>
                      <a:endParaRPr lang="en-US" sz="1100" b="1" i="1"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66675" algn="ctr">
                        <a:lnSpc>
                          <a:spcPts val="1135"/>
                        </a:lnSpc>
                        <a:spcAft>
                          <a:spcPts val="0"/>
                        </a:spcAft>
                      </a:pPr>
                      <a:r>
                        <a:rPr lang="ro-RO" sz="1100">
                          <a:effectLst/>
                        </a:rPr>
                        <a:t> </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96606336"/>
                  </a:ext>
                </a:extLst>
              </a:tr>
              <a:tr h="459822">
                <a:tc>
                  <a:txBody>
                    <a:bodyPr/>
                    <a:lstStyle/>
                    <a:p>
                      <a:pPr marL="66675" algn="ctr">
                        <a:lnSpc>
                          <a:spcPts val="1135"/>
                        </a:lnSpc>
                        <a:spcAft>
                          <a:spcPts val="0"/>
                        </a:spcAft>
                      </a:pPr>
                      <a:r>
                        <a:rPr lang="ro-RO" sz="1100" dirty="0">
                          <a:effectLst/>
                        </a:rPr>
                        <a:t>Cheltuieli de producţie directe</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403860" marR="397510" algn="ctr">
                        <a:lnSpc>
                          <a:spcPts val="1135"/>
                        </a:lnSpc>
                        <a:spcAft>
                          <a:spcPts val="0"/>
                        </a:spcAft>
                      </a:pPr>
                      <a:r>
                        <a:rPr lang="ro-RO" sz="1100" dirty="0">
                          <a:effectLst/>
                        </a:rPr>
                        <a:t>Suma</a:t>
                      </a:r>
                      <a:endParaRPr lang="en-US" sz="1000" dirty="0">
                        <a:effectLst/>
                      </a:endParaRPr>
                    </a:p>
                    <a:p>
                      <a:pPr marL="403860" marR="397510" algn="ctr">
                        <a:lnSpc>
                          <a:spcPts val="1135"/>
                        </a:lnSpc>
                        <a:spcAft>
                          <a:spcPts val="0"/>
                        </a:spcAft>
                      </a:pPr>
                      <a:r>
                        <a:rPr lang="ro-RO" sz="1100" dirty="0">
                          <a:effectLst/>
                        </a:rPr>
                        <a:t>Mii Lei</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354965" marR="348615" algn="ctr">
                        <a:lnSpc>
                          <a:spcPts val="1135"/>
                        </a:lnSpc>
                        <a:spcAft>
                          <a:spcPts val="0"/>
                        </a:spcAft>
                      </a:pPr>
                      <a:r>
                        <a:rPr lang="ro-RO" sz="1100" dirty="0">
                          <a:effectLst/>
                        </a:rPr>
                        <a:t>Suma</a:t>
                      </a:r>
                      <a:endParaRPr lang="en-US" sz="1000" dirty="0">
                        <a:effectLst/>
                      </a:endParaRPr>
                    </a:p>
                    <a:p>
                      <a:pPr marL="354965" marR="348615" algn="ctr">
                        <a:lnSpc>
                          <a:spcPts val="1135"/>
                        </a:lnSpc>
                        <a:spcAft>
                          <a:spcPts val="0"/>
                        </a:spcAft>
                      </a:pPr>
                      <a:r>
                        <a:rPr lang="ro-RO" sz="1100" dirty="0">
                          <a:effectLst/>
                        </a:rPr>
                        <a:t>Mii Lei</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301625" algn="ctr">
                        <a:lnSpc>
                          <a:spcPts val="1135"/>
                        </a:lnSpc>
                        <a:spcAft>
                          <a:spcPts val="0"/>
                        </a:spcAft>
                      </a:pPr>
                      <a:r>
                        <a:rPr lang="ro-RO" sz="1100">
                          <a:effectLst/>
                        </a:rPr>
                        <a:t>% din total</a:t>
                      </a:r>
                      <a:endParaRPr lang="en-US" sz="1000">
                        <a:effectLst/>
                      </a:endParaRPr>
                    </a:p>
                    <a:p>
                      <a:pPr marL="342900" algn="ctr">
                        <a:lnSpc>
                          <a:spcPts val="1135"/>
                        </a:lnSpc>
                        <a:spcAft>
                          <a:spcPts val="0"/>
                        </a:spcAft>
                      </a:pPr>
                      <a:r>
                        <a:rPr lang="ro-RO" sz="1100">
                          <a:effectLst/>
                        </a:rPr>
                        <a:t>cheltuieli</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71321040"/>
                  </a:ext>
                </a:extLst>
              </a:tr>
              <a:tr h="300646">
                <a:tc>
                  <a:txBody>
                    <a:bodyPr/>
                    <a:lstStyle/>
                    <a:p>
                      <a:pPr marL="66675" algn="ctr">
                        <a:lnSpc>
                          <a:spcPts val="1135"/>
                        </a:lnSpc>
                        <a:spcAft>
                          <a:spcPts val="0"/>
                        </a:spcAft>
                      </a:pPr>
                      <a:r>
                        <a:rPr lang="ro-RO" sz="1100" dirty="0">
                          <a:effectLst/>
                        </a:rPr>
                        <a:t>Costurile cu forța de muncă</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169</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174</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6.45</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17840349"/>
                  </a:ext>
                </a:extLst>
              </a:tr>
              <a:tr h="361450">
                <a:tc>
                  <a:txBody>
                    <a:bodyPr/>
                    <a:lstStyle/>
                    <a:p>
                      <a:pPr marL="66675" algn="ctr">
                        <a:lnSpc>
                          <a:spcPts val="1135"/>
                        </a:lnSpc>
                        <a:spcAft>
                          <a:spcPts val="0"/>
                        </a:spcAft>
                      </a:pPr>
                      <a:r>
                        <a:rPr lang="ro-RO" sz="1100" dirty="0">
                          <a:effectLst/>
                        </a:rPr>
                        <a:t>Materiale de constructii</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600</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510</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92.28</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28687798"/>
                  </a:ext>
                </a:extLst>
              </a:tr>
              <a:tr h="312638">
                <a:tc>
                  <a:txBody>
                    <a:bodyPr/>
                    <a:lstStyle/>
                    <a:p>
                      <a:pPr marL="66675" algn="ctr">
                        <a:lnSpc>
                          <a:spcPts val="1135"/>
                        </a:lnSpc>
                        <a:spcAft>
                          <a:spcPts val="0"/>
                        </a:spcAft>
                      </a:pPr>
                      <a:r>
                        <a:rPr lang="ro-RO" sz="1100">
                          <a:effectLst/>
                        </a:rPr>
                        <a:t>Utilaje si echipamente( compresor, betoniera, flex, bormasina, matrite)</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lnSpc>
                          <a:spcPts val="1135"/>
                        </a:lnSpc>
                        <a:spcAft>
                          <a:spcPts val="0"/>
                        </a:spcAft>
                      </a:pPr>
                      <a:r>
                        <a:rPr lang="ro-RO" sz="1100" dirty="0">
                          <a:effectLst/>
                        </a:rPr>
                        <a:t>11</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lnSpc>
                          <a:spcPts val="1135"/>
                        </a:lnSpc>
                        <a:spcAft>
                          <a:spcPts val="0"/>
                        </a:spcAft>
                      </a:pPr>
                      <a:r>
                        <a:rPr lang="ro-RO" sz="1100" dirty="0">
                          <a:effectLst/>
                        </a:rPr>
                        <a:t>15</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lnSpc>
                          <a:spcPts val="1135"/>
                        </a:lnSpc>
                        <a:spcAft>
                          <a:spcPts val="0"/>
                        </a:spcAft>
                      </a:pPr>
                      <a:r>
                        <a:rPr lang="ro-RO" sz="1100">
                          <a:effectLst/>
                        </a:rPr>
                        <a:t>0.55</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07303331"/>
                  </a:ext>
                </a:extLst>
              </a:tr>
              <a:tr h="312638">
                <a:tc>
                  <a:txBody>
                    <a:bodyPr/>
                    <a:lstStyle/>
                    <a:p>
                      <a:pPr marL="66675" algn="ctr">
                        <a:lnSpc>
                          <a:spcPts val="1135"/>
                        </a:lnSpc>
                        <a:spcAft>
                          <a:spcPts val="0"/>
                        </a:spcAft>
                      </a:pPr>
                      <a:r>
                        <a:rPr lang="ro-RO" sz="1100">
                          <a:effectLst/>
                        </a:rPr>
                        <a:t>Utilitati, taxe(curent, apa, telefon, internet)</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lnSpc>
                          <a:spcPts val="1135"/>
                        </a:lnSpc>
                        <a:spcAft>
                          <a:spcPts val="0"/>
                        </a:spcAft>
                      </a:pPr>
                      <a:r>
                        <a:rPr lang="ro-RO" sz="1100">
                          <a:effectLst/>
                        </a:rPr>
                        <a:t>3.240</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lnSpc>
                          <a:spcPts val="1135"/>
                        </a:lnSpc>
                        <a:spcAft>
                          <a:spcPts val="0"/>
                        </a:spcAft>
                      </a:pPr>
                      <a:r>
                        <a:rPr lang="ro-RO" sz="1100">
                          <a:effectLst/>
                        </a:rPr>
                        <a:t>4</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lnSpc>
                          <a:spcPts val="1135"/>
                        </a:lnSpc>
                        <a:spcAft>
                          <a:spcPts val="0"/>
                        </a:spcAft>
                      </a:pPr>
                      <a:r>
                        <a:rPr lang="ro-RO" sz="1100">
                          <a:effectLst/>
                        </a:rPr>
                        <a:t>0.14</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0363714"/>
                  </a:ext>
                </a:extLst>
              </a:tr>
              <a:tr h="276323">
                <a:tc>
                  <a:txBody>
                    <a:bodyPr/>
                    <a:lstStyle/>
                    <a:p>
                      <a:pPr marL="66675" algn="ctr">
                        <a:lnSpc>
                          <a:spcPts val="1135"/>
                        </a:lnSpc>
                        <a:spcAft>
                          <a:spcPts val="0"/>
                        </a:spcAft>
                      </a:pPr>
                      <a:r>
                        <a:rPr lang="ro-RO" sz="1100" dirty="0">
                          <a:effectLst/>
                        </a:rPr>
                        <a:t>Cost de mentenanta si reparatii lucrari</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0.200</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1</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0.03</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81175436"/>
                  </a:ext>
                </a:extLst>
              </a:tr>
              <a:tr h="312638">
                <a:tc>
                  <a:txBody>
                    <a:bodyPr/>
                    <a:lstStyle/>
                    <a:p>
                      <a:pPr marL="66675" algn="ctr">
                        <a:lnSpc>
                          <a:spcPts val="1135"/>
                        </a:lnSpc>
                        <a:spcAft>
                          <a:spcPts val="0"/>
                        </a:spcAft>
                      </a:pPr>
                      <a:r>
                        <a:rPr lang="ro-RO" sz="1100">
                          <a:effectLst/>
                        </a:rPr>
                        <a:t>Cheltuieli de subcontractare( sapaturi, demolare- buldozer, excavator)</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12.5</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15</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0.55</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5044826"/>
                  </a:ext>
                </a:extLst>
              </a:tr>
              <a:tr h="288486">
                <a:tc>
                  <a:txBody>
                    <a:bodyPr/>
                    <a:lstStyle/>
                    <a:p>
                      <a:pPr marL="66675" algn="ctr">
                        <a:lnSpc>
                          <a:spcPts val="1135"/>
                        </a:lnSpc>
                        <a:spcAft>
                          <a:spcPts val="0"/>
                        </a:spcAft>
                      </a:pPr>
                      <a:r>
                        <a:rPr lang="en-US" sz="1050" b="1" dirty="0" smtClean="0">
                          <a:solidFill>
                            <a:srgbClr val="FF0000"/>
                          </a:solidFill>
                          <a:effectLst/>
                        </a:rPr>
                        <a:t>Total</a:t>
                      </a:r>
                      <a:r>
                        <a:rPr lang="en-US" sz="1050" b="1" baseline="0" dirty="0" smtClean="0">
                          <a:solidFill>
                            <a:srgbClr val="FF0000"/>
                          </a:solidFill>
                          <a:effectLst/>
                        </a:rPr>
                        <a:t> </a:t>
                      </a:r>
                      <a:r>
                        <a:rPr lang="en-US" sz="1050" b="1" baseline="0" dirty="0" err="1" smtClean="0">
                          <a:solidFill>
                            <a:srgbClr val="FF0000"/>
                          </a:solidFill>
                          <a:effectLst/>
                        </a:rPr>
                        <a:t>cheltuieli</a:t>
                      </a:r>
                      <a:r>
                        <a:rPr lang="en-US" sz="1050" b="1" baseline="0" dirty="0" smtClean="0">
                          <a:solidFill>
                            <a:srgbClr val="FF0000"/>
                          </a:solidFill>
                          <a:effectLst/>
                        </a:rPr>
                        <a:t> </a:t>
                      </a:r>
                      <a:r>
                        <a:rPr lang="en-US" sz="1050" b="1" baseline="0" dirty="0" err="1" smtClean="0">
                          <a:solidFill>
                            <a:srgbClr val="FF0000"/>
                          </a:solidFill>
                          <a:effectLst/>
                        </a:rPr>
                        <a:t>directe</a:t>
                      </a:r>
                      <a:endParaRPr lang="en-US" sz="1050" b="1"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en-US" sz="1000" dirty="0" smtClean="0">
                          <a:solidFill>
                            <a:srgbClr val="FF0000"/>
                          </a:solidFill>
                          <a:effectLst/>
                        </a:rPr>
                        <a:t>795,94</a:t>
                      </a:r>
                      <a:endParaRPr lang="en-US" sz="1000" b="1"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en-US" sz="1000" dirty="0" smtClean="0">
                          <a:solidFill>
                            <a:srgbClr val="FF0000"/>
                          </a:solidFill>
                          <a:effectLst/>
                        </a:rPr>
                        <a:t>719</a:t>
                      </a:r>
                      <a:endParaRPr lang="en-US" sz="1000" b="1"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en-US" sz="1000" dirty="0" smtClean="0">
                          <a:solidFill>
                            <a:srgbClr val="FF0000"/>
                          </a:solidFill>
                          <a:effectLst/>
                        </a:rPr>
                        <a:t>100</a:t>
                      </a:r>
                      <a:endParaRPr lang="en-US" sz="1000" b="1"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86821329"/>
                  </a:ext>
                </a:extLst>
              </a:tr>
              <a:tr h="625274">
                <a:tc>
                  <a:txBody>
                    <a:bodyPr/>
                    <a:lstStyle/>
                    <a:p>
                      <a:pPr marL="66675" algn="ctr">
                        <a:lnSpc>
                          <a:spcPts val="1135"/>
                        </a:lnSpc>
                        <a:spcAft>
                          <a:spcPts val="0"/>
                        </a:spcAft>
                      </a:pPr>
                      <a:r>
                        <a:rPr lang="ro-RO" sz="1100" dirty="0">
                          <a:effectLst/>
                        </a:rPr>
                        <a:t>Cheltuieli de producţie indirecte</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403860" marR="396240" algn="ctr">
                        <a:lnSpc>
                          <a:spcPts val="1135"/>
                        </a:lnSpc>
                        <a:spcAft>
                          <a:spcPts val="0"/>
                        </a:spcAft>
                      </a:pPr>
                      <a:r>
                        <a:rPr lang="ro-RO" sz="1100" dirty="0">
                          <a:effectLst/>
                        </a:rPr>
                        <a:t>Suma Mii Lei</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367030" marR="358775" indent="22225" algn="ctr">
                        <a:lnSpc>
                          <a:spcPts val="1135"/>
                        </a:lnSpc>
                        <a:spcAft>
                          <a:spcPts val="0"/>
                        </a:spcAft>
                      </a:pPr>
                      <a:r>
                        <a:rPr lang="ro-RO" sz="1100">
                          <a:effectLst/>
                        </a:rPr>
                        <a:t>Suma Mii Lei</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342900" indent="-41275" algn="ctr">
                        <a:lnSpc>
                          <a:spcPts val="1135"/>
                        </a:lnSpc>
                        <a:spcAft>
                          <a:spcPts val="0"/>
                        </a:spcAft>
                      </a:pPr>
                      <a:r>
                        <a:rPr lang="ro-RO" sz="1100">
                          <a:effectLst/>
                        </a:rPr>
                        <a:t>% din total cheltuieli</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39439372"/>
                  </a:ext>
                </a:extLst>
              </a:tr>
              <a:tr h="164172">
                <a:tc>
                  <a:txBody>
                    <a:bodyPr/>
                    <a:lstStyle/>
                    <a:p>
                      <a:pPr marL="66675" algn="ctr">
                        <a:lnSpc>
                          <a:spcPts val="1135"/>
                        </a:lnSpc>
                        <a:spcAft>
                          <a:spcPts val="0"/>
                        </a:spcAft>
                      </a:pPr>
                      <a:r>
                        <a:rPr lang="ro-RO" sz="1100">
                          <a:effectLst/>
                        </a:rPr>
                        <a:t>Cheltuieli administrative</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lnSpc>
                          <a:spcPts val="1135"/>
                        </a:lnSpc>
                        <a:spcAft>
                          <a:spcPts val="0"/>
                        </a:spcAft>
                      </a:pPr>
                      <a:r>
                        <a:rPr lang="ro-RO" sz="1100">
                          <a:effectLst/>
                        </a:rPr>
                        <a:t>2.4</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lnSpc>
                          <a:spcPts val="1135"/>
                        </a:lnSpc>
                        <a:spcAft>
                          <a:spcPts val="0"/>
                        </a:spcAft>
                      </a:pPr>
                      <a:r>
                        <a:rPr lang="ro-RO" sz="1100">
                          <a:effectLst/>
                        </a:rPr>
                        <a:t>3</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lnSpc>
                          <a:spcPts val="1135"/>
                        </a:lnSpc>
                        <a:spcAft>
                          <a:spcPts val="0"/>
                        </a:spcAft>
                      </a:pPr>
                      <a:r>
                        <a:rPr lang="ro-RO" sz="1100">
                          <a:effectLst/>
                        </a:rPr>
                        <a:t>15.98</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57734665"/>
                  </a:ext>
                </a:extLst>
              </a:tr>
              <a:tr h="312638">
                <a:tc>
                  <a:txBody>
                    <a:bodyPr/>
                    <a:lstStyle/>
                    <a:p>
                      <a:pPr marL="66675" algn="ctr">
                        <a:lnSpc>
                          <a:spcPts val="1135"/>
                        </a:lnSpc>
                        <a:spcAft>
                          <a:spcPts val="0"/>
                        </a:spcAft>
                      </a:pPr>
                      <a:r>
                        <a:rPr lang="ro-RO" sz="1100">
                          <a:effectLst/>
                        </a:rPr>
                        <a:t>Cheltuieli de marketing, vanzari, promovare</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4</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dirty="0">
                          <a:effectLst/>
                        </a:rPr>
                        <a:t>4.5</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23.95</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69624407"/>
                  </a:ext>
                </a:extLst>
              </a:tr>
              <a:tr h="194575">
                <a:tc>
                  <a:txBody>
                    <a:bodyPr/>
                    <a:lstStyle/>
                    <a:p>
                      <a:pPr marL="66675" algn="ctr">
                        <a:lnSpc>
                          <a:spcPts val="1135"/>
                        </a:lnSpc>
                        <a:spcAft>
                          <a:spcPts val="0"/>
                        </a:spcAft>
                      </a:pPr>
                      <a:r>
                        <a:rPr lang="ro-RO" sz="1100">
                          <a:effectLst/>
                        </a:rPr>
                        <a:t>Cheltuieli salarii personal conducere</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6</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8</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42.55</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732443137"/>
                  </a:ext>
                </a:extLst>
              </a:tr>
              <a:tr h="312638">
                <a:tc>
                  <a:txBody>
                    <a:bodyPr/>
                    <a:lstStyle/>
                    <a:p>
                      <a:pPr marL="66675" algn="ctr">
                        <a:lnSpc>
                          <a:spcPts val="1135"/>
                        </a:lnSpc>
                        <a:spcAft>
                          <a:spcPts val="0"/>
                        </a:spcAft>
                      </a:pPr>
                      <a:r>
                        <a:rPr lang="ro-RO" sz="1100">
                          <a:effectLst/>
                        </a:rPr>
                        <a:t>Cheltuieli cu dezvoltarea de produse si inovatie</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1</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1.5</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7.92</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798401105"/>
                  </a:ext>
                </a:extLst>
              </a:tr>
              <a:tr h="260988">
                <a:tc>
                  <a:txBody>
                    <a:bodyPr/>
                    <a:lstStyle/>
                    <a:p>
                      <a:pPr marL="66675" algn="ctr">
                        <a:lnSpc>
                          <a:spcPts val="1135"/>
                        </a:lnSpc>
                        <a:spcAft>
                          <a:spcPts val="0"/>
                        </a:spcAft>
                      </a:pPr>
                      <a:r>
                        <a:rPr lang="ro-RO" sz="1100" dirty="0">
                          <a:effectLst/>
                        </a:rPr>
                        <a:t>Cheltuieli de asigurare si protectie</a:t>
                      </a:r>
                      <a:endParaRPr lang="en-US" sz="10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1.32</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1.8</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1100">
                          <a:effectLst/>
                        </a:rPr>
                        <a:t>9.6</a:t>
                      </a:r>
                      <a:endParaRPr lang="en-US" sz="10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3973072"/>
                  </a:ext>
                </a:extLst>
              </a:tr>
              <a:tr h="194575">
                <a:tc>
                  <a:txBody>
                    <a:bodyPr/>
                    <a:lstStyle/>
                    <a:p>
                      <a:pPr marL="66675" algn="ctr">
                        <a:lnSpc>
                          <a:spcPts val="1135"/>
                        </a:lnSpc>
                        <a:spcAft>
                          <a:spcPts val="0"/>
                        </a:spcAft>
                      </a:pPr>
                      <a:r>
                        <a:rPr lang="en-US" sz="1000" dirty="0" smtClean="0">
                          <a:solidFill>
                            <a:srgbClr val="FF0000"/>
                          </a:solidFill>
                          <a:effectLst/>
                        </a:rPr>
                        <a:t>TOTAL</a:t>
                      </a:r>
                      <a:r>
                        <a:rPr lang="en-US" sz="1000" baseline="0" dirty="0" smtClean="0">
                          <a:solidFill>
                            <a:srgbClr val="FF0000"/>
                          </a:solidFill>
                          <a:effectLst/>
                        </a:rPr>
                        <a:t> </a:t>
                      </a:r>
                      <a:r>
                        <a:rPr lang="en-US" sz="1000" baseline="0" dirty="0" err="1" smtClean="0">
                          <a:solidFill>
                            <a:srgbClr val="FF0000"/>
                          </a:solidFill>
                          <a:effectLst/>
                        </a:rPr>
                        <a:t>cheltuieli</a:t>
                      </a:r>
                      <a:r>
                        <a:rPr lang="en-US" sz="1000" baseline="0" dirty="0" smtClean="0">
                          <a:solidFill>
                            <a:srgbClr val="FF0000"/>
                          </a:solidFill>
                          <a:effectLst/>
                        </a:rPr>
                        <a:t> </a:t>
                      </a:r>
                      <a:r>
                        <a:rPr lang="en-US" sz="1000" baseline="0" dirty="0" err="1" smtClean="0">
                          <a:solidFill>
                            <a:srgbClr val="FF0000"/>
                          </a:solidFill>
                          <a:effectLst/>
                        </a:rPr>
                        <a:t>indirecte</a:t>
                      </a:r>
                      <a:endParaRPr lang="en-US" sz="1000" b="1"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en-US" sz="1000" dirty="0" smtClean="0">
                          <a:solidFill>
                            <a:srgbClr val="FF0000"/>
                          </a:solidFill>
                          <a:effectLst/>
                        </a:rPr>
                        <a:t>14.72</a:t>
                      </a:r>
                      <a:endParaRPr lang="en-US" sz="1000"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en-US" sz="1000" dirty="0" smtClean="0">
                          <a:solidFill>
                            <a:srgbClr val="FF0000"/>
                          </a:solidFill>
                          <a:effectLst/>
                        </a:rPr>
                        <a:t>18.7</a:t>
                      </a:r>
                      <a:endParaRPr lang="en-US" sz="1000"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en-US" sz="1000" dirty="0" smtClean="0">
                          <a:solidFill>
                            <a:srgbClr val="FF0000"/>
                          </a:solidFill>
                          <a:effectLst/>
                        </a:rPr>
                        <a:t>100</a:t>
                      </a:r>
                      <a:endParaRPr lang="en-US" sz="1000" dirty="0">
                        <a:solidFill>
                          <a:srgbClr val="FF0000"/>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25079688"/>
                  </a:ext>
                </a:extLst>
              </a:tr>
            </a:tbl>
          </a:graphicData>
        </a:graphic>
      </p:graphicFrame>
    </p:spTree>
    <p:extLst>
      <p:ext uri="{BB962C8B-B14F-4D97-AF65-F5344CB8AC3E}">
        <p14:creationId xmlns:p14="http://schemas.microsoft.com/office/powerpoint/2010/main" val="27033218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Modul</a:t>
            </a:r>
            <a:r>
              <a:rPr lang="en-US" b="1" i="1" u="sng" dirty="0" smtClean="0"/>
              <a:t> de </a:t>
            </a:r>
            <a:r>
              <a:rPr lang="en-US" b="1" i="1" u="sng" dirty="0" err="1" smtClean="0"/>
              <a:t>asigurare</a:t>
            </a:r>
            <a:r>
              <a:rPr lang="en-US" b="1" i="1" u="sng" dirty="0" smtClean="0"/>
              <a:t> cu </a:t>
            </a:r>
            <a:r>
              <a:rPr lang="en-US" b="1" i="1" u="sng" dirty="0" err="1" smtClean="0"/>
              <a:t>utilitati</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
        <p:nvSpPr>
          <p:cNvPr id="3" name="TextBox 2"/>
          <p:cNvSpPr txBox="1"/>
          <p:nvPr/>
        </p:nvSpPr>
        <p:spPr>
          <a:xfrm>
            <a:off x="1191236" y="2013358"/>
            <a:ext cx="10184235" cy="3139321"/>
          </a:xfrm>
          <a:prstGeom prst="rect">
            <a:avLst/>
          </a:prstGeom>
          <a:noFill/>
        </p:spPr>
        <p:txBody>
          <a:bodyPr wrap="square" rtlCol="0">
            <a:spAutoFit/>
          </a:bodyPr>
          <a:lstStyle/>
          <a:p>
            <a:r>
              <a:rPr lang="en-US" i="1" dirty="0" smtClean="0"/>
              <a:t>	</a:t>
            </a:r>
            <a:r>
              <a:rPr lang="ro-RO" dirty="0" smtClean="0"/>
              <a:t>Spatiul </a:t>
            </a:r>
            <a:r>
              <a:rPr lang="ro-RO" dirty="0"/>
              <a:t>consta intr-o curte ce contine: o casa cu un birou spatios, o camera pentru conferinte, spatiu comercial, unde vor fi disponibile obiectele care sunt realizate cu scop sugestiv, pentru expozitie; o anexa creata cu scopul de a adaposti echipamentele, utilajele si materialele detinute, si gradina, care are scopul de a fi locul unde se creaza si  experimenteaza diversele idei pentru inovatie</a:t>
            </a:r>
            <a:r>
              <a:rPr lang="ro-RO" dirty="0" smtClean="0"/>
              <a:t>.</a:t>
            </a:r>
            <a:endParaRPr lang="en-US" dirty="0" smtClean="0"/>
          </a:p>
          <a:p>
            <a:endParaRPr lang="en-US" dirty="0" smtClean="0"/>
          </a:p>
          <a:p>
            <a:r>
              <a:rPr lang="ro-RO" dirty="0"/>
              <a:t>Reducerea consumului de apă: procesul de realizare a produselor poate consuma o cantitate mare de apă și energie. Vom  reduce consumul de apă prin utilizarea de tehnologii de reciclare a apei și prin colectarea apei de ploaie pentru utilizare în procesul de fabricație. </a:t>
            </a:r>
            <a:endParaRPr lang="en-US" dirty="0"/>
          </a:p>
          <a:p>
            <a:endParaRPr lang="en-US" dirty="0"/>
          </a:p>
          <a:p>
            <a:r>
              <a:rPr lang="ro-RO" i="1" dirty="0"/>
              <a:t/>
            </a:r>
            <a:br>
              <a:rPr lang="ro-RO" i="1" dirty="0"/>
            </a:br>
            <a:endParaRPr lang="en-US" dirty="0"/>
          </a:p>
        </p:txBody>
      </p:sp>
    </p:spTree>
    <p:extLst>
      <p:ext uri="{BB962C8B-B14F-4D97-AF65-F5344CB8AC3E}">
        <p14:creationId xmlns:p14="http://schemas.microsoft.com/office/powerpoint/2010/main" val="14163698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Modul</a:t>
            </a:r>
            <a:r>
              <a:rPr lang="en-US" b="1" i="1" u="sng" dirty="0" smtClean="0"/>
              <a:t> de </a:t>
            </a:r>
            <a:r>
              <a:rPr lang="en-US" b="1" i="1" u="sng" dirty="0" err="1" smtClean="0"/>
              <a:t>asigurare</a:t>
            </a:r>
            <a:r>
              <a:rPr lang="en-US" b="1" i="1" u="sng" dirty="0" smtClean="0"/>
              <a:t> cu </a:t>
            </a:r>
            <a:r>
              <a:rPr lang="en-US" b="1" i="1" u="sng" dirty="0" err="1" smtClean="0"/>
              <a:t>utilitati</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
        <p:nvSpPr>
          <p:cNvPr id="6" name="Content Placeholder 2"/>
          <p:cNvSpPr>
            <a:spLocks noGrp="1"/>
          </p:cNvSpPr>
          <p:nvPr>
            <p:ph idx="1"/>
          </p:nvPr>
        </p:nvSpPr>
        <p:spPr>
          <a:xfrm>
            <a:off x="913795" y="1834516"/>
            <a:ext cx="10353762" cy="4058750"/>
          </a:xfrm>
        </p:spPr>
        <p:txBody>
          <a:bodyPr>
            <a:normAutofit lnSpcReduction="10000"/>
          </a:bodyPr>
          <a:lstStyle/>
          <a:p>
            <a:pPr marL="36900" indent="0">
              <a:buNone/>
            </a:pPr>
            <a:r>
              <a:rPr lang="en-US" i="1" dirty="0"/>
              <a:t>	</a:t>
            </a:r>
            <a:r>
              <a:rPr lang="ro-RO" dirty="0"/>
              <a:t>Spatiul consta intr-o curte </a:t>
            </a:r>
            <a:r>
              <a:rPr lang="en-US" dirty="0"/>
              <a:t>cu </a:t>
            </a:r>
            <a:r>
              <a:rPr lang="en-US" dirty="0" err="1"/>
              <a:t>suprafata</a:t>
            </a:r>
            <a:r>
              <a:rPr lang="en-US" dirty="0"/>
              <a:t> de 25x100m, </a:t>
            </a:r>
            <a:r>
              <a:rPr lang="ro-RO" dirty="0"/>
              <a:t>ce contine: o casa cu un birou spatios, o camera pentru conferinte, spatiu comercial, unde vor fi disponibile obiectele care sunt realizate cu scop sugestiv, pentru expozitie; o anexa creata cu scopul de a adaposti echipamentele, utilajele si materialele detinute, si gradina, care are scopul de a fi locul unde se creaza si  experimenteaza diversele idei pentru inovatie.</a:t>
            </a:r>
            <a:endParaRPr lang="en-US" dirty="0"/>
          </a:p>
          <a:p>
            <a:pPr marL="36900" indent="0">
              <a:buNone/>
            </a:pPr>
            <a:r>
              <a:rPr lang="en-US" dirty="0"/>
              <a:t>	</a:t>
            </a:r>
            <a:r>
              <a:rPr lang="en-US" dirty="0" err="1"/>
              <a:t>Echipamentele</a:t>
            </a:r>
            <a:r>
              <a:rPr lang="en-US" dirty="0"/>
              <a:t> </a:t>
            </a:r>
            <a:r>
              <a:rPr lang="en-US" dirty="0" err="1"/>
              <a:t>ce</a:t>
            </a:r>
            <a:r>
              <a:rPr lang="en-US" dirty="0"/>
              <a:t> </a:t>
            </a:r>
            <a:r>
              <a:rPr lang="en-US" dirty="0" err="1"/>
              <a:t>sunt</a:t>
            </a:r>
            <a:r>
              <a:rPr lang="en-US" dirty="0"/>
              <a:t> </a:t>
            </a:r>
            <a:r>
              <a:rPr lang="en-US" dirty="0" err="1"/>
              <a:t>folosite</a:t>
            </a:r>
            <a:r>
              <a:rPr lang="en-US" dirty="0"/>
              <a:t> in firma </a:t>
            </a:r>
            <a:r>
              <a:rPr lang="en-US" dirty="0" err="1"/>
              <a:t>noastra</a:t>
            </a:r>
            <a:r>
              <a:rPr lang="en-US" dirty="0"/>
              <a:t> au o </a:t>
            </a:r>
            <a:r>
              <a:rPr lang="en-US" dirty="0" err="1"/>
              <a:t>revizie</a:t>
            </a:r>
            <a:r>
              <a:rPr lang="en-US" dirty="0"/>
              <a:t> </a:t>
            </a:r>
            <a:r>
              <a:rPr lang="en-US" dirty="0" err="1"/>
              <a:t>periodica</a:t>
            </a:r>
            <a:r>
              <a:rPr lang="en-US" dirty="0"/>
              <a:t>, </a:t>
            </a:r>
            <a:r>
              <a:rPr lang="en-US" dirty="0" err="1"/>
              <a:t>asigurata</a:t>
            </a:r>
            <a:r>
              <a:rPr lang="en-US" dirty="0"/>
              <a:t> de </a:t>
            </a:r>
            <a:r>
              <a:rPr lang="en-US" dirty="0" err="1"/>
              <a:t>firmele</a:t>
            </a:r>
            <a:r>
              <a:rPr lang="en-US" dirty="0"/>
              <a:t> cu care </a:t>
            </a:r>
            <a:r>
              <a:rPr lang="en-US" dirty="0" err="1"/>
              <a:t>suntem</a:t>
            </a:r>
            <a:r>
              <a:rPr lang="en-US" dirty="0"/>
              <a:t> in </a:t>
            </a:r>
            <a:r>
              <a:rPr lang="en-US" dirty="0" err="1"/>
              <a:t>parteneriat</a:t>
            </a:r>
            <a:r>
              <a:rPr lang="en-US" dirty="0"/>
              <a:t>, </a:t>
            </a:r>
            <a:r>
              <a:rPr lang="en-US" dirty="0" err="1"/>
              <a:t>iar</a:t>
            </a:r>
            <a:r>
              <a:rPr lang="en-US" dirty="0"/>
              <a:t> </a:t>
            </a:r>
            <a:r>
              <a:rPr lang="en-US" dirty="0" err="1"/>
              <a:t>utilitatile</a:t>
            </a:r>
            <a:r>
              <a:rPr lang="en-US" dirty="0"/>
              <a:t> </a:t>
            </a:r>
            <a:r>
              <a:rPr lang="en-US" dirty="0" err="1"/>
              <a:t>necesare</a:t>
            </a:r>
            <a:r>
              <a:rPr lang="en-US" dirty="0"/>
              <a:t> ( </a:t>
            </a:r>
            <a:r>
              <a:rPr lang="en-US" dirty="0" err="1"/>
              <a:t>apa</a:t>
            </a:r>
            <a:r>
              <a:rPr lang="en-US" dirty="0"/>
              <a:t>, </a:t>
            </a:r>
            <a:r>
              <a:rPr lang="en-US" dirty="0" err="1"/>
              <a:t>curent</a:t>
            </a:r>
            <a:r>
              <a:rPr lang="en-US" dirty="0"/>
              <a:t>, </a:t>
            </a:r>
            <a:r>
              <a:rPr lang="en-US" dirty="0" err="1"/>
              <a:t>gaz</a:t>
            </a:r>
            <a:r>
              <a:rPr lang="en-US" dirty="0"/>
              <a:t>, internet) </a:t>
            </a:r>
            <a:r>
              <a:rPr lang="en-US" dirty="0" err="1"/>
              <a:t>sunt</a:t>
            </a:r>
            <a:r>
              <a:rPr lang="en-US" dirty="0"/>
              <a:t> </a:t>
            </a:r>
            <a:r>
              <a:rPr lang="en-US" dirty="0" err="1"/>
              <a:t>furnizate</a:t>
            </a:r>
            <a:r>
              <a:rPr lang="en-US" dirty="0"/>
              <a:t> de </a:t>
            </a:r>
            <a:r>
              <a:rPr lang="en-US" dirty="0" err="1"/>
              <a:t>catre</a:t>
            </a:r>
            <a:r>
              <a:rPr lang="en-US" dirty="0"/>
              <a:t> </a:t>
            </a:r>
            <a:r>
              <a:rPr lang="en-US" dirty="0" err="1"/>
              <a:t>firmele</a:t>
            </a:r>
            <a:r>
              <a:rPr lang="en-US" dirty="0"/>
              <a:t> </a:t>
            </a:r>
            <a:r>
              <a:rPr lang="en-US" dirty="0" err="1"/>
              <a:t>statului</a:t>
            </a:r>
            <a:r>
              <a:rPr lang="en-US" dirty="0"/>
              <a:t>.</a:t>
            </a:r>
          </a:p>
          <a:p>
            <a:pPr marL="36900" indent="0">
              <a:buNone/>
            </a:pPr>
            <a:r>
              <a:rPr lang="en-US" dirty="0"/>
              <a:t>	</a:t>
            </a:r>
            <a:r>
              <a:rPr lang="en-US" dirty="0" err="1"/>
              <a:t>Vom</a:t>
            </a:r>
            <a:r>
              <a:rPr lang="en-US" dirty="0"/>
              <a:t> </a:t>
            </a:r>
            <a:r>
              <a:rPr lang="en-US" dirty="0" err="1"/>
              <a:t>incerca</a:t>
            </a:r>
            <a:r>
              <a:rPr lang="en-US" dirty="0"/>
              <a:t> r</a:t>
            </a:r>
            <a:r>
              <a:rPr lang="ro-RO" dirty="0"/>
              <a:t>educerea consumului de apă: procesul de realizare a produselor poate consuma o cantitate mare de apă și energie. Vom  reduce consumul de apă prin utilizarea de tehnologii de reciclare a apei și prin colectarea apei de ploaie pentru utilizare în procesul de fabricație. </a:t>
            </a:r>
            <a:r>
              <a:rPr lang="ro-RO" i="1" dirty="0"/>
              <a:t/>
            </a:r>
            <a:br>
              <a:rPr lang="ro-RO" i="1" dirty="0"/>
            </a:br>
            <a:endParaRPr lang="en-US" dirty="0"/>
          </a:p>
          <a:p>
            <a:pPr marL="36900" indent="0">
              <a:buNone/>
            </a:pPr>
            <a:endParaRPr lang="en-US" dirty="0" smtClean="0">
              <a:effectLst/>
            </a:endParaRPr>
          </a:p>
        </p:txBody>
      </p:sp>
    </p:spTree>
    <p:extLst>
      <p:ext uri="{BB962C8B-B14F-4D97-AF65-F5344CB8AC3E}">
        <p14:creationId xmlns:p14="http://schemas.microsoft.com/office/powerpoint/2010/main" val="24033377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Graficul</a:t>
            </a:r>
            <a:r>
              <a:rPr lang="en-US" b="1" i="1" u="sng" dirty="0" smtClean="0"/>
              <a:t> de </a:t>
            </a:r>
            <a:r>
              <a:rPr lang="en-US" b="1" i="1" u="sng" dirty="0" err="1" smtClean="0"/>
              <a:t>realizare</a:t>
            </a:r>
            <a:r>
              <a:rPr lang="en-US" b="1" i="1" u="sng" dirty="0" smtClean="0"/>
              <a:t> a </a:t>
            </a:r>
            <a:r>
              <a:rPr lang="en-US" b="1" i="1" u="sng" dirty="0" err="1" smtClean="0"/>
              <a:t>investitiei</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308124979"/>
              </p:ext>
            </p:extLst>
          </p:nvPr>
        </p:nvGraphicFramePr>
        <p:xfrm>
          <a:off x="2340527" y="1501628"/>
          <a:ext cx="7582411" cy="4528174"/>
        </p:xfrm>
        <a:graphic>
          <a:graphicData uri="http://schemas.openxmlformats.org/drawingml/2006/table">
            <a:tbl>
              <a:tblPr firstRow="1" firstCol="1" lastRow="1" lastCol="1" bandRow="1" bandCol="1">
                <a:tableStyleId>{2D5ABB26-0587-4C30-8999-92F81FD0307C}</a:tableStyleId>
              </a:tblPr>
              <a:tblGrid>
                <a:gridCol w="2989844">
                  <a:extLst>
                    <a:ext uri="{9D8B030D-6E8A-4147-A177-3AD203B41FA5}">
                      <a16:colId xmlns:a16="http://schemas.microsoft.com/office/drawing/2014/main" val="3229454602"/>
                    </a:ext>
                  </a:extLst>
                </a:gridCol>
                <a:gridCol w="1554476">
                  <a:extLst>
                    <a:ext uri="{9D8B030D-6E8A-4147-A177-3AD203B41FA5}">
                      <a16:colId xmlns:a16="http://schemas.microsoft.com/office/drawing/2014/main" val="647657784"/>
                    </a:ext>
                  </a:extLst>
                </a:gridCol>
                <a:gridCol w="1456475">
                  <a:extLst>
                    <a:ext uri="{9D8B030D-6E8A-4147-A177-3AD203B41FA5}">
                      <a16:colId xmlns:a16="http://schemas.microsoft.com/office/drawing/2014/main" val="2067983808"/>
                    </a:ext>
                  </a:extLst>
                </a:gridCol>
                <a:gridCol w="1581616">
                  <a:extLst>
                    <a:ext uri="{9D8B030D-6E8A-4147-A177-3AD203B41FA5}">
                      <a16:colId xmlns:a16="http://schemas.microsoft.com/office/drawing/2014/main" val="3251936475"/>
                    </a:ext>
                  </a:extLst>
                </a:gridCol>
              </a:tblGrid>
              <a:tr h="533659">
                <a:tc>
                  <a:txBody>
                    <a:bodyPr/>
                    <a:lstStyle/>
                    <a:p>
                      <a:pPr marL="961390" marR="955040" algn="ctr">
                        <a:lnSpc>
                          <a:spcPts val="1250"/>
                        </a:lnSpc>
                        <a:spcAft>
                          <a:spcPts val="0"/>
                        </a:spcAft>
                      </a:pPr>
                      <a:r>
                        <a:rPr lang="ro-RO" sz="1100" dirty="0">
                          <a:effectLst/>
                        </a:rPr>
                        <a:t>Activitate</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6685" algn="ctr">
                        <a:lnSpc>
                          <a:spcPts val="1250"/>
                        </a:lnSpc>
                        <a:spcAft>
                          <a:spcPts val="0"/>
                        </a:spcAft>
                      </a:pPr>
                      <a:r>
                        <a:rPr lang="ro-RO" sz="1100">
                          <a:effectLst/>
                        </a:rPr>
                        <a:t>Simbolul</a:t>
                      </a:r>
                      <a:r>
                        <a:rPr lang="ro-RO" sz="1100" spc="195">
                          <a:effectLst/>
                        </a:rPr>
                        <a:t> </a:t>
                      </a:r>
                      <a:r>
                        <a:rPr lang="ro-RO" sz="1100">
                          <a:effectLst/>
                        </a:rPr>
                        <a:t>activitatii</a:t>
                      </a:r>
                      <a:endParaRPr lang="en-US" sz="1100">
                        <a:effectLst/>
                      </a:endParaRPr>
                    </a:p>
                    <a:p>
                      <a:pPr marL="166370" algn="ctr">
                        <a:spcBef>
                          <a:spcPts val="5"/>
                        </a:spcBef>
                        <a:spcAft>
                          <a:spcPts val="0"/>
                        </a:spcAft>
                      </a:pPr>
                      <a:r>
                        <a:rPr lang="ro-RO" sz="600">
                          <a:effectLst/>
                        </a:rPr>
                        <a:t>[nod</a:t>
                      </a:r>
                      <a:r>
                        <a:rPr lang="ro-RO" sz="600" spc="50">
                          <a:effectLst/>
                        </a:rPr>
                        <a:t> </a:t>
                      </a:r>
                      <a:r>
                        <a:rPr lang="ro-RO" sz="600">
                          <a:effectLst/>
                        </a:rPr>
                        <a:t>de</a:t>
                      </a:r>
                      <a:r>
                        <a:rPr lang="ro-RO" sz="600" spc="55">
                          <a:effectLst/>
                        </a:rPr>
                        <a:t> </a:t>
                      </a:r>
                      <a:r>
                        <a:rPr lang="ro-RO" sz="600">
                          <a:effectLst/>
                        </a:rPr>
                        <a:t>inceput</a:t>
                      </a:r>
                      <a:r>
                        <a:rPr lang="ro-RO" sz="600" spc="55">
                          <a:effectLst/>
                        </a:rPr>
                        <a:t> </a:t>
                      </a:r>
                      <a:r>
                        <a:rPr lang="ro-RO" sz="600">
                          <a:effectLst/>
                        </a:rPr>
                        <a:t>–</a:t>
                      </a:r>
                      <a:r>
                        <a:rPr lang="ro-RO" sz="600" spc="55">
                          <a:effectLst/>
                        </a:rPr>
                        <a:t> </a:t>
                      </a:r>
                      <a:r>
                        <a:rPr lang="ro-RO" sz="600">
                          <a:effectLst/>
                        </a:rPr>
                        <a:t>nod</a:t>
                      </a:r>
                      <a:r>
                        <a:rPr lang="ro-RO" sz="600" spc="50">
                          <a:effectLst/>
                        </a:rPr>
                        <a:t> </a:t>
                      </a:r>
                      <a:r>
                        <a:rPr lang="ro-RO" sz="600">
                          <a:effectLst/>
                        </a:rPr>
                        <a:t>de</a:t>
                      </a:r>
                      <a:r>
                        <a:rPr lang="ro-RO" sz="600" spc="55">
                          <a:effectLst/>
                        </a:rPr>
                        <a:t> </a:t>
                      </a:r>
                      <a:r>
                        <a:rPr lang="ro-RO" sz="600">
                          <a:effectLst/>
                        </a:rPr>
                        <a:t>finalizare]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1610" marR="173990" algn="ctr">
                        <a:lnSpc>
                          <a:spcPts val="1260"/>
                        </a:lnSpc>
                        <a:spcAft>
                          <a:spcPts val="0"/>
                        </a:spcAft>
                      </a:pPr>
                      <a:r>
                        <a:rPr lang="ro-RO" sz="1100">
                          <a:effectLst/>
                        </a:rPr>
                        <a:t>Durata de</a:t>
                      </a:r>
                      <a:r>
                        <a:rPr lang="ro-RO" sz="1100" spc="5">
                          <a:effectLst/>
                        </a:rPr>
                        <a:t> </a:t>
                      </a:r>
                      <a:r>
                        <a:rPr lang="ro-RO" sz="1100">
                          <a:effectLst/>
                        </a:rPr>
                        <a:t>implementare</a:t>
                      </a:r>
                      <a:r>
                        <a:rPr lang="ro-RO" sz="1100" spc="5">
                          <a:effectLst/>
                        </a:rPr>
                        <a:t> </a:t>
                      </a:r>
                      <a:r>
                        <a:rPr lang="ro-RO" sz="1100">
                          <a:effectLst/>
                        </a:rPr>
                        <a:t>[zile]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1610" marR="173990" algn="ctr">
                        <a:lnSpc>
                          <a:spcPts val="1260"/>
                        </a:lnSpc>
                        <a:spcAft>
                          <a:spcPts val="0"/>
                        </a:spcAft>
                      </a:pPr>
                      <a:r>
                        <a:rPr lang="ro-RO" sz="1100">
                          <a:effectLst/>
                        </a:rPr>
                        <a:t>Responsabilitati (optional)</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547208"/>
                  </a:ext>
                </a:extLst>
              </a:tr>
              <a:tr h="190215">
                <a:tc>
                  <a:txBody>
                    <a:bodyPr/>
                    <a:lstStyle/>
                    <a:p>
                      <a:pPr algn="ctr">
                        <a:spcAft>
                          <a:spcPts val="0"/>
                        </a:spcAft>
                      </a:pPr>
                      <a:r>
                        <a:rPr lang="ro-RO" sz="1200">
                          <a:effectLst/>
                        </a:rPr>
                        <a:t>Definirea ideii de afacere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800">
                          <a:effectLst/>
                        </a:rPr>
                        <a:t>0-1</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800">
                          <a:effectLst/>
                        </a:rPr>
                        <a:t>1</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8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914317"/>
                  </a:ext>
                </a:extLst>
              </a:tr>
              <a:tr h="190215">
                <a:tc>
                  <a:txBody>
                    <a:bodyPr/>
                    <a:lstStyle/>
                    <a:p>
                      <a:pPr algn="ctr">
                        <a:spcAft>
                          <a:spcPts val="0"/>
                        </a:spcAft>
                      </a:pPr>
                      <a:r>
                        <a:rPr lang="ro-RO" sz="1200">
                          <a:effectLst/>
                        </a:rPr>
                        <a:t>Plan de afacere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1-3</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3</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73613"/>
                  </a:ext>
                </a:extLst>
              </a:tr>
              <a:tr h="190215">
                <a:tc>
                  <a:txBody>
                    <a:bodyPr/>
                    <a:lstStyle/>
                    <a:p>
                      <a:pPr algn="ctr">
                        <a:spcAft>
                          <a:spcPts val="0"/>
                        </a:spcAft>
                      </a:pPr>
                      <a:r>
                        <a:rPr lang="ro-RO" sz="1200">
                          <a:effectLst/>
                        </a:rPr>
                        <a:t>Gasire nume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0-2</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„Poarta Raiului”</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511184"/>
                  </a:ext>
                </a:extLst>
              </a:tr>
              <a:tr h="190215">
                <a:tc>
                  <a:txBody>
                    <a:bodyPr/>
                    <a:lstStyle/>
                    <a:p>
                      <a:pPr algn="ctr">
                        <a:spcAft>
                          <a:spcPts val="0"/>
                        </a:spcAft>
                      </a:pPr>
                      <a:r>
                        <a:rPr lang="ro-RO" sz="1200">
                          <a:effectLst/>
                        </a:rPr>
                        <a:t>Gasire sediu firma</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3-4</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3</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4450"/>
                  </a:ext>
                </a:extLst>
              </a:tr>
              <a:tr h="190215">
                <a:tc>
                  <a:txBody>
                    <a:bodyPr/>
                    <a:lstStyle/>
                    <a:p>
                      <a:pPr algn="ctr">
                        <a:spcAft>
                          <a:spcPts val="0"/>
                        </a:spcAft>
                      </a:pPr>
                      <a:r>
                        <a:rPr lang="ro-RO" sz="1200">
                          <a:effectLst/>
                        </a:rPr>
                        <a:t>Inscriere la registrul comertului</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4-6</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2385308"/>
                  </a:ext>
                </a:extLst>
              </a:tr>
              <a:tr h="190215">
                <a:tc>
                  <a:txBody>
                    <a:bodyPr/>
                    <a:lstStyle/>
                    <a:p>
                      <a:pPr algn="ctr">
                        <a:spcAft>
                          <a:spcPts val="0"/>
                        </a:spcAft>
                      </a:pPr>
                      <a:r>
                        <a:rPr lang="ro-RO" sz="1200">
                          <a:effectLst/>
                        </a:rPr>
                        <a:t>Identificarea finantarii</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2-5</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904099"/>
                  </a:ext>
                </a:extLst>
              </a:tr>
              <a:tr h="190215">
                <a:tc>
                  <a:txBody>
                    <a:bodyPr/>
                    <a:lstStyle/>
                    <a:p>
                      <a:pPr algn="ctr">
                        <a:spcAft>
                          <a:spcPts val="0"/>
                        </a:spcAft>
                      </a:pPr>
                      <a:r>
                        <a:rPr lang="ro-RO" sz="1200">
                          <a:effectLst/>
                        </a:rPr>
                        <a:t>Asistenta juridica si contabil</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6-16</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3</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742564"/>
                  </a:ext>
                </a:extLst>
              </a:tr>
              <a:tr h="190215">
                <a:tc>
                  <a:txBody>
                    <a:bodyPr/>
                    <a:lstStyle/>
                    <a:p>
                      <a:pPr algn="ctr">
                        <a:spcAft>
                          <a:spcPts val="0"/>
                        </a:spcAft>
                      </a:pPr>
                      <a:r>
                        <a:rPr lang="ro-RO" sz="1200">
                          <a:effectLst/>
                        </a:rPr>
                        <a:t>Definirea struct. de management</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7-8</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590144"/>
                  </a:ext>
                </a:extLst>
              </a:tr>
              <a:tr h="190215">
                <a:tc>
                  <a:txBody>
                    <a:bodyPr/>
                    <a:lstStyle/>
                    <a:p>
                      <a:pPr algn="ctr">
                        <a:spcAft>
                          <a:spcPts val="0"/>
                        </a:spcAft>
                      </a:pPr>
                      <a:r>
                        <a:rPr lang="ro-RO" sz="1200">
                          <a:effectLst/>
                        </a:rPr>
                        <a:t>Programare si sustinere interviuri</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8-9</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14</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582771"/>
                  </a:ext>
                </a:extLst>
              </a:tr>
              <a:tr h="190215">
                <a:tc>
                  <a:txBody>
                    <a:bodyPr/>
                    <a:lstStyle/>
                    <a:p>
                      <a:pPr algn="ctr">
                        <a:spcAft>
                          <a:spcPts val="0"/>
                        </a:spcAft>
                      </a:pPr>
                      <a:r>
                        <a:rPr lang="ro-RO" sz="1200">
                          <a:effectLst/>
                        </a:rPr>
                        <a:t>Formarea personalului</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9-14</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7</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324859"/>
                  </a:ext>
                </a:extLst>
              </a:tr>
              <a:tr h="380430">
                <a:tc>
                  <a:txBody>
                    <a:bodyPr/>
                    <a:lstStyle/>
                    <a:p>
                      <a:pPr algn="ctr">
                        <a:spcAft>
                          <a:spcPts val="0"/>
                        </a:spcAft>
                      </a:pPr>
                      <a:r>
                        <a:rPr lang="ro-RO" sz="1200">
                          <a:effectLst/>
                        </a:rPr>
                        <a:t>Identificarea resurselor si furnizorilor</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5-10</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2</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943217"/>
                  </a:ext>
                </a:extLst>
              </a:tr>
              <a:tr h="190215">
                <a:tc>
                  <a:txBody>
                    <a:bodyPr/>
                    <a:lstStyle/>
                    <a:p>
                      <a:pPr algn="ctr">
                        <a:spcAft>
                          <a:spcPts val="0"/>
                        </a:spcAft>
                      </a:pPr>
                      <a:r>
                        <a:rPr lang="ro-RO" sz="1200">
                          <a:effectLst/>
                        </a:rPr>
                        <a:t>Procurare echipamente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10-11</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2</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6443353"/>
                  </a:ext>
                </a:extLst>
              </a:tr>
              <a:tr h="380430">
                <a:tc>
                  <a:txBody>
                    <a:bodyPr/>
                    <a:lstStyle/>
                    <a:p>
                      <a:pPr algn="ctr">
                        <a:spcAft>
                          <a:spcPts val="0"/>
                        </a:spcAft>
                      </a:pPr>
                      <a:r>
                        <a:rPr lang="ro-RO" sz="1200">
                          <a:effectLst/>
                        </a:rPr>
                        <a:t>Punerea in functiune si calibrare echipamente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11-12</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14</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85630"/>
                  </a:ext>
                </a:extLst>
              </a:tr>
              <a:tr h="190215">
                <a:tc>
                  <a:txBody>
                    <a:bodyPr/>
                    <a:lstStyle/>
                    <a:p>
                      <a:pPr algn="ctr">
                        <a:spcAft>
                          <a:spcPts val="0"/>
                        </a:spcAft>
                      </a:pPr>
                      <a:r>
                        <a:rPr lang="ro-RO" sz="1200">
                          <a:effectLst/>
                        </a:rPr>
                        <a:t>Inventar</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12-13</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2</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267831"/>
                  </a:ext>
                </a:extLst>
              </a:tr>
              <a:tr h="190215">
                <a:tc>
                  <a:txBody>
                    <a:bodyPr/>
                    <a:lstStyle/>
                    <a:p>
                      <a:pPr algn="ctr">
                        <a:spcAft>
                          <a:spcPts val="0"/>
                        </a:spcAft>
                      </a:pPr>
                      <a:r>
                        <a:rPr lang="ro-RO" sz="1200">
                          <a:effectLst/>
                        </a:rPr>
                        <a:t>Promovarea afacerii</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14-15</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7</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Bannere, ziar</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509504"/>
                  </a:ext>
                </a:extLst>
              </a:tr>
              <a:tr h="190215">
                <a:tc>
                  <a:txBody>
                    <a:bodyPr/>
                    <a:lstStyle/>
                    <a:p>
                      <a:pPr algn="ctr">
                        <a:spcAft>
                          <a:spcPts val="0"/>
                        </a:spcAft>
                      </a:pPr>
                      <a:r>
                        <a:rPr lang="ro-RO" sz="1200">
                          <a:effectLst/>
                        </a:rPr>
                        <a:t>Creerea ofertelor promotionale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13-15</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Oferte personalizate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780168"/>
                  </a:ext>
                </a:extLst>
              </a:tr>
              <a:tr h="190215">
                <a:tc>
                  <a:txBody>
                    <a:bodyPr/>
                    <a:lstStyle/>
                    <a:p>
                      <a:pPr algn="ctr">
                        <a:spcAft>
                          <a:spcPts val="0"/>
                        </a:spcAft>
                      </a:pPr>
                      <a:r>
                        <a:rPr lang="ro-RO" sz="1200">
                          <a:effectLst/>
                        </a:rPr>
                        <a:t>Definirea politicilor si procedurilor</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16-17</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4</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 </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62916"/>
                  </a:ext>
                </a:extLst>
              </a:tr>
              <a:tr h="380430">
                <a:tc>
                  <a:txBody>
                    <a:bodyPr/>
                    <a:lstStyle/>
                    <a:p>
                      <a:pPr algn="ctr">
                        <a:spcAft>
                          <a:spcPts val="0"/>
                        </a:spcAft>
                      </a:pPr>
                      <a:r>
                        <a:rPr lang="ro-RO" sz="1200">
                          <a:effectLst/>
                        </a:rPr>
                        <a:t>Stabilirea preturilor si a metodelor de plata</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17-7</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2</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dirty="0">
                          <a:effectLst/>
                        </a:rPr>
                        <a:t> </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037964"/>
                  </a:ext>
                </a:extLst>
              </a:tr>
            </a:tbl>
          </a:graphicData>
        </a:graphic>
      </p:graphicFrame>
    </p:spTree>
    <p:extLst>
      <p:ext uri="{BB962C8B-B14F-4D97-AF65-F5344CB8AC3E}">
        <p14:creationId xmlns:p14="http://schemas.microsoft.com/office/powerpoint/2010/main" val="13509850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normAutofit fontScale="90000"/>
          </a:bodyPr>
          <a:lstStyle/>
          <a:p>
            <a:r>
              <a:rPr lang="en-US" b="1" i="1" u="sng" dirty="0" err="1" smtClean="0"/>
              <a:t>Modificarile</a:t>
            </a:r>
            <a:r>
              <a:rPr lang="en-US" b="1" i="1" u="sng" dirty="0" smtClean="0"/>
              <a:t> </a:t>
            </a:r>
            <a:r>
              <a:rPr lang="en-US" b="1" i="1" u="sng" dirty="0" err="1" smtClean="0"/>
              <a:t>necesare</a:t>
            </a:r>
            <a:r>
              <a:rPr lang="en-US" b="1" i="1" u="sng" dirty="0" smtClean="0"/>
              <a:t> a fi operate in </a:t>
            </a:r>
            <a:r>
              <a:rPr lang="en-US" b="1" i="1" u="sng" dirty="0" err="1" smtClean="0"/>
              <a:t>structura</a:t>
            </a:r>
            <a:r>
              <a:rPr lang="en-US" b="1" i="1" u="sng" dirty="0" smtClean="0"/>
              <a:t> </a:t>
            </a:r>
            <a:r>
              <a:rPr lang="en-US" b="1" i="1" u="sng" dirty="0" err="1" smtClean="0"/>
              <a:t>si</a:t>
            </a:r>
            <a:r>
              <a:rPr lang="en-US" b="1" i="1" u="sng" dirty="0" smtClean="0"/>
              <a:t> </a:t>
            </a:r>
            <a:r>
              <a:rPr lang="en-US" b="1" i="1" u="sng" dirty="0" err="1" smtClean="0"/>
              <a:t>numarul</a:t>
            </a:r>
            <a:r>
              <a:rPr lang="en-US" b="1" i="1" u="sng" dirty="0" smtClean="0"/>
              <a:t> </a:t>
            </a:r>
            <a:r>
              <a:rPr lang="en-US" b="1" i="1" u="sng" dirty="0" err="1" smtClean="0"/>
              <a:t>personaluluo</a:t>
            </a:r>
            <a:r>
              <a:rPr lang="en-US" b="1" i="1" u="sng" dirty="0" smtClean="0"/>
              <a:t> </a:t>
            </a:r>
            <a:r>
              <a:rPr lang="en-US" b="1" i="1" u="sng" dirty="0" err="1" smtClean="0"/>
              <a:t>angajat</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
        <p:nvSpPr>
          <p:cNvPr id="6" name="Content Placeholder 2"/>
          <p:cNvSpPr>
            <a:spLocks noGrp="1"/>
          </p:cNvSpPr>
          <p:nvPr>
            <p:ph idx="1"/>
          </p:nvPr>
        </p:nvSpPr>
        <p:spPr>
          <a:xfrm>
            <a:off x="1106742" y="2252568"/>
            <a:ext cx="10353762" cy="4058750"/>
          </a:xfrm>
        </p:spPr>
        <p:txBody>
          <a:bodyPr>
            <a:normAutofit fontScale="85000" lnSpcReduction="10000"/>
          </a:bodyPr>
          <a:lstStyle/>
          <a:p>
            <a:pPr marL="36900" indent="0">
              <a:buNone/>
            </a:pPr>
            <a:r>
              <a:rPr lang="ro-RO" dirty="0"/>
              <a:t>Sunt propuse următoarele posturi pentru 6 muncitori:</a:t>
            </a:r>
            <a:endParaRPr lang="en-US" dirty="0"/>
          </a:p>
          <a:p>
            <a:pPr indent="-342900"/>
            <a:r>
              <a:rPr lang="ro-RO" dirty="0"/>
              <a:t>Muncitor necalificat - salariu lunar propus: 2.500 lei brut</a:t>
            </a:r>
            <a:endParaRPr lang="en-US" dirty="0"/>
          </a:p>
          <a:p>
            <a:pPr indent="-342900"/>
            <a:r>
              <a:rPr lang="ro-RO" dirty="0"/>
              <a:t>Muncitor calificat (cu experiență în turnarea betonului) - salariu lunar propus: 3.000 lei brut</a:t>
            </a:r>
            <a:endParaRPr lang="en-US" dirty="0"/>
          </a:p>
          <a:p>
            <a:pPr lvl="0"/>
            <a:r>
              <a:rPr lang="ro-RO" dirty="0"/>
              <a:t>2x Muncitori specializați în prelucrarea marmurei - salariu lunar propus: 3.500 lei brut/persoană</a:t>
            </a:r>
            <a:endParaRPr lang="en-US" dirty="0"/>
          </a:p>
          <a:p>
            <a:pPr lvl="0"/>
            <a:r>
              <a:rPr lang="ro-RO" dirty="0"/>
              <a:t>2x Sudori/calificatori în fier beton - salariu lunar propus: 3.500 lei brut/persoană</a:t>
            </a:r>
            <a:endParaRPr lang="en-US" dirty="0"/>
          </a:p>
          <a:p>
            <a:pPr marL="36900" indent="0">
              <a:buNone/>
            </a:pPr>
            <a:r>
              <a:rPr lang="en-US" dirty="0" smtClean="0"/>
              <a:t>	</a:t>
            </a:r>
            <a:r>
              <a:rPr lang="ro-RO" dirty="0" smtClean="0"/>
              <a:t>Pentru </a:t>
            </a:r>
            <a:r>
              <a:rPr lang="ro-RO" dirty="0"/>
              <a:t>a fi în conformitate cu legislația muncii în vigoare, vom plăti contribuțiile sociale și impozitele aferente salariilor propuse(45% din salariul brut</a:t>
            </a:r>
            <a:r>
              <a:rPr lang="ro-RO" dirty="0" smtClean="0"/>
              <a:t>).</a:t>
            </a:r>
            <a:endParaRPr lang="en-US" dirty="0" smtClean="0"/>
          </a:p>
          <a:p>
            <a:pPr marL="36900" indent="0">
              <a:buNone/>
            </a:pPr>
            <a:r>
              <a:rPr lang="en-US" dirty="0" smtClean="0">
                <a:effectLst/>
              </a:rPr>
              <a:t>	</a:t>
            </a:r>
            <a:r>
              <a:rPr lang="ro-RO" dirty="0" smtClean="0">
                <a:effectLst/>
              </a:rPr>
              <a:t>Odată </a:t>
            </a:r>
            <a:r>
              <a:rPr lang="ro-RO" dirty="0">
                <a:effectLst/>
              </a:rPr>
              <a:t>ce personalul este angajat, vom organiza un program de instruire pentru a-i ajuta să se familiarizeze cu procesele noastre de producție și cu standardele noastre de calitate. Vom asigura o instruire adecvată în domeniul sănătății și securității în muncă, precum și în domeniul utilizării uneltelor și echipamentelor specifice. De asemenea, vom avea o perioadă de încadrare pentru noii angajați, în care îi vom asocia cu un mentor pentru a-i ajuta să se integreze în organizație și să înțeleagă mai bine cultura și valorile companiei noastre.</a:t>
            </a:r>
            <a:endParaRPr lang="en-US" dirty="0">
              <a:effectLst/>
            </a:endParaRPr>
          </a:p>
          <a:p>
            <a:endParaRPr lang="en-US" b="1" dirty="0"/>
          </a:p>
          <a:p>
            <a:pPr marL="36900" indent="0">
              <a:buNone/>
            </a:pPr>
            <a:endParaRPr lang="en-US" dirty="0" smtClean="0">
              <a:effectLst/>
            </a:endParaRPr>
          </a:p>
        </p:txBody>
      </p:sp>
    </p:spTree>
    <p:extLst>
      <p:ext uri="{BB962C8B-B14F-4D97-AF65-F5344CB8AC3E}">
        <p14:creationId xmlns:p14="http://schemas.microsoft.com/office/powerpoint/2010/main" val="22368563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normAutofit/>
          </a:bodyPr>
          <a:lstStyle/>
          <a:p>
            <a:r>
              <a:rPr lang="en-US" b="1" i="1" u="sng" dirty="0" err="1" smtClean="0"/>
              <a:t>Proiectii</a:t>
            </a:r>
            <a:r>
              <a:rPr lang="en-US" b="1" i="1" u="sng" dirty="0" smtClean="0"/>
              <a:t> </a:t>
            </a:r>
            <a:r>
              <a:rPr lang="en-US" b="1" i="1" u="sng" dirty="0" err="1" smtClean="0"/>
              <a:t>financiare</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pic>
        <p:nvPicPr>
          <p:cNvPr id="4" name="Picture 3"/>
          <p:cNvPicPr>
            <a:picLocks noChangeAspect="1"/>
          </p:cNvPicPr>
          <p:nvPr/>
        </p:nvPicPr>
        <p:blipFill>
          <a:blip r:embed="rId3"/>
          <a:stretch>
            <a:fillRect/>
          </a:stretch>
        </p:blipFill>
        <p:spPr>
          <a:xfrm>
            <a:off x="2178968" y="1485851"/>
            <a:ext cx="7297168" cy="5077534"/>
          </a:xfrm>
          <a:prstGeom prst="rect">
            <a:avLst/>
          </a:prstGeom>
        </p:spPr>
      </p:pic>
    </p:spTree>
    <p:extLst>
      <p:ext uri="{BB962C8B-B14F-4D97-AF65-F5344CB8AC3E}">
        <p14:creationId xmlns:p14="http://schemas.microsoft.com/office/powerpoint/2010/main" val="10376194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normAutofit/>
          </a:bodyPr>
          <a:lstStyle/>
          <a:p>
            <a:r>
              <a:rPr lang="en-US" b="1" i="1" u="sng" dirty="0" err="1" smtClean="0"/>
              <a:t>Proiectii</a:t>
            </a:r>
            <a:r>
              <a:rPr lang="en-US" b="1" i="1" u="sng" dirty="0" smtClean="0"/>
              <a:t> </a:t>
            </a:r>
            <a:r>
              <a:rPr lang="en-US" b="1" i="1" u="sng" dirty="0" err="1" smtClean="0"/>
              <a:t>financiare</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pic>
        <p:nvPicPr>
          <p:cNvPr id="3" name="Picture 2"/>
          <p:cNvPicPr>
            <a:picLocks noChangeAspect="1"/>
          </p:cNvPicPr>
          <p:nvPr/>
        </p:nvPicPr>
        <p:blipFill>
          <a:blip r:embed="rId3"/>
          <a:stretch>
            <a:fillRect/>
          </a:stretch>
        </p:blipFill>
        <p:spPr>
          <a:xfrm>
            <a:off x="2271178" y="1476102"/>
            <a:ext cx="7649643" cy="3905795"/>
          </a:xfrm>
          <a:prstGeom prst="rect">
            <a:avLst/>
          </a:prstGeom>
        </p:spPr>
      </p:pic>
    </p:spTree>
    <p:extLst>
      <p:ext uri="{BB962C8B-B14F-4D97-AF65-F5344CB8AC3E}">
        <p14:creationId xmlns:p14="http://schemas.microsoft.com/office/powerpoint/2010/main" val="18822089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normAutofit/>
          </a:bodyPr>
          <a:lstStyle/>
          <a:p>
            <a:r>
              <a:rPr lang="en-US" b="1" i="1" u="sng" dirty="0" err="1" smtClean="0"/>
              <a:t>Situatia</a:t>
            </a:r>
            <a:r>
              <a:rPr lang="en-US" b="1" i="1" u="sng" dirty="0" smtClean="0"/>
              <a:t> </a:t>
            </a:r>
            <a:r>
              <a:rPr lang="en-US" b="1" i="1" u="sng" dirty="0" err="1" smtClean="0"/>
              <a:t>veniturilor</a:t>
            </a:r>
            <a:r>
              <a:rPr lang="en-US" b="1" i="1" u="sng" dirty="0" smtClean="0"/>
              <a:t> </a:t>
            </a:r>
            <a:r>
              <a:rPr lang="en-US" b="1" i="1" u="sng" dirty="0" err="1" smtClean="0"/>
              <a:t>si</a:t>
            </a:r>
            <a:r>
              <a:rPr lang="en-US" b="1" i="1" u="sng" dirty="0" smtClean="0"/>
              <a:t> </a:t>
            </a:r>
            <a:r>
              <a:rPr lang="en-US" b="1" i="1" u="sng" dirty="0" err="1" smtClean="0"/>
              <a:t>cheltuielilor</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pic>
        <p:nvPicPr>
          <p:cNvPr id="4" name="Picture 3"/>
          <p:cNvPicPr>
            <a:picLocks noChangeAspect="1"/>
          </p:cNvPicPr>
          <p:nvPr/>
        </p:nvPicPr>
        <p:blipFill>
          <a:blip r:embed="rId3"/>
          <a:stretch>
            <a:fillRect/>
          </a:stretch>
        </p:blipFill>
        <p:spPr>
          <a:xfrm>
            <a:off x="2685574" y="1900024"/>
            <a:ext cx="6820852" cy="3057952"/>
          </a:xfrm>
          <a:prstGeom prst="rect">
            <a:avLst/>
          </a:prstGeom>
        </p:spPr>
      </p:pic>
    </p:spTree>
    <p:extLst>
      <p:ext uri="{BB962C8B-B14F-4D97-AF65-F5344CB8AC3E}">
        <p14:creationId xmlns:p14="http://schemas.microsoft.com/office/powerpoint/2010/main" val="9261120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normAutofit/>
          </a:bodyPr>
          <a:lstStyle/>
          <a:p>
            <a:r>
              <a:rPr lang="en-US" b="1" i="1" u="sng" dirty="0" err="1" smtClean="0"/>
              <a:t>Situatia</a:t>
            </a:r>
            <a:r>
              <a:rPr lang="en-US" b="1" i="1" u="sng" dirty="0" smtClean="0"/>
              <a:t> </a:t>
            </a:r>
            <a:r>
              <a:rPr lang="en-US" b="1" i="1" u="sng" dirty="0" err="1" smtClean="0"/>
              <a:t>veniturilor</a:t>
            </a:r>
            <a:r>
              <a:rPr lang="en-US" b="1" i="1" u="sng" dirty="0" smtClean="0"/>
              <a:t> </a:t>
            </a:r>
            <a:r>
              <a:rPr lang="en-US" b="1" i="1" u="sng" dirty="0" err="1" smtClean="0"/>
              <a:t>si</a:t>
            </a:r>
            <a:r>
              <a:rPr lang="en-US" b="1" i="1" u="sng" dirty="0" smtClean="0"/>
              <a:t> </a:t>
            </a:r>
            <a:r>
              <a:rPr lang="en-US" b="1" i="1" u="sng" dirty="0" err="1" smtClean="0"/>
              <a:t>cheltuielilor</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pic>
        <p:nvPicPr>
          <p:cNvPr id="3" name="Picture 2"/>
          <p:cNvPicPr>
            <a:picLocks noChangeAspect="1"/>
          </p:cNvPicPr>
          <p:nvPr/>
        </p:nvPicPr>
        <p:blipFill>
          <a:blip r:embed="rId3"/>
          <a:stretch>
            <a:fillRect/>
          </a:stretch>
        </p:blipFill>
        <p:spPr>
          <a:xfrm>
            <a:off x="2514100" y="1499918"/>
            <a:ext cx="7163800" cy="3858163"/>
          </a:xfrm>
          <a:prstGeom prst="rect">
            <a:avLst/>
          </a:prstGeom>
        </p:spPr>
      </p:pic>
    </p:spTree>
    <p:extLst>
      <p:ext uri="{BB962C8B-B14F-4D97-AF65-F5344CB8AC3E}">
        <p14:creationId xmlns:p14="http://schemas.microsoft.com/office/powerpoint/2010/main" val="6083662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860330"/>
            <a:ext cx="10353762" cy="970450"/>
          </a:xfrm>
        </p:spPr>
        <p:txBody>
          <a:bodyPr>
            <a:normAutofit/>
          </a:bodyPr>
          <a:lstStyle/>
          <a:p>
            <a:r>
              <a:rPr lang="en-US" b="1" i="1" u="sng" dirty="0" err="1" smtClean="0"/>
              <a:t>Limita</a:t>
            </a:r>
            <a:r>
              <a:rPr lang="en-US" b="1" i="1" u="sng" dirty="0" smtClean="0"/>
              <a:t> e </a:t>
            </a:r>
            <a:r>
              <a:rPr lang="en-US" b="1" i="1" u="sng" dirty="0" err="1" smtClean="0"/>
              <a:t>cerul</a:t>
            </a:r>
            <a:r>
              <a:rPr lang="en-US" b="1" i="1" u="sng" dirty="0" smtClean="0"/>
              <a:t> </a:t>
            </a:r>
            <a:endParaRPr lang="en-US" b="1" i="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Tree>
    <p:extLst>
      <p:ext uri="{BB962C8B-B14F-4D97-AF65-F5344CB8AC3E}">
        <p14:creationId xmlns:p14="http://schemas.microsoft.com/office/powerpoint/2010/main" val="10270283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2124076" y="544509"/>
            <a:ext cx="8229600" cy="1257813"/>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b="1" i="1" dirty="0" smtClean="0">
                <a:solidFill>
                  <a:schemeClr val="accent5">
                    <a:lumMod val="20000"/>
                    <a:lumOff val="80000"/>
                  </a:schemeClr>
                </a:solidFill>
                <a:effectLst>
                  <a:outerShdw blurRad="38100" dist="38100" dir="2700000" algn="tl">
                    <a:srgbClr val="000000">
                      <a:alpha val="43137"/>
                    </a:srgbClr>
                  </a:outerShdw>
                </a:effectLst>
                <a:latin typeface="Agency FB" panose="020B0503020202020204" pitchFamily="34" charset="0"/>
              </a:rPr>
              <a:t>S.C. </a:t>
            </a:r>
            <a:r>
              <a:rPr lang="en-US" sz="7200" b="1" i="1" dirty="0" err="1" smtClean="0">
                <a:solidFill>
                  <a:schemeClr val="accent5">
                    <a:lumMod val="20000"/>
                    <a:lumOff val="80000"/>
                  </a:schemeClr>
                </a:solidFill>
                <a:effectLst>
                  <a:outerShdw blurRad="38100" dist="38100" dir="2700000" algn="tl">
                    <a:srgbClr val="000000">
                      <a:alpha val="43137"/>
                    </a:srgbClr>
                  </a:outerShdw>
                </a:effectLst>
                <a:latin typeface="Agency FB" panose="020B0503020202020204" pitchFamily="34" charset="0"/>
              </a:rPr>
              <a:t>Poarta</a:t>
            </a:r>
            <a:r>
              <a:rPr lang="en-US" sz="7200" b="1" i="1" dirty="0" smtClean="0">
                <a:solidFill>
                  <a:schemeClr val="accent5">
                    <a:lumMod val="20000"/>
                    <a:lumOff val="80000"/>
                  </a:schemeClr>
                </a:solidFill>
                <a:effectLst>
                  <a:outerShdw blurRad="38100" dist="38100" dir="2700000" algn="tl">
                    <a:srgbClr val="000000">
                      <a:alpha val="43137"/>
                    </a:srgbClr>
                  </a:outerShdw>
                </a:effectLst>
                <a:latin typeface="Agency FB" panose="020B0503020202020204" pitchFamily="34" charset="0"/>
              </a:rPr>
              <a:t> </a:t>
            </a:r>
            <a:r>
              <a:rPr lang="en-US" sz="7200" b="1" i="1" dirty="0" err="1" smtClean="0">
                <a:solidFill>
                  <a:schemeClr val="accent5">
                    <a:lumMod val="20000"/>
                    <a:lumOff val="80000"/>
                  </a:schemeClr>
                </a:solidFill>
                <a:effectLst>
                  <a:outerShdw blurRad="38100" dist="38100" dir="2700000" algn="tl">
                    <a:srgbClr val="000000">
                      <a:alpha val="43137"/>
                    </a:srgbClr>
                  </a:outerShdw>
                </a:effectLst>
                <a:latin typeface="Agency FB" panose="020B0503020202020204" pitchFamily="34" charset="0"/>
              </a:rPr>
              <a:t>Raiului</a:t>
            </a:r>
            <a:r>
              <a:rPr lang="en-US" sz="7200" b="1" i="1" dirty="0" smtClean="0">
                <a:solidFill>
                  <a:schemeClr val="accent5">
                    <a:lumMod val="20000"/>
                    <a:lumOff val="80000"/>
                  </a:schemeClr>
                </a:solidFill>
                <a:effectLst>
                  <a:outerShdw blurRad="38100" dist="38100" dir="2700000" algn="tl">
                    <a:srgbClr val="000000">
                      <a:alpha val="43137"/>
                    </a:srgbClr>
                  </a:outerShdw>
                </a:effectLst>
                <a:latin typeface="Agency FB" panose="020B0503020202020204" pitchFamily="34" charset="0"/>
              </a:rPr>
              <a:t> S.R.L</a:t>
            </a:r>
            <a:endParaRPr lang="en-US" sz="7200" b="1" i="1" dirty="0">
              <a:solidFill>
                <a:schemeClr val="accent5">
                  <a:lumMod val="20000"/>
                  <a:lumOff val="80000"/>
                </a:schemeClr>
              </a:solidFill>
              <a:effectLst>
                <a:outerShdw blurRad="38100" dist="38100" dir="2700000" algn="tl">
                  <a:srgbClr val="000000">
                    <a:alpha val="43137"/>
                  </a:srgbClr>
                </a:outerShdw>
              </a:effectLst>
              <a:latin typeface="Agency FB" panose="020B0503020202020204" pitchFamily="34" charset="0"/>
            </a:endParaRPr>
          </a:p>
        </p:txBody>
      </p:sp>
      <p:sp>
        <p:nvSpPr>
          <p:cNvPr id="7" name="TextBox 6"/>
          <p:cNvSpPr txBox="1"/>
          <p:nvPr/>
        </p:nvSpPr>
        <p:spPr>
          <a:xfrm>
            <a:off x="342900" y="3200400"/>
            <a:ext cx="6276975"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Nume</a:t>
            </a:r>
            <a:r>
              <a:rPr lang="en-US" dirty="0" smtClean="0"/>
              <a:t> firma: </a:t>
            </a:r>
          </a:p>
          <a:p>
            <a:r>
              <a:rPr lang="en-US" dirty="0"/>
              <a:t>	</a:t>
            </a:r>
            <a:r>
              <a:rPr lang="en-US" dirty="0" err="1" smtClean="0"/>
              <a:t>Poarta</a:t>
            </a:r>
            <a:r>
              <a:rPr lang="en-US" dirty="0" smtClean="0"/>
              <a:t> </a:t>
            </a:r>
            <a:r>
              <a:rPr lang="en-US" dirty="0" err="1" smtClean="0"/>
              <a:t>Raiului</a:t>
            </a:r>
            <a:endParaRPr lang="en-US" dirty="0" smtClean="0"/>
          </a:p>
          <a:p>
            <a:pPr marL="285750" indent="-285750">
              <a:buFont typeface="Arial" panose="020B0604020202020204" pitchFamily="34" charset="0"/>
              <a:buChar char="•"/>
            </a:pPr>
            <a:r>
              <a:rPr lang="en-US" dirty="0" smtClean="0"/>
              <a:t>Forma juridical de </a:t>
            </a:r>
            <a:r>
              <a:rPr lang="en-US" dirty="0" err="1" smtClean="0"/>
              <a:t>constituire</a:t>
            </a:r>
            <a:r>
              <a:rPr lang="en-US" dirty="0" smtClean="0"/>
              <a:t>:</a:t>
            </a:r>
          </a:p>
          <a:p>
            <a:r>
              <a:rPr lang="en-US" dirty="0"/>
              <a:t>	</a:t>
            </a:r>
            <a:r>
              <a:rPr lang="en-US" dirty="0" err="1" smtClean="0"/>
              <a:t>Societate</a:t>
            </a:r>
            <a:r>
              <a:rPr lang="en-US" dirty="0" smtClean="0"/>
              <a:t> </a:t>
            </a:r>
            <a:r>
              <a:rPr lang="en-US" dirty="0" err="1" smtClean="0"/>
              <a:t>comerciala</a:t>
            </a:r>
            <a:endParaRPr lang="en-US" dirty="0" smtClean="0"/>
          </a:p>
          <a:p>
            <a:pPr marL="285750" indent="-285750">
              <a:buFont typeface="Arial" panose="020B0604020202020204" pitchFamily="34" charset="0"/>
              <a:buChar char="•"/>
            </a:pPr>
            <a:r>
              <a:rPr lang="en-US" dirty="0" err="1" smtClean="0"/>
              <a:t>Activitatea</a:t>
            </a:r>
            <a:r>
              <a:rPr lang="en-US" dirty="0" smtClean="0"/>
              <a:t> principal </a:t>
            </a:r>
            <a:r>
              <a:rPr lang="en-US" dirty="0" err="1" smtClean="0"/>
              <a:t>si</a:t>
            </a:r>
            <a:r>
              <a:rPr lang="en-US" dirty="0" smtClean="0"/>
              <a:t> </a:t>
            </a:r>
            <a:r>
              <a:rPr lang="en-US" dirty="0" err="1" smtClean="0"/>
              <a:t>codul</a:t>
            </a:r>
            <a:r>
              <a:rPr lang="en-US" dirty="0" smtClean="0"/>
              <a:t> CAEN al </a:t>
            </a:r>
            <a:r>
              <a:rPr lang="en-US" dirty="0" err="1" smtClean="0"/>
              <a:t>activitatii</a:t>
            </a:r>
            <a:r>
              <a:rPr lang="en-US" dirty="0" smtClean="0"/>
              <a:t> </a:t>
            </a:r>
            <a:r>
              <a:rPr lang="en-US" dirty="0" err="1" smtClean="0"/>
              <a:t>principale</a:t>
            </a:r>
            <a:r>
              <a:rPr lang="en-US" dirty="0" smtClean="0"/>
              <a:t>:</a:t>
            </a:r>
          </a:p>
          <a:p>
            <a:r>
              <a:rPr lang="en-US" dirty="0"/>
              <a:t>	</a:t>
            </a:r>
            <a:r>
              <a:rPr lang="en-US" dirty="0" smtClean="0"/>
              <a:t>COD CAEN: 2370</a:t>
            </a:r>
          </a:p>
          <a:p>
            <a:pPr marL="285750" indent="-285750">
              <a:buFont typeface="Arial" panose="020B0604020202020204" pitchFamily="34" charset="0"/>
              <a:buChar char="•"/>
            </a:pPr>
            <a:r>
              <a:rPr lang="en-US" dirty="0" err="1" smtClean="0"/>
              <a:t>Valoarea</a:t>
            </a:r>
            <a:r>
              <a:rPr lang="en-US" dirty="0" smtClean="0"/>
              <a:t> </a:t>
            </a:r>
            <a:r>
              <a:rPr lang="en-US" dirty="0" err="1" smtClean="0"/>
              <a:t>capitalului</a:t>
            </a:r>
            <a:r>
              <a:rPr lang="en-US" dirty="0" smtClean="0"/>
              <a:t>:</a:t>
            </a:r>
          </a:p>
          <a:p>
            <a:r>
              <a:rPr lang="en-US" dirty="0"/>
              <a:t>	</a:t>
            </a:r>
            <a:r>
              <a:rPr lang="en-US" dirty="0" err="1" smtClean="0"/>
              <a:t>val</a:t>
            </a:r>
            <a:r>
              <a:rPr lang="en-US" dirty="0"/>
              <a:t> </a:t>
            </a:r>
            <a:r>
              <a:rPr lang="en-US" dirty="0" smtClean="0"/>
              <a:t>cap = </a:t>
            </a:r>
            <a:r>
              <a:rPr lang="ro-RO" dirty="0"/>
              <a:t>40.000</a:t>
            </a:r>
            <a:r>
              <a:rPr lang="ro-RO" dirty="0" smtClean="0"/>
              <a:t>€</a:t>
            </a:r>
            <a:endParaRPr lang="en-US" dirty="0" smtClean="0"/>
          </a:p>
        </p:txBody>
      </p:sp>
      <p:sp>
        <p:nvSpPr>
          <p:cNvPr id="15" name="TextBox 14"/>
          <p:cNvSpPr txBox="1"/>
          <p:nvPr/>
        </p:nvSpPr>
        <p:spPr>
          <a:xfrm>
            <a:off x="6772274" y="2819400"/>
            <a:ext cx="5133976"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Persoane</a:t>
            </a:r>
            <a:r>
              <a:rPr lang="en-US" dirty="0" smtClean="0"/>
              <a:t> de contact/</a:t>
            </a:r>
            <a:r>
              <a:rPr lang="en-US" dirty="0" err="1" smtClean="0"/>
              <a:t>adresa</a:t>
            </a:r>
            <a:r>
              <a:rPr lang="en-US" dirty="0" smtClean="0"/>
              <a:t>/</a:t>
            </a:r>
            <a:r>
              <a:rPr lang="en-US" dirty="0" err="1" smtClean="0"/>
              <a:t>numar</a:t>
            </a:r>
            <a:r>
              <a:rPr lang="en-US" dirty="0" smtClean="0"/>
              <a:t> de </a:t>
            </a:r>
            <a:r>
              <a:rPr lang="en-US" dirty="0" err="1" smtClean="0"/>
              <a:t>telefon</a:t>
            </a:r>
            <a:r>
              <a:rPr lang="en-US" dirty="0" smtClean="0"/>
              <a:t>: </a:t>
            </a:r>
          </a:p>
          <a:p>
            <a:endParaRPr lang="en-US" dirty="0" smtClean="0"/>
          </a:p>
          <a:p>
            <a:r>
              <a:rPr lang="en-US" dirty="0" smtClean="0"/>
              <a:t>	</a:t>
            </a:r>
            <a:r>
              <a:rPr lang="en-US" dirty="0" err="1" smtClean="0"/>
              <a:t>Burduloi</a:t>
            </a:r>
            <a:r>
              <a:rPr lang="en-US" dirty="0" smtClean="0"/>
              <a:t> </a:t>
            </a:r>
            <a:r>
              <a:rPr lang="en-US" dirty="0" err="1" smtClean="0"/>
              <a:t>Alexandru</a:t>
            </a:r>
            <a:endParaRPr lang="en-US" dirty="0" smtClean="0"/>
          </a:p>
          <a:p>
            <a:r>
              <a:rPr lang="en-US" dirty="0"/>
              <a:t>	</a:t>
            </a:r>
            <a:r>
              <a:rPr lang="en-US" dirty="0" smtClean="0"/>
              <a:t>	</a:t>
            </a:r>
            <a:r>
              <a:rPr lang="en-US" dirty="0" smtClean="0">
                <a:hlinkClick r:id="rId2"/>
              </a:rPr>
              <a:t>balexandru@funerare.com</a:t>
            </a:r>
            <a:endParaRPr lang="en-US" dirty="0" smtClean="0"/>
          </a:p>
          <a:p>
            <a:r>
              <a:rPr lang="en-US" dirty="0"/>
              <a:t>	</a:t>
            </a:r>
            <a:r>
              <a:rPr lang="en-US" dirty="0" err="1" smtClean="0"/>
              <a:t>Craciun</a:t>
            </a:r>
            <a:r>
              <a:rPr lang="en-US" dirty="0" smtClean="0"/>
              <a:t> Iulia</a:t>
            </a:r>
          </a:p>
          <a:p>
            <a:r>
              <a:rPr lang="en-US" dirty="0"/>
              <a:t>	</a:t>
            </a:r>
            <a:r>
              <a:rPr lang="en-US" dirty="0" smtClean="0"/>
              <a:t>	</a:t>
            </a:r>
            <a:r>
              <a:rPr lang="en-US" dirty="0" smtClean="0">
                <a:hlinkClick r:id="rId3"/>
              </a:rPr>
              <a:t>ciulia@funerare.com</a:t>
            </a:r>
            <a:endParaRPr lang="en-US" dirty="0" smtClean="0"/>
          </a:p>
          <a:p>
            <a:r>
              <a:rPr lang="en-US" dirty="0"/>
              <a:t>	</a:t>
            </a:r>
            <a:r>
              <a:rPr lang="en-US" dirty="0" smtClean="0"/>
              <a:t>Irimia </a:t>
            </a:r>
            <a:r>
              <a:rPr lang="en-US" dirty="0" err="1" smtClean="0"/>
              <a:t>Petru</a:t>
            </a:r>
            <a:r>
              <a:rPr lang="en-US" dirty="0" smtClean="0"/>
              <a:t> Dorin	</a:t>
            </a:r>
          </a:p>
          <a:p>
            <a:r>
              <a:rPr lang="en-US" dirty="0"/>
              <a:t>	</a:t>
            </a:r>
            <a:r>
              <a:rPr lang="en-US" dirty="0" smtClean="0"/>
              <a:t>	</a:t>
            </a:r>
            <a:r>
              <a:rPr lang="en-US" dirty="0" smtClean="0">
                <a:hlinkClick r:id="rId4"/>
              </a:rPr>
              <a:t>idorin@funerare.com</a:t>
            </a:r>
            <a:endParaRPr lang="en-US" dirty="0" smtClean="0"/>
          </a:p>
          <a:p>
            <a:r>
              <a:rPr lang="en-US" dirty="0"/>
              <a:t>	</a:t>
            </a:r>
            <a:r>
              <a:rPr lang="en-US" dirty="0" err="1" smtClean="0"/>
              <a:t>Negurici</a:t>
            </a:r>
            <a:r>
              <a:rPr lang="en-US" dirty="0" smtClean="0"/>
              <a:t> Ana-Maria</a:t>
            </a:r>
          </a:p>
          <a:p>
            <a:r>
              <a:rPr lang="en-US" dirty="0"/>
              <a:t>	</a:t>
            </a:r>
            <a:r>
              <a:rPr lang="en-US" dirty="0" smtClean="0"/>
              <a:t>	</a:t>
            </a:r>
            <a:r>
              <a:rPr lang="en-US" dirty="0" smtClean="0">
                <a:hlinkClick r:id="rId5"/>
              </a:rPr>
              <a:t>naana@funerare.com</a:t>
            </a:r>
            <a:endParaRPr lang="en-US" dirty="0" smtClean="0"/>
          </a:p>
          <a:p>
            <a:endParaRPr lang="en-US" dirty="0" smtClean="0"/>
          </a:p>
          <a:p>
            <a:r>
              <a:rPr lang="en-US" dirty="0" err="1" smtClean="0"/>
              <a:t>Bld</a:t>
            </a:r>
            <a:r>
              <a:rPr lang="en-US" dirty="0" smtClean="0"/>
              <a:t> </a:t>
            </a:r>
            <a:r>
              <a:rPr lang="en-US" dirty="0" err="1" smtClean="0"/>
              <a:t>Traian</a:t>
            </a:r>
            <a:r>
              <a:rPr lang="en-US" dirty="0"/>
              <a:t> </a:t>
            </a:r>
            <a:r>
              <a:rPr lang="en-US" dirty="0" err="1" smtClean="0"/>
              <a:t>Voda</a:t>
            </a:r>
            <a:r>
              <a:rPr lang="en-US" dirty="0" smtClean="0"/>
              <a:t>  </a:t>
            </a:r>
            <a:r>
              <a:rPr lang="en-US" dirty="0" err="1" smtClean="0"/>
              <a:t>nr</a:t>
            </a:r>
            <a:r>
              <a:rPr lang="en-US" dirty="0" smtClean="0"/>
              <a:t>. 213, </a:t>
            </a:r>
            <a:r>
              <a:rPr lang="en-US" dirty="0" err="1" smtClean="0"/>
              <a:t>jud</a:t>
            </a:r>
            <a:r>
              <a:rPr lang="en-US" dirty="0" smtClean="0"/>
              <a:t> Iasi, </a:t>
            </a:r>
            <a:r>
              <a:rPr lang="en-US" dirty="0" err="1" smtClean="0"/>
              <a:t>langa</a:t>
            </a:r>
            <a:r>
              <a:rPr lang="en-US" dirty="0" smtClean="0"/>
              <a:t> SEBA</a:t>
            </a: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Tree>
    <p:extLst>
      <p:ext uri="{BB962C8B-B14F-4D97-AF65-F5344CB8AC3E}">
        <p14:creationId xmlns:p14="http://schemas.microsoft.com/office/powerpoint/2010/main" val="2446008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Viziuna</a:t>
            </a:r>
            <a:r>
              <a:rPr lang="en-US" b="1" i="1" u="sng" dirty="0" smtClean="0"/>
              <a:t> </a:t>
            </a:r>
            <a:r>
              <a:rPr lang="en-US" b="1" i="1" u="sng" dirty="0" err="1" smtClean="0"/>
              <a:t>firmei</a:t>
            </a:r>
            <a:endParaRPr lang="en-US" b="1" i="1" u="sng" dirty="0"/>
          </a:p>
        </p:txBody>
      </p:sp>
      <p:sp>
        <p:nvSpPr>
          <p:cNvPr id="3" name="Content Placeholder 2"/>
          <p:cNvSpPr>
            <a:spLocks noGrp="1"/>
          </p:cNvSpPr>
          <p:nvPr>
            <p:ph idx="1"/>
          </p:nvPr>
        </p:nvSpPr>
        <p:spPr>
          <a:xfrm>
            <a:off x="913795" y="1732450"/>
            <a:ext cx="10353762" cy="3944450"/>
          </a:xfrm>
        </p:spPr>
        <p:txBody>
          <a:bodyPr>
            <a:normAutofit/>
          </a:bodyPr>
          <a:lstStyle/>
          <a:p>
            <a:pPr marL="36900" indent="0">
              <a:buNone/>
            </a:pPr>
            <a:r>
              <a:rPr lang="en-US" dirty="0" smtClean="0">
                <a:effectLst/>
              </a:rPr>
              <a:t>	</a:t>
            </a:r>
            <a:r>
              <a:rPr lang="en-US" dirty="0" err="1" smtClean="0">
                <a:effectLst/>
              </a:rPr>
              <a:t>Poarta</a:t>
            </a:r>
            <a:r>
              <a:rPr lang="en-US" dirty="0" smtClean="0">
                <a:effectLst/>
              </a:rPr>
              <a:t> </a:t>
            </a:r>
            <a:r>
              <a:rPr lang="en-US" dirty="0" err="1" smtClean="0">
                <a:effectLst/>
              </a:rPr>
              <a:t>Raiului</a:t>
            </a:r>
            <a:r>
              <a:rPr lang="en-US" dirty="0" smtClean="0">
                <a:effectLst/>
              </a:rPr>
              <a:t> </a:t>
            </a:r>
            <a:r>
              <a:rPr lang="en-US" dirty="0" err="1" smtClean="0">
                <a:effectLst/>
              </a:rPr>
              <a:t>este</a:t>
            </a:r>
            <a:r>
              <a:rPr lang="en-US" dirty="0" smtClean="0">
                <a:effectLst/>
              </a:rPr>
              <a:t> </a:t>
            </a:r>
            <a:r>
              <a:rPr lang="en-US" dirty="0">
                <a:effectLst/>
              </a:rPr>
              <a:t>o </a:t>
            </a:r>
            <a:r>
              <a:rPr lang="en-US" dirty="0" err="1">
                <a:effectLst/>
              </a:rPr>
              <a:t>firmă</a:t>
            </a:r>
            <a:r>
              <a:rPr lang="en-US" dirty="0">
                <a:effectLst/>
              </a:rPr>
              <a:t> </a:t>
            </a:r>
            <a:r>
              <a:rPr lang="en-US" dirty="0" err="1">
                <a:effectLst/>
              </a:rPr>
              <a:t>dedicată</a:t>
            </a:r>
            <a:r>
              <a:rPr lang="en-US" dirty="0">
                <a:effectLst/>
              </a:rPr>
              <a:t> </a:t>
            </a:r>
            <a:r>
              <a:rPr lang="en-US" dirty="0" err="1">
                <a:effectLst/>
              </a:rPr>
              <a:t>creării</a:t>
            </a:r>
            <a:r>
              <a:rPr lang="en-US" dirty="0">
                <a:effectLst/>
              </a:rPr>
              <a:t> </a:t>
            </a:r>
            <a:r>
              <a:rPr lang="en-US" dirty="0" err="1">
                <a:effectLst/>
              </a:rPr>
              <a:t>unor</a:t>
            </a:r>
            <a:r>
              <a:rPr lang="en-US" dirty="0">
                <a:effectLst/>
              </a:rPr>
              <a:t> </a:t>
            </a:r>
            <a:r>
              <a:rPr lang="en-US" dirty="0" err="1">
                <a:effectLst/>
              </a:rPr>
              <a:t>memorialuri</a:t>
            </a:r>
            <a:r>
              <a:rPr lang="en-US" dirty="0">
                <a:effectLst/>
              </a:rPr>
              <a:t> </a:t>
            </a:r>
            <a:r>
              <a:rPr lang="en-US" dirty="0" err="1">
                <a:effectLst/>
              </a:rPr>
              <a:t>unice</a:t>
            </a:r>
            <a:r>
              <a:rPr lang="en-US" dirty="0">
                <a:effectLst/>
              </a:rPr>
              <a:t> </a:t>
            </a:r>
            <a:r>
              <a:rPr lang="en-US" dirty="0" err="1">
                <a:effectLst/>
              </a:rPr>
              <a:t>și</a:t>
            </a:r>
            <a:r>
              <a:rPr lang="en-US" dirty="0">
                <a:effectLst/>
              </a:rPr>
              <a:t> </a:t>
            </a:r>
            <a:r>
              <a:rPr lang="en-US" dirty="0" err="1">
                <a:effectLst/>
              </a:rPr>
              <a:t>semnificative</a:t>
            </a:r>
            <a:r>
              <a:rPr lang="en-US" dirty="0">
                <a:effectLst/>
              </a:rPr>
              <a:t> care </a:t>
            </a:r>
            <a:r>
              <a:rPr lang="en-US" dirty="0" err="1">
                <a:effectLst/>
              </a:rPr>
              <a:t>să</a:t>
            </a:r>
            <a:r>
              <a:rPr lang="en-US" dirty="0">
                <a:effectLst/>
              </a:rPr>
              <a:t> </a:t>
            </a:r>
            <a:r>
              <a:rPr lang="en-US" dirty="0" err="1">
                <a:effectLst/>
              </a:rPr>
              <a:t>onoreze</a:t>
            </a:r>
            <a:r>
              <a:rPr lang="en-US" dirty="0">
                <a:effectLst/>
              </a:rPr>
              <a:t> </a:t>
            </a:r>
            <a:r>
              <a:rPr lang="en-US" dirty="0" err="1">
                <a:effectLst/>
              </a:rPr>
              <a:t>amintirea</a:t>
            </a:r>
            <a:r>
              <a:rPr lang="en-US" dirty="0">
                <a:effectLst/>
              </a:rPr>
              <a:t> </a:t>
            </a:r>
            <a:r>
              <a:rPr lang="en-US" dirty="0" err="1">
                <a:effectLst/>
              </a:rPr>
              <a:t>persoanelor</a:t>
            </a:r>
            <a:r>
              <a:rPr lang="en-US" dirty="0">
                <a:effectLst/>
              </a:rPr>
              <a:t> </a:t>
            </a:r>
            <a:r>
              <a:rPr lang="en-US" dirty="0" err="1">
                <a:effectLst/>
              </a:rPr>
              <a:t>dragi</a:t>
            </a:r>
            <a:r>
              <a:rPr lang="en-US" dirty="0">
                <a:effectLst/>
              </a:rPr>
              <a:t> care au </a:t>
            </a:r>
            <a:r>
              <a:rPr lang="en-US" dirty="0" err="1">
                <a:effectLst/>
              </a:rPr>
              <a:t>trecut</a:t>
            </a:r>
            <a:r>
              <a:rPr lang="en-US" dirty="0">
                <a:effectLst/>
              </a:rPr>
              <a:t> </a:t>
            </a:r>
            <a:r>
              <a:rPr lang="en-US" dirty="0" err="1">
                <a:effectLst/>
              </a:rPr>
              <a:t>în</a:t>
            </a:r>
            <a:r>
              <a:rPr lang="en-US" dirty="0">
                <a:effectLst/>
              </a:rPr>
              <a:t> </a:t>
            </a:r>
            <a:r>
              <a:rPr lang="en-US" dirty="0" err="1">
                <a:effectLst/>
              </a:rPr>
              <a:t>neființă</a:t>
            </a:r>
            <a:r>
              <a:rPr lang="en-US" dirty="0">
                <a:effectLst/>
              </a:rPr>
              <a:t>. Ne </a:t>
            </a:r>
            <a:r>
              <a:rPr lang="en-US" dirty="0" err="1">
                <a:effectLst/>
              </a:rPr>
              <a:t>străduim</a:t>
            </a:r>
            <a:r>
              <a:rPr lang="en-US" dirty="0">
                <a:effectLst/>
              </a:rPr>
              <a:t> </a:t>
            </a:r>
            <a:r>
              <a:rPr lang="en-US" dirty="0" err="1">
                <a:effectLst/>
              </a:rPr>
              <a:t>să</a:t>
            </a:r>
            <a:r>
              <a:rPr lang="en-US" dirty="0">
                <a:effectLst/>
              </a:rPr>
              <a:t> </a:t>
            </a:r>
            <a:r>
              <a:rPr lang="en-US" dirty="0" err="1">
                <a:effectLst/>
              </a:rPr>
              <a:t>oferim</a:t>
            </a:r>
            <a:r>
              <a:rPr lang="en-US" dirty="0">
                <a:effectLst/>
              </a:rPr>
              <a:t> </a:t>
            </a:r>
            <a:r>
              <a:rPr lang="en-US" dirty="0" err="1">
                <a:effectLst/>
              </a:rPr>
              <a:t>clienților</a:t>
            </a:r>
            <a:r>
              <a:rPr lang="en-US" dirty="0">
                <a:effectLst/>
              </a:rPr>
              <a:t> </a:t>
            </a:r>
            <a:r>
              <a:rPr lang="en-US" dirty="0" err="1">
                <a:effectLst/>
              </a:rPr>
              <a:t>noștri</a:t>
            </a:r>
            <a:r>
              <a:rPr lang="en-US" dirty="0">
                <a:effectLst/>
              </a:rPr>
              <a:t> nu </a:t>
            </a:r>
            <a:r>
              <a:rPr lang="en-US" dirty="0" err="1">
                <a:effectLst/>
              </a:rPr>
              <a:t>doar</a:t>
            </a:r>
            <a:r>
              <a:rPr lang="en-US" dirty="0">
                <a:effectLst/>
              </a:rPr>
              <a:t> </a:t>
            </a:r>
            <a:r>
              <a:rPr lang="en-US" dirty="0" err="1">
                <a:effectLst/>
              </a:rPr>
              <a:t>produse</a:t>
            </a:r>
            <a:r>
              <a:rPr lang="en-US" dirty="0">
                <a:effectLst/>
              </a:rPr>
              <a:t> de </a:t>
            </a:r>
            <a:r>
              <a:rPr lang="en-US" dirty="0" err="1">
                <a:effectLst/>
              </a:rPr>
              <a:t>calitate</a:t>
            </a:r>
            <a:r>
              <a:rPr lang="en-US" dirty="0">
                <a:effectLst/>
              </a:rPr>
              <a:t>, ci </a:t>
            </a:r>
            <a:r>
              <a:rPr lang="en-US" dirty="0" err="1">
                <a:effectLst/>
              </a:rPr>
              <a:t>și</a:t>
            </a:r>
            <a:r>
              <a:rPr lang="en-US" dirty="0">
                <a:effectLst/>
              </a:rPr>
              <a:t> o </a:t>
            </a:r>
            <a:r>
              <a:rPr lang="en-US" dirty="0" err="1">
                <a:effectLst/>
              </a:rPr>
              <a:t>experiență</a:t>
            </a:r>
            <a:r>
              <a:rPr lang="en-US" dirty="0">
                <a:effectLst/>
              </a:rPr>
              <a:t> </a:t>
            </a:r>
            <a:r>
              <a:rPr lang="en-US" dirty="0" err="1">
                <a:effectLst/>
              </a:rPr>
              <a:t>empatică</a:t>
            </a:r>
            <a:r>
              <a:rPr lang="en-US" dirty="0">
                <a:effectLst/>
              </a:rPr>
              <a:t> </a:t>
            </a:r>
            <a:r>
              <a:rPr lang="en-US" dirty="0" err="1">
                <a:effectLst/>
              </a:rPr>
              <a:t>și</a:t>
            </a:r>
            <a:r>
              <a:rPr lang="en-US" dirty="0">
                <a:effectLst/>
              </a:rPr>
              <a:t> </a:t>
            </a:r>
            <a:r>
              <a:rPr lang="en-US" dirty="0" err="1">
                <a:effectLst/>
              </a:rPr>
              <a:t>personalizată</a:t>
            </a:r>
            <a:r>
              <a:rPr lang="en-US" dirty="0">
                <a:effectLst/>
              </a:rPr>
              <a:t> </a:t>
            </a:r>
            <a:r>
              <a:rPr lang="en-US" dirty="0" err="1">
                <a:effectLst/>
              </a:rPr>
              <a:t>în</a:t>
            </a:r>
            <a:r>
              <a:rPr lang="en-US" dirty="0">
                <a:effectLst/>
              </a:rPr>
              <a:t> </a:t>
            </a:r>
            <a:r>
              <a:rPr lang="en-US" dirty="0" err="1">
                <a:effectLst/>
              </a:rPr>
              <a:t>procesul</a:t>
            </a:r>
            <a:r>
              <a:rPr lang="en-US" dirty="0">
                <a:effectLst/>
              </a:rPr>
              <a:t> de </a:t>
            </a:r>
            <a:r>
              <a:rPr lang="en-US" dirty="0" err="1">
                <a:effectLst/>
              </a:rPr>
              <a:t>creare</a:t>
            </a:r>
            <a:r>
              <a:rPr lang="en-US" dirty="0">
                <a:effectLst/>
              </a:rPr>
              <a:t> a </a:t>
            </a:r>
            <a:r>
              <a:rPr lang="en-US" dirty="0" err="1">
                <a:effectLst/>
              </a:rPr>
              <a:t>unui</a:t>
            </a:r>
            <a:r>
              <a:rPr lang="en-US" dirty="0">
                <a:effectLst/>
              </a:rPr>
              <a:t> memorial</a:t>
            </a:r>
            <a:r>
              <a:rPr lang="en-US" dirty="0" smtClean="0">
                <a:effectLst/>
              </a:rPr>
              <a:t>.</a:t>
            </a:r>
          </a:p>
          <a:p>
            <a:pPr marL="36900" indent="0">
              <a:buNone/>
            </a:pPr>
            <a:endParaRPr lang="en-US" dirty="0">
              <a:effectLst/>
            </a:endParaRPr>
          </a:p>
          <a:p>
            <a:pPr marL="36900" indent="0">
              <a:buNone/>
            </a:pPr>
            <a:r>
              <a:rPr lang="en-US" dirty="0" smtClean="0">
                <a:effectLst/>
              </a:rPr>
              <a:t>	</a:t>
            </a:r>
            <a:r>
              <a:rPr lang="en-US" dirty="0" err="1" smtClean="0">
                <a:effectLst/>
              </a:rPr>
              <a:t>Viziunea</a:t>
            </a:r>
            <a:r>
              <a:rPr lang="en-US" dirty="0" smtClean="0">
                <a:effectLst/>
              </a:rPr>
              <a:t> </a:t>
            </a:r>
            <a:r>
              <a:rPr lang="en-US" dirty="0" err="1">
                <a:effectLst/>
              </a:rPr>
              <a:t>noastră</a:t>
            </a:r>
            <a:r>
              <a:rPr lang="en-US" dirty="0">
                <a:effectLst/>
              </a:rPr>
              <a:t> </a:t>
            </a:r>
            <a:r>
              <a:rPr lang="en-US" dirty="0" err="1">
                <a:effectLst/>
              </a:rPr>
              <a:t>este</a:t>
            </a:r>
            <a:r>
              <a:rPr lang="en-US" dirty="0">
                <a:effectLst/>
              </a:rPr>
              <a:t> de a fi </a:t>
            </a:r>
            <a:r>
              <a:rPr lang="en-US" dirty="0" err="1">
                <a:effectLst/>
              </a:rPr>
              <a:t>lideri</a:t>
            </a:r>
            <a:r>
              <a:rPr lang="en-US" dirty="0">
                <a:effectLst/>
              </a:rPr>
              <a:t> </a:t>
            </a:r>
            <a:r>
              <a:rPr lang="en-US" dirty="0" err="1">
                <a:effectLst/>
              </a:rPr>
              <a:t>în</a:t>
            </a:r>
            <a:r>
              <a:rPr lang="en-US" dirty="0">
                <a:effectLst/>
              </a:rPr>
              <a:t> </a:t>
            </a:r>
            <a:r>
              <a:rPr lang="en-US" dirty="0" err="1">
                <a:effectLst/>
              </a:rPr>
              <a:t>industria</a:t>
            </a:r>
            <a:r>
              <a:rPr lang="en-US" dirty="0">
                <a:effectLst/>
              </a:rPr>
              <a:t> </a:t>
            </a:r>
            <a:r>
              <a:rPr lang="en-US" dirty="0" err="1">
                <a:effectLst/>
              </a:rPr>
              <a:t>funerară</a:t>
            </a:r>
            <a:r>
              <a:rPr lang="en-US" dirty="0">
                <a:effectLst/>
              </a:rPr>
              <a:t> </a:t>
            </a:r>
            <a:r>
              <a:rPr lang="en-US" dirty="0" err="1">
                <a:effectLst/>
              </a:rPr>
              <a:t>și</a:t>
            </a:r>
            <a:r>
              <a:rPr lang="en-US" dirty="0">
                <a:effectLst/>
              </a:rPr>
              <a:t> de a </a:t>
            </a:r>
            <a:r>
              <a:rPr lang="en-US" dirty="0" err="1">
                <a:effectLst/>
              </a:rPr>
              <a:t>deveni</a:t>
            </a:r>
            <a:r>
              <a:rPr lang="en-US" dirty="0">
                <a:effectLst/>
              </a:rPr>
              <a:t> un </a:t>
            </a:r>
            <a:r>
              <a:rPr lang="en-US" dirty="0" err="1">
                <a:effectLst/>
              </a:rPr>
              <a:t>punct</a:t>
            </a:r>
            <a:r>
              <a:rPr lang="en-US" dirty="0">
                <a:effectLst/>
              </a:rPr>
              <a:t> de </a:t>
            </a:r>
            <a:r>
              <a:rPr lang="en-US" dirty="0" err="1">
                <a:effectLst/>
              </a:rPr>
              <a:t>referință</a:t>
            </a:r>
            <a:r>
              <a:rPr lang="en-US" dirty="0">
                <a:effectLst/>
              </a:rPr>
              <a:t> </a:t>
            </a:r>
            <a:r>
              <a:rPr lang="en-US" dirty="0" err="1">
                <a:effectLst/>
              </a:rPr>
              <a:t>pentru</a:t>
            </a:r>
            <a:r>
              <a:rPr lang="en-US" dirty="0">
                <a:effectLst/>
              </a:rPr>
              <a:t> </a:t>
            </a:r>
            <a:r>
              <a:rPr lang="en-US" dirty="0" err="1">
                <a:effectLst/>
              </a:rPr>
              <a:t>serviciile</a:t>
            </a:r>
            <a:r>
              <a:rPr lang="en-US" dirty="0">
                <a:effectLst/>
              </a:rPr>
              <a:t> </a:t>
            </a:r>
            <a:r>
              <a:rPr lang="en-US" dirty="0" err="1">
                <a:effectLst/>
              </a:rPr>
              <a:t>și</a:t>
            </a:r>
            <a:r>
              <a:rPr lang="en-US" dirty="0">
                <a:effectLst/>
              </a:rPr>
              <a:t> </a:t>
            </a:r>
            <a:r>
              <a:rPr lang="en-US" dirty="0" err="1">
                <a:effectLst/>
              </a:rPr>
              <a:t>produsele</a:t>
            </a:r>
            <a:r>
              <a:rPr lang="en-US" dirty="0">
                <a:effectLst/>
              </a:rPr>
              <a:t> </a:t>
            </a:r>
            <a:r>
              <a:rPr lang="en-US" dirty="0" err="1">
                <a:effectLst/>
              </a:rPr>
              <a:t>noastre</a:t>
            </a:r>
            <a:r>
              <a:rPr lang="en-US" dirty="0">
                <a:effectLst/>
              </a:rPr>
              <a:t> </a:t>
            </a:r>
            <a:r>
              <a:rPr lang="en-US" dirty="0" err="1">
                <a:effectLst/>
              </a:rPr>
              <a:t>personalizate</a:t>
            </a:r>
            <a:r>
              <a:rPr lang="en-US" dirty="0">
                <a:effectLst/>
              </a:rPr>
              <a:t>. Ne </a:t>
            </a:r>
            <a:r>
              <a:rPr lang="en-US" dirty="0" err="1">
                <a:effectLst/>
              </a:rPr>
              <a:t>dorim</a:t>
            </a:r>
            <a:r>
              <a:rPr lang="en-US" dirty="0">
                <a:effectLst/>
              </a:rPr>
              <a:t> </a:t>
            </a:r>
            <a:r>
              <a:rPr lang="en-US" dirty="0" err="1">
                <a:effectLst/>
              </a:rPr>
              <a:t>să</a:t>
            </a:r>
            <a:r>
              <a:rPr lang="en-US" dirty="0">
                <a:effectLst/>
              </a:rPr>
              <a:t> </a:t>
            </a:r>
            <a:r>
              <a:rPr lang="en-US" dirty="0" err="1">
                <a:effectLst/>
              </a:rPr>
              <a:t>fim</a:t>
            </a:r>
            <a:r>
              <a:rPr lang="en-US" dirty="0">
                <a:effectLst/>
              </a:rPr>
              <a:t> </a:t>
            </a:r>
            <a:r>
              <a:rPr lang="en-US" dirty="0" err="1">
                <a:effectLst/>
              </a:rPr>
              <a:t>recunoscuți</a:t>
            </a:r>
            <a:r>
              <a:rPr lang="en-US" dirty="0">
                <a:effectLst/>
              </a:rPr>
              <a:t> </a:t>
            </a:r>
            <a:r>
              <a:rPr lang="en-US" dirty="0" err="1">
                <a:effectLst/>
              </a:rPr>
              <a:t>pentru</a:t>
            </a:r>
            <a:r>
              <a:rPr lang="en-US" dirty="0">
                <a:effectLst/>
              </a:rPr>
              <a:t> </a:t>
            </a:r>
            <a:r>
              <a:rPr lang="en-US" dirty="0" err="1">
                <a:effectLst/>
              </a:rPr>
              <a:t>calitatea</a:t>
            </a:r>
            <a:r>
              <a:rPr lang="en-US" dirty="0">
                <a:effectLst/>
              </a:rPr>
              <a:t> </a:t>
            </a:r>
            <a:r>
              <a:rPr lang="en-US" dirty="0" err="1">
                <a:effectLst/>
              </a:rPr>
              <a:t>excețională</a:t>
            </a:r>
            <a:r>
              <a:rPr lang="en-US" dirty="0">
                <a:effectLst/>
              </a:rPr>
              <a:t>, </a:t>
            </a:r>
            <a:r>
              <a:rPr lang="en-US" dirty="0" err="1">
                <a:effectLst/>
              </a:rPr>
              <a:t>inovația</a:t>
            </a:r>
            <a:r>
              <a:rPr lang="en-US" dirty="0">
                <a:effectLst/>
              </a:rPr>
              <a:t> </a:t>
            </a:r>
            <a:r>
              <a:rPr lang="en-US" dirty="0" err="1">
                <a:effectLst/>
              </a:rPr>
              <a:t>în</a:t>
            </a:r>
            <a:r>
              <a:rPr lang="en-US" dirty="0">
                <a:effectLst/>
              </a:rPr>
              <a:t> design </a:t>
            </a:r>
            <a:r>
              <a:rPr lang="en-US" dirty="0" err="1">
                <a:effectLst/>
              </a:rPr>
              <a:t>și</a:t>
            </a:r>
            <a:r>
              <a:rPr lang="en-US" dirty="0">
                <a:effectLst/>
              </a:rPr>
              <a:t> </a:t>
            </a:r>
            <a:r>
              <a:rPr lang="en-US" dirty="0" err="1">
                <a:effectLst/>
              </a:rPr>
              <a:t>empatia</a:t>
            </a:r>
            <a:r>
              <a:rPr lang="en-US" dirty="0">
                <a:effectLst/>
              </a:rPr>
              <a:t> </a:t>
            </a:r>
            <a:r>
              <a:rPr lang="en-US" dirty="0" err="1">
                <a:effectLst/>
              </a:rPr>
              <a:t>noastră</a:t>
            </a:r>
            <a:r>
              <a:rPr lang="en-US" dirty="0">
                <a:effectLst/>
              </a:rPr>
              <a:t> </a:t>
            </a:r>
            <a:r>
              <a:rPr lang="en-US" dirty="0" err="1">
                <a:effectLst/>
              </a:rPr>
              <a:t>în</a:t>
            </a:r>
            <a:r>
              <a:rPr lang="en-US" dirty="0">
                <a:effectLst/>
              </a:rPr>
              <a:t> </a:t>
            </a:r>
            <a:r>
              <a:rPr lang="en-US" dirty="0" err="1">
                <a:effectLst/>
              </a:rPr>
              <a:t>lucrul</a:t>
            </a:r>
            <a:r>
              <a:rPr lang="en-US" dirty="0">
                <a:effectLst/>
              </a:rPr>
              <a:t> cu </a:t>
            </a:r>
            <a:r>
              <a:rPr lang="en-US" dirty="0" err="1">
                <a:effectLst/>
              </a:rPr>
              <a:t>clienții</a:t>
            </a:r>
            <a:r>
              <a:rPr lang="en-US" dirty="0" smtClean="0">
                <a:effectLst/>
              </a:rPr>
              <a:t>.</a:t>
            </a:r>
          </a:p>
          <a:p>
            <a:pPr marL="36900" indent="0">
              <a:buNone/>
            </a:pPr>
            <a:r>
              <a:rPr lang="en-US" dirty="0" smtClean="0">
                <a:effectLst/>
              </a:rPr>
              <a:t>	</a:t>
            </a:r>
            <a:r>
              <a:rPr lang="en-US" dirty="0" err="1" smtClean="0">
                <a:effectLst/>
              </a:rPr>
              <a:t>Prin</a:t>
            </a:r>
            <a:r>
              <a:rPr lang="en-US" dirty="0" smtClean="0">
                <a:effectLst/>
              </a:rPr>
              <a:t> </a:t>
            </a:r>
            <a:r>
              <a:rPr lang="en-US" dirty="0" err="1">
                <a:effectLst/>
              </a:rPr>
              <a:t>urmare</a:t>
            </a:r>
            <a:r>
              <a:rPr lang="en-US" dirty="0">
                <a:effectLst/>
              </a:rPr>
              <a:t>, ne </a:t>
            </a:r>
            <a:r>
              <a:rPr lang="en-US" dirty="0" err="1">
                <a:effectLst/>
              </a:rPr>
              <a:t>propunem</a:t>
            </a:r>
            <a:r>
              <a:rPr lang="en-US" dirty="0">
                <a:effectLst/>
              </a:rPr>
              <a:t> </a:t>
            </a:r>
            <a:r>
              <a:rPr lang="en-US" dirty="0" err="1">
                <a:effectLst/>
              </a:rPr>
              <a:t>să</a:t>
            </a:r>
            <a:r>
              <a:rPr lang="en-US" dirty="0">
                <a:effectLst/>
              </a:rPr>
              <a:t> </a:t>
            </a:r>
            <a:r>
              <a:rPr lang="en-US" dirty="0" err="1">
                <a:effectLst/>
              </a:rPr>
              <a:t>fim</a:t>
            </a:r>
            <a:r>
              <a:rPr lang="en-US" dirty="0">
                <a:effectLst/>
              </a:rPr>
              <a:t> o </a:t>
            </a:r>
            <a:r>
              <a:rPr lang="en-US" dirty="0" err="1">
                <a:effectLst/>
              </a:rPr>
              <a:t>firmă</a:t>
            </a:r>
            <a:r>
              <a:rPr lang="en-US" dirty="0">
                <a:effectLst/>
              </a:rPr>
              <a:t> de </a:t>
            </a:r>
            <a:r>
              <a:rPr lang="en-US" dirty="0" err="1">
                <a:effectLst/>
              </a:rPr>
              <a:t>referință</a:t>
            </a:r>
            <a:r>
              <a:rPr lang="en-US" dirty="0">
                <a:effectLst/>
              </a:rPr>
              <a:t> </a:t>
            </a:r>
            <a:r>
              <a:rPr lang="en-US" dirty="0" err="1">
                <a:effectLst/>
              </a:rPr>
              <a:t>în</a:t>
            </a:r>
            <a:r>
              <a:rPr lang="en-US" dirty="0">
                <a:effectLst/>
              </a:rPr>
              <a:t> </a:t>
            </a:r>
            <a:r>
              <a:rPr lang="en-US" dirty="0" err="1">
                <a:effectLst/>
              </a:rPr>
              <a:t>industria</a:t>
            </a:r>
            <a:r>
              <a:rPr lang="en-US" dirty="0">
                <a:effectLst/>
              </a:rPr>
              <a:t> </a:t>
            </a:r>
            <a:r>
              <a:rPr lang="en-US" dirty="0" err="1">
                <a:effectLst/>
              </a:rPr>
              <a:t>funerară</a:t>
            </a:r>
            <a:r>
              <a:rPr lang="en-US" dirty="0">
                <a:effectLst/>
              </a:rPr>
              <a:t>, </a:t>
            </a:r>
            <a:r>
              <a:rPr lang="en-US" dirty="0" err="1">
                <a:effectLst/>
              </a:rPr>
              <a:t>oferind</a:t>
            </a:r>
            <a:r>
              <a:rPr lang="en-US" dirty="0">
                <a:effectLst/>
              </a:rPr>
              <a:t> </a:t>
            </a:r>
            <a:r>
              <a:rPr lang="en-US" dirty="0" err="1">
                <a:effectLst/>
              </a:rPr>
              <a:t>clienților</a:t>
            </a:r>
            <a:r>
              <a:rPr lang="en-US" dirty="0">
                <a:effectLst/>
              </a:rPr>
              <a:t> </a:t>
            </a:r>
            <a:r>
              <a:rPr lang="en-US" dirty="0" err="1">
                <a:effectLst/>
              </a:rPr>
              <a:t>noștri</a:t>
            </a:r>
            <a:r>
              <a:rPr lang="en-US" dirty="0">
                <a:effectLst/>
              </a:rPr>
              <a:t> </a:t>
            </a:r>
            <a:r>
              <a:rPr lang="en-US" dirty="0" err="1">
                <a:effectLst/>
              </a:rPr>
              <a:t>memorialuri</a:t>
            </a:r>
            <a:r>
              <a:rPr lang="en-US" dirty="0">
                <a:effectLst/>
              </a:rPr>
              <a:t> </a:t>
            </a:r>
            <a:r>
              <a:rPr lang="en-US" dirty="0" err="1">
                <a:effectLst/>
              </a:rPr>
              <a:t>personalizate</a:t>
            </a:r>
            <a:r>
              <a:rPr lang="en-US" dirty="0">
                <a:effectLst/>
              </a:rPr>
              <a:t>, </a:t>
            </a:r>
            <a:r>
              <a:rPr lang="en-US" dirty="0" err="1">
                <a:effectLst/>
              </a:rPr>
              <a:t>estetice</a:t>
            </a:r>
            <a:r>
              <a:rPr lang="en-US" dirty="0">
                <a:effectLst/>
              </a:rPr>
              <a:t> </a:t>
            </a:r>
            <a:r>
              <a:rPr lang="en-US" dirty="0" err="1">
                <a:effectLst/>
              </a:rPr>
              <a:t>și</a:t>
            </a:r>
            <a:r>
              <a:rPr lang="en-US" dirty="0">
                <a:effectLst/>
              </a:rPr>
              <a:t> </a:t>
            </a:r>
            <a:r>
              <a:rPr lang="en-US" dirty="0" err="1">
                <a:effectLst/>
              </a:rPr>
              <a:t>semnificative</a:t>
            </a:r>
            <a:r>
              <a:rPr lang="en-US" dirty="0">
                <a:effectLst/>
              </a:rPr>
              <a:t>, care </a:t>
            </a:r>
            <a:r>
              <a:rPr lang="en-US" dirty="0" err="1">
                <a:effectLst/>
              </a:rPr>
              <a:t>să</a:t>
            </a:r>
            <a:r>
              <a:rPr lang="en-US" dirty="0">
                <a:effectLst/>
              </a:rPr>
              <a:t> </a:t>
            </a:r>
            <a:r>
              <a:rPr lang="en-US" dirty="0" err="1">
                <a:effectLst/>
              </a:rPr>
              <a:t>dăinuiască</a:t>
            </a:r>
            <a:r>
              <a:rPr lang="en-US" dirty="0">
                <a:effectLst/>
              </a:rPr>
              <a:t> </a:t>
            </a:r>
            <a:r>
              <a:rPr lang="en-US" dirty="0" err="1">
                <a:effectLst/>
              </a:rPr>
              <a:t>în</a:t>
            </a:r>
            <a:r>
              <a:rPr lang="en-US" dirty="0">
                <a:effectLst/>
              </a:rPr>
              <a:t> </a:t>
            </a:r>
            <a:r>
              <a:rPr lang="en-US" dirty="0" err="1">
                <a:effectLst/>
              </a:rPr>
              <a:t>timp</a:t>
            </a:r>
            <a:r>
              <a:rPr lang="en-US" dirty="0">
                <a:effectLst/>
              </a:rPr>
              <a:t> </a:t>
            </a:r>
            <a:r>
              <a:rPr lang="en-US" dirty="0" err="1">
                <a:effectLst/>
              </a:rPr>
              <a:t>și</a:t>
            </a:r>
            <a:r>
              <a:rPr lang="en-US" dirty="0">
                <a:effectLst/>
              </a:rPr>
              <a:t> </a:t>
            </a:r>
            <a:r>
              <a:rPr lang="en-US" dirty="0" err="1">
                <a:effectLst/>
              </a:rPr>
              <a:t>să</a:t>
            </a:r>
            <a:r>
              <a:rPr lang="en-US" dirty="0">
                <a:effectLst/>
              </a:rPr>
              <a:t> </a:t>
            </a:r>
            <a:r>
              <a:rPr lang="en-US" dirty="0" err="1">
                <a:effectLst/>
              </a:rPr>
              <a:t>onoreze</a:t>
            </a:r>
            <a:r>
              <a:rPr lang="en-US" dirty="0">
                <a:effectLst/>
              </a:rPr>
              <a:t> </a:t>
            </a:r>
            <a:r>
              <a:rPr lang="en-US" dirty="0" err="1">
                <a:effectLst/>
              </a:rPr>
              <a:t>în</a:t>
            </a:r>
            <a:r>
              <a:rPr lang="en-US" dirty="0">
                <a:effectLst/>
              </a:rPr>
              <a:t> mod </a:t>
            </a:r>
            <a:r>
              <a:rPr lang="en-US" dirty="0" err="1">
                <a:effectLst/>
              </a:rPr>
              <a:t>unic</a:t>
            </a:r>
            <a:r>
              <a:rPr lang="en-US" dirty="0">
                <a:effectLst/>
              </a:rPr>
              <a:t> </a:t>
            </a:r>
            <a:r>
              <a:rPr lang="en-US" dirty="0" err="1">
                <a:effectLst/>
              </a:rPr>
              <a:t>amintirea</a:t>
            </a:r>
            <a:r>
              <a:rPr lang="en-US" dirty="0">
                <a:effectLst/>
              </a:rPr>
              <a:t> </a:t>
            </a:r>
            <a:r>
              <a:rPr lang="en-US" dirty="0" err="1">
                <a:effectLst/>
              </a:rPr>
              <a:t>persoanelor</a:t>
            </a:r>
            <a:r>
              <a:rPr lang="en-US" dirty="0">
                <a:effectLst/>
              </a:rPr>
              <a:t> </a:t>
            </a:r>
            <a:r>
              <a:rPr lang="en-US" dirty="0" err="1">
                <a:effectLst/>
              </a:rPr>
              <a:t>dragi</a:t>
            </a:r>
            <a:r>
              <a:rPr lang="en-US" dirty="0">
                <a:effectLst/>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Tree>
    <p:extLst>
      <p:ext uri="{BB962C8B-B14F-4D97-AF65-F5344CB8AC3E}">
        <p14:creationId xmlns:p14="http://schemas.microsoft.com/office/powerpoint/2010/main" val="15710913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Strategia</a:t>
            </a:r>
            <a:endParaRPr lang="en-US" b="1" i="1" u="sng" dirty="0"/>
          </a:p>
        </p:txBody>
      </p:sp>
      <p:sp>
        <p:nvSpPr>
          <p:cNvPr id="3" name="Content Placeholder 2"/>
          <p:cNvSpPr>
            <a:spLocks noGrp="1"/>
          </p:cNvSpPr>
          <p:nvPr>
            <p:ph idx="1"/>
          </p:nvPr>
        </p:nvSpPr>
        <p:spPr>
          <a:xfrm>
            <a:off x="913795" y="1732450"/>
            <a:ext cx="10353762" cy="4058750"/>
          </a:xfrm>
        </p:spPr>
        <p:txBody>
          <a:bodyPr>
            <a:normAutofit lnSpcReduction="10000"/>
          </a:bodyPr>
          <a:lstStyle/>
          <a:p>
            <a:r>
              <a:rPr lang="en-US" dirty="0" err="1">
                <a:effectLst/>
              </a:rPr>
              <a:t>Personalizare</a:t>
            </a:r>
            <a:r>
              <a:rPr lang="en-US" dirty="0">
                <a:effectLst/>
              </a:rPr>
              <a:t> </a:t>
            </a:r>
            <a:r>
              <a:rPr lang="en-US" dirty="0" err="1">
                <a:effectLst/>
              </a:rPr>
              <a:t>și</a:t>
            </a:r>
            <a:r>
              <a:rPr lang="en-US" dirty="0">
                <a:effectLst/>
              </a:rPr>
              <a:t> </a:t>
            </a:r>
            <a:r>
              <a:rPr lang="en-US" dirty="0" err="1">
                <a:effectLst/>
              </a:rPr>
              <a:t>consultanță</a:t>
            </a:r>
            <a:r>
              <a:rPr lang="en-US" dirty="0">
                <a:effectLst/>
              </a:rPr>
              <a:t> </a:t>
            </a:r>
            <a:r>
              <a:rPr lang="en-US" dirty="0" err="1" smtClean="0">
                <a:effectLst/>
              </a:rPr>
              <a:t>individuala</a:t>
            </a:r>
            <a:r>
              <a:rPr lang="en-US" dirty="0" smtClean="0">
                <a:effectLst/>
              </a:rPr>
              <a:t>: </a:t>
            </a:r>
          </a:p>
          <a:p>
            <a:pPr marL="36900" indent="0">
              <a:buNone/>
            </a:pPr>
            <a:r>
              <a:rPr lang="en-US" dirty="0">
                <a:effectLst/>
              </a:rPr>
              <a:t>	</a:t>
            </a:r>
            <a:r>
              <a:rPr lang="en-US" dirty="0" smtClean="0">
                <a:effectLst/>
              </a:rPr>
              <a:t>	</a:t>
            </a:r>
            <a:r>
              <a:rPr lang="en-US" dirty="0" err="1" smtClean="0">
                <a:effectLst/>
              </a:rPr>
              <a:t>Întelegem</a:t>
            </a:r>
            <a:r>
              <a:rPr lang="en-US" dirty="0" smtClean="0">
                <a:effectLst/>
              </a:rPr>
              <a:t> </a:t>
            </a:r>
            <a:r>
              <a:rPr lang="en-US" dirty="0" err="1">
                <a:effectLst/>
              </a:rPr>
              <a:t>că</a:t>
            </a:r>
            <a:r>
              <a:rPr lang="en-US" dirty="0">
                <a:effectLst/>
              </a:rPr>
              <a:t> </a:t>
            </a:r>
            <a:r>
              <a:rPr lang="en-US" dirty="0" err="1">
                <a:effectLst/>
              </a:rPr>
              <a:t>fiecare</a:t>
            </a:r>
            <a:r>
              <a:rPr lang="en-US" dirty="0">
                <a:effectLst/>
              </a:rPr>
              <a:t> </a:t>
            </a:r>
            <a:r>
              <a:rPr lang="en-US" dirty="0" err="1" smtClean="0">
                <a:effectLst/>
              </a:rPr>
              <a:t>persoana</a:t>
            </a:r>
            <a:r>
              <a:rPr lang="en-US" dirty="0" smtClean="0">
                <a:effectLst/>
              </a:rPr>
              <a:t> </a:t>
            </a:r>
            <a:r>
              <a:rPr lang="en-US" dirty="0">
                <a:effectLst/>
              </a:rPr>
              <a:t>are o </a:t>
            </a:r>
            <a:r>
              <a:rPr lang="en-US" dirty="0" err="1">
                <a:effectLst/>
              </a:rPr>
              <a:t>poveste</a:t>
            </a:r>
            <a:r>
              <a:rPr lang="en-US" dirty="0">
                <a:effectLst/>
              </a:rPr>
              <a:t> </a:t>
            </a:r>
            <a:r>
              <a:rPr lang="en-US" dirty="0" err="1">
                <a:effectLst/>
              </a:rPr>
              <a:t>s</a:t>
            </a:r>
            <a:r>
              <a:rPr lang="en-US" dirty="0" err="1" smtClean="0">
                <a:effectLst/>
              </a:rPr>
              <a:t>i</a:t>
            </a:r>
            <a:r>
              <a:rPr lang="en-US" dirty="0" smtClean="0">
                <a:effectLst/>
              </a:rPr>
              <a:t> </a:t>
            </a:r>
            <a:r>
              <a:rPr lang="en-US" dirty="0">
                <a:effectLst/>
              </a:rPr>
              <a:t>o </a:t>
            </a:r>
            <a:r>
              <a:rPr lang="en-US" dirty="0" err="1">
                <a:effectLst/>
              </a:rPr>
              <a:t>viziune</a:t>
            </a:r>
            <a:r>
              <a:rPr lang="en-US" dirty="0">
                <a:effectLst/>
              </a:rPr>
              <a:t> </a:t>
            </a:r>
            <a:r>
              <a:rPr lang="en-US" dirty="0" err="1" smtClean="0">
                <a:effectLst/>
              </a:rPr>
              <a:t>unica</a:t>
            </a:r>
            <a:r>
              <a:rPr lang="en-US" dirty="0" smtClean="0">
                <a:effectLst/>
              </a:rPr>
              <a:t>, </a:t>
            </a:r>
            <a:r>
              <a:rPr lang="en-US" dirty="0" err="1" smtClean="0">
                <a:effectLst/>
              </a:rPr>
              <a:t>asa</a:t>
            </a:r>
            <a:r>
              <a:rPr lang="en-US" dirty="0" smtClean="0">
                <a:effectLst/>
              </a:rPr>
              <a:t> </a:t>
            </a:r>
            <a:r>
              <a:rPr lang="en-US" dirty="0" err="1" smtClean="0">
                <a:effectLst/>
              </a:rPr>
              <a:t>caoferim</a:t>
            </a:r>
            <a:r>
              <a:rPr lang="en-US" dirty="0" smtClean="0">
                <a:effectLst/>
              </a:rPr>
              <a:t> consultant 	</a:t>
            </a:r>
            <a:r>
              <a:rPr lang="en-US" dirty="0" err="1" smtClean="0">
                <a:effectLst/>
              </a:rPr>
              <a:t>individuala</a:t>
            </a:r>
            <a:r>
              <a:rPr lang="en-US" dirty="0" smtClean="0">
                <a:effectLst/>
              </a:rPr>
              <a:t>, </a:t>
            </a:r>
            <a:r>
              <a:rPr lang="en-US" dirty="0" err="1" smtClean="0">
                <a:effectLst/>
              </a:rPr>
              <a:t>oferind</a:t>
            </a:r>
            <a:r>
              <a:rPr lang="en-US" dirty="0" smtClean="0">
                <a:effectLst/>
              </a:rPr>
              <a:t> </a:t>
            </a:r>
            <a:r>
              <a:rPr lang="en-US" dirty="0" err="1" smtClean="0">
                <a:effectLst/>
              </a:rPr>
              <a:t>sugestii</a:t>
            </a:r>
            <a:r>
              <a:rPr lang="en-US" dirty="0" smtClean="0">
                <a:effectLst/>
              </a:rPr>
              <a:t> </a:t>
            </a:r>
            <a:r>
              <a:rPr lang="en-US" dirty="0" err="1" smtClean="0">
                <a:effectLst/>
              </a:rPr>
              <a:t>si</a:t>
            </a:r>
            <a:r>
              <a:rPr lang="en-US" dirty="0" smtClean="0">
                <a:effectLst/>
              </a:rPr>
              <a:t> </a:t>
            </a:r>
            <a:r>
              <a:rPr lang="en-US" dirty="0" err="1" smtClean="0">
                <a:effectLst/>
              </a:rPr>
              <a:t>solutii</a:t>
            </a:r>
            <a:r>
              <a:rPr lang="en-US" dirty="0" smtClean="0">
                <a:effectLst/>
              </a:rPr>
              <a:t> </a:t>
            </a:r>
            <a:r>
              <a:rPr lang="en-US" dirty="0" err="1" smtClean="0">
                <a:effectLst/>
              </a:rPr>
              <a:t>personalizate</a:t>
            </a:r>
            <a:r>
              <a:rPr lang="en-US" dirty="0" smtClean="0">
                <a:effectLst/>
              </a:rPr>
              <a:t> care </a:t>
            </a:r>
            <a:r>
              <a:rPr lang="en-US" dirty="0" err="1" smtClean="0">
                <a:effectLst/>
              </a:rPr>
              <a:t>sa</a:t>
            </a:r>
            <a:r>
              <a:rPr lang="en-US" dirty="0" smtClean="0">
                <a:effectLst/>
              </a:rPr>
              <a:t> </a:t>
            </a:r>
            <a:r>
              <a:rPr lang="en-US" dirty="0" err="1" smtClean="0">
                <a:effectLst/>
              </a:rPr>
              <a:t>reflecte</a:t>
            </a:r>
            <a:r>
              <a:rPr lang="en-US" dirty="0" smtClean="0">
                <a:effectLst/>
              </a:rPr>
              <a:t> </a:t>
            </a:r>
            <a:r>
              <a:rPr lang="en-US" dirty="0" err="1" smtClean="0">
                <a:effectLst/>
              </a:rPr>
              <a:t>personalitatea</a:t>
            </a:r>
            <a:r>
              <a:rPr lang="en-US" dirty="0" smtClean="0">
                <a:effectLst/>
              </a:rPr>
              <a:t> </a:t>
            </a:r>
            <a:r>
              <a:rPr lang="en-US" dirty="0" err="1" smtClean="0">
                <a:effectLst/>
              </a:rPr>
              <a:t>si</a:t>
            </a:r>
            <a:r>
              <a:rPr lang="en-US" dirty="0" smtClean="0">
                <a:effectLst/>
              </a:rPr>
              <a:t> 	</a:t>
            </a:r>
            <a:r>
              <a:rPr lang="en-US" dirty="0" err="1" smtClean="0">
                <a:effectLst/>
              </a:rPr>
              <a:t>aminirea</a:t>
            </a:r>
            <a:r>
              <a:rPr lang="en-US" dirty="0" smtClean="0">
                <a:effectLst/>
              </a:rPr>
              <a:t> </a:t>
            </a:r>
            <a:r>
              <a:rPr lang="en-US" dirty="0" err="1" smtClean="0">
                <a:effectLst/>
              </a:rPr>
              <a:t>persoanei</a:t>
            </a:r>
            <a:r>
              <a:rPr lang="en-US" dirty="0" smtClean="0">
                <a:effectLst/>
              </a:rPr>
              <a:t> </a:t>
            </a:r>
            <a:r>
              <a:rPr lang="en-US" dirty="0" err="1" smtClean="0">
                <a:effectLst/>
              </a:rPr>
              <a:t>decedate</a:t>
            </a:r>
            <a:endParaRPr lang="en-US" dirty="0" smtClean="0">
              <a:effectLst/>
            </a:endParaRPr>
          </a:p>
          <a:p>
            <a:r>
              <a:rPr lang="en-US" dirty="0">
                <a:effectLst/>
              </a:rPr>
              <a:t>Design </a:t>
            </a:r>
            <a:r>
              <a:rPr lang="en-US" dirty="0" err="1">
                <a:effectLst/>
              </a:rPr>
              <a:t>inovator</a:t>
            </a:r>
            <a:r>
              <a:rPr lang="en-US" dirty="0">
                <a:effectLst/>
              </a:rPr>
              <a:t> </a:t>
            </a:r>
            <a:r>
              <a:rPr lang="en-US" dirty="0" err="1">
                <a:effectLst/>
              </a:rPr>
              <a:t>și</a:t>
            </a:r>
            <a:r>
              <a:rPr lang="en-US" dirty="0">
                <a:effectLst/>
              </a:rPr>
              <a:t> artistic: </a:t>
            </a:r>
            <a:endParaRPr lang="en-US" dirty="0" smtClean="0">
              <a:effectLst/>
            </a:endParaRPr>
          </a:p>
          <a:p>
            <a:pPr marL="36900" indent="0">
              <a:buNone/>
            </a:pPr>
            <a:r>
              <a:rPr lang="en-US" dirty="0" smtClean="0">
                <a:effectLst/>
              </a:rPr>
              <a:t>		Ne </a:t>
            </a:r>
            <a:r>
              <a:rPr lang="en-US" dirty="0" err="1">
                <a:effectLst/>
              </a:rPr>
              <a:t>concentrăm</a:t>
            </a:r>
            <a:r>
              <a:rPr lang="en-US" dirty="0">
                <a:effectLst/>
              </a:rPr>
              <a:t> </a:t>
            </a:r>
            <a:r>
              <a:rPr lang="en-US" dirty="0" err="1">
                <a:effectLst/>
              </a:rPr>
              <a:t>pe</a:t>
            </a:r>
            <a:r>
              <a:rPr lang="en-US" dirty="0">
                <a:effectLst/>
              </a:rPr>
              <a:t> </a:t>
            </a:r>
            <a:r>
              <a:rPr lang="en-US" dirty="0" err="1">
                <a:effectLst/>
              </a:rPr>
              <a:t>detalii</a:t>
            </a:r>
            <a:r>
              <a:rPr lang="en-US" dirty="0">
                <a:effectLst/>
              </a:rPr>
              <a:t> </a:t>
            </a:r>
            <a:r>
              <a:rPr lang="en-US" dirty="0" err="1">
                <a:effectLst/>
              </a:rPr>
              <a:t>și</a:t>
            </a:r>
            <a:r>
              <a:rPr lang="en-US" dirty="0">
                <a:effectLst/>
              </a:rPr>
              <a:t> </a:t>
            </a:r>
            <a:r>
              <a:rPr lang="en-US" dirty="0" err="1">
                <a:effectLst/>
              </a:rPr>
              <a:t>pe</a:t>
            </a:r>
            <a:r>
              <a:rPr lang="en-US" dirty="0">
                <a:effectLst/>
              </a:rPr>
              <a:t> </a:t>
            </a:r>
            <a:r>
              <a:rPr lang="en-US" dirty="0" err="1">
                <a:effectLst/>
              </a:rPr>
              <a:t>utilizarea</a:t>
            </a:r>
            <a:r>
              <a:rPr lang="en-US" dirty="0">
                <a:effectLst/>
              </a:rPr>
              <a:t> </a:t>
            </a:r>
            <a:r>
              <a:rPr lang="en-US" dirty="0" err="1">
                <a:effectLst/>
              </a:rPr>
              <a:t>materialelor</a:t>
            </a:r>
            <a:r>
              <a:rPr lang="en-US" dirty="0">
                <a:effectLst/>
              </a:rPr>
              <a:t> de </a:t>
            </a:r>
            <a:r>
              <a:rPr lang="en-US" dirty="0" err="1">
                <a:effectLst/>
              </a:rPr>
              <a:t>calitate</a:t>
            </a:r>
            <a:r>
              <a:rPr lang="en-US" dirty="0">
                <a:effectLst/>
              </a:rPr>
              <a:t> </a:t>
            </a:r>
            <a:r>
              <a:rPr lang="en-US" dirty="0" err="1">
                <a:effectLst/>
              </a:rPr>
              <a:t>superioară</a:t>
            </a:r>
            <a:r>
              <a:rPr lang="en-US" dirty="0">
                <a:effectLst/>
              </a:rPr>
              <a:t> </a:t>
            </a:r>
            <a:r>
              <a:rPr lang="en-US" dirty="0" err="1">
                <a:effectLst/>
              </a:rPr>
              <a:t>pentru</a:t>
            </a:r>
            <a:r>
              <a:rPr lang="en-US" dirty="0">
                <a:effectLst/>
              </a:rPr>
              <a:t> a </a:t>
            </a:r>
            <a:r>
              <a:rPr lang="en-US" dirty="0" smtClean="0">
                <a:effectLst/>
              </a:rPr>
              <a:t>	</a:t>
            </a:r>
            <a:r>
              <a:rPr lang="en-US" dirty="0" err="1" smtClean="0">
                <a:effectLst/>
              </a:rPr>
              <a:t>asigura</a:t>
            </a:r>
            <a:r>
              <a:rPr lang="en-US" dirty="0" smtClean="0">
                <a:effectLst/>
              </a:rPr>
              <a:t> </a:t>
            </a:r>
            <a:r>
              <a:rPr lang="en-US" dirty="0" err="1">
                <a:effectLst/>
              </a:rPr>
              <a:t>durabilitatea</a:t>
            </a:r>
            <a:r>
              <a:rPr lang="en-US" dirty="0">
                <a:effectLst/>
              </a:rPr>
              <a:t> </a:t>
            </a:r>
            <a:r>
              <a:rPr lang="en-US" dirty="0" err="1">
                <a:effectLst/>
              </a:rPr>
              <a:t>și</a:t>
            </a:r>
            <a:r>
              <a:rPr lang="en-US" dirty="0">
                <a:effectLst/>
              </a:rPr>
              <a:t> </a:t>
            </a:r>
            <a:r>
              <a:rPr lang="en-US" dirty="0" err="1">
                <a:effectLst/>
              </a:rPr>
              <a:t>frumusețea</a:t>
            </a:r>
            <a:r>
              <a:rPr lang="en-US" dirty="0">
                <a:effectLst/>
              </a:rPr>
              <a:t> </a:t>
            </a:r>
            <a:r>
              <a:rPr lang="en-US" dirty="0" err="1">
                <a:effectLst/>
              </a:rPr>
              <a:t>produselor</a:t>
            </a:r>
            <a:r>
              <a:rPr lang="en-US" dirty="0">
                <a:effectLst/>
              </a:rPr>
              <a:t> </a:t>
            </a:r>
            <a:r>
              <a:rPr lang="en-US" dirty="0" err="1">
                <a:effectLst/>
              </a:rPr>
              <a:t>noastre</a:t>
            </a:r>
            <a:r>
              <a:rPr lang="en-US" dirty="0" smtClean="0">
                <a:effectLst/>
              </a:rPr>
              <a:t>.</a:t>
            </a:r>
          </a:p>
          <a:p>
            <a:r>
              <a:rPr lang="en-US" dirty="0" err="1">
                <a:effectLst/>
              </a:rPr>
              <a:t>Experiență</a:t>
            </a:r>
            <a:r>
              <a:rPr lang="en-US" dirty="0">
                <a:effectLst/>
              </a:rPr>
              <a:t> </a:t>
            </a:r>
            <a:r>
              <a:rPr lang="en-US" dirty="0" err="1">
                <a:effectLst/>
              </a:rPr>
              <a:t>empatică</a:t>
            </a:r>
            <a:r>
              <a:rPr lang="en-US" dirty="0">
                <a:effectLst/>
              </a:rPr>
              <a:t> </a:t>
            </a:r>
            <a:r>
              <a:rPr lang="en-US" dirty="0" err="1">
                <a:effectLst/>
              </a:rPr>
              <a:t>și</a:t>
            </a:r>
            <a:r>
              <a:rPr lang="en-US" dirty="0">
                <a:effectLst/>
              </a:rPr>
              <a:t> </a:t>
            </a:r>
            <a:r>
              <a:rPr lang="en-US" dirty="0" err="1">
                <a:effectLst/>
              </a:rPr>
              <a:t>suport</a:t>
            </a:r>
            <a:r>
              <a:rPr lang="en-US" dirty="0">
                <a:effectLst/>
              </a:rPr>
              <a:t> </a:t>
            </a:r>
            <a:r>
              <a:rPr lang="en-US" dirty="0" err="1">
                <a:effectLst/>
              </a:rPr>
              <a:t>emoțional</a:t>
            </a:r>
            <a:r>
              <a:rPr lang="en-US" dirty="0">
                <a:effectLst/>
              </a:rPr>
              <a:t>: </a:t>
            </a:r>
            <a:endParaRPr lang="en-US" dirty="0" smtClean="0">
              <a:effectLst/>
            </a:endParaRPr>
          </a:p>
          <a:p>
            <a:pPr marL="36900" indent="0">
              <a:buNone/>
            </a:pPr>
            <a:r>
              <a:rPr lang="en-US" dirty="0">
                <a:effectLst/>
              </a:rPr>
              <a:t>	</a:t>
            </a:r>
            <a:r>
              <a:rPr lang="en-US" dirty="0" smtClean="0">
                <a:effectLst/>
              </a:rPr>
              <a:t>	</a:t>
            </a:r>
            <a:r>
              <a:rPr lang="en-US" dirty="0" err="1" smtClean="0">
                <a:effectLst/>
              </a:rPr>
              <a:t>Oferim</a:t>
            </a:r>
            <a:r>
              <a:rPr lang="en-US" dirty="0" smtClean="0">
                <a:effectLst/>
              </a:rPr>
              <a:t> </a:t>
            </a:r>
            <a:r>
              <a:rPr lang="en-US" dirty="0" err="1" smtClean="0">
                <a:effectLst/>
              </a:rPr>
              <a:t>suport</a:t>
            </a:r>
            <a:r>
              <a:rPr lang="en-US" dirty="0" smtClean="0">
                <a:effectLst/>
              </a:rPr>
              <a:t> </a:t>
            </a:r>
            <a:r>
              <a:rPr lang="en-US" dirty="0" err="1">
                <a:effectLst/>
              </a:rPr>
              <a:t>emoțional</a:t>
            </a:r>
            <a:r>
              <a:rPr lang="en-US" dirty="0">
                <a:effectLst/>
              </a:rPr>
              <a:t> </a:t>
            </a:r>
            <a:r>
              <a:rPr lang="en-US" dirty="0" err="1">
                <a:effectLst/>
              </a:rPr>
              <a:t>și</a:t>
            </a:r>
            <a:r>
              <a:rPr lang="en-US" dirty="0">
                <a:effectLst/>
              </a:rPr>
              <a:t> </a:t>
            </a:r>
            <a:r>
              <a:rPr lang="en-US" dirty="0" err="1">
                <a:effectLst/>
              </a:rPr>
              <a:t>ghidare</a:t>
            </a:r>
            <a:r>
              <a:rPr lang="en-US" dirty="0">
                <a:effectLst/>
              </a:rPr>
              <a:t> </a:t>
            </a:r>
            <a:r>
              <a:rPr lang="en-US" dirty="0" err="1">
                <a:effectLst/>
              </a:rPr>
              <a:t>pe</a:t>
            </a:r>
            <a:r>
              <a:rPr lang="en-US" dirty="0">
                <a:effectLst/>
              </a:rPr>
              <a:t> tot </a:t>
            </a:r>
            <a:r>
              <a:rPr lang="en-US" dirty="0" err="1">
                <a:effectLst/>
              </a:rPr>
              <a:t>parcursul</a:t>
            </a:r>
            <a:r>
              <a:rPr lang="en-US" dirty="0">
                <a:effectLst/>
              </a:rPr>
              <a:t> </a:t>
            </a:r>
            <a:r>
              <a:rPr lang="en-US" dirty="0" err="1">
                <a:effectLst/>
              </a:rPr>
              <a:t>colaborării</a:t>
            </a:r>
            <a:r>
              <a:rPr lang="en-US" dirty="0">
                <a:effectLst/>
              </a:rPr>
              <a:t> </a:t>
            </a:r>
            <a:r>
              <a:rPr lang="en-US" dirty="0" err="1">
                <a:effectLst/>
              </a:rPr>
              <a:t>noastre</a:t>
            </a:r>
            <a:r>
              <a:rPr lang="en-US" dirty="0">
                <a:effectLst/>
              </a:rPr>
              <a:t>. </a:t>
            </a:r>
            <a:r>
              <a:rPr lang="en-US" dirty="0" err="1">
                <a:effectLst/>
              </a:rPr>
              <a:t>Suntem</a:t>
            </a:r>
            <a:r>
              <a:rPr lang="en-US" dirty="0">
                <a:effectLst/>
              </a:rPr>
              <a:t> </a:t>
            </a:r>
            <a:r>
              <a:rPr lang="en-US" dirty="0" err="1">
                <a:effectLst/>
              </a:rPr>
              <a:t>aici</a:t>
            </a:r>
            <a:r>
              <a:rPr lang="en-US" dirty="0">
                <a:effectLst/>
              </a:rPr>
              <a:t> </a:t>
            </a:r>
            <a:r>
              <a:rPr lang="en-US" dirty="0" smtClean="0">
                <a:effectLst/>
              </a:rPr>
              <a:t>	</a:t>
            </a:r>
            <a:r>
              <a:rPr lang="en-US" dirty="0" err="1" smtClean="0">
                <a:effectLst/>
              </a:rPr>
              <a:t>pentru</a:t>
            </a:r>
            <a:r>
              <a:rPr lang="en-US" dirty="0" smtClean="0">
                <a:effectLst/>
              </a:rPr>
              <a:t> </a:t>
            </a:r>
            <a:r>
              <a:rPr lang="en-US" dirty="0">
                <a:effectLst/>
              </a:rPr>
              <a:t>a </a:t>
            </a:r>
            <a:r>
              <a:rPr lang="en-US" dirty="0" err="1">
                <a:effectLst/>
              </a:rPr>
              <a:t>asculta</a:t>
            </a:r>
            <a:r>
              <a:rPr lang="en-US" dirty="0">
                <a:effectLst/>
              </a:rPr>
              <a:t> </a:t>
            </a:r>
            <a:r>
              <a:rPr lang="en-US" dirty="0" err="1">
                <a:effectLst/>
              </a:rPr>
              <a:t>și</a:t>
            </a:r>
            <a:r>
              <a:rPr lang="en-US" dirty="0">
                <a:effectLst/>
              </a:rPr>
              <a:t> </a:t>
            </a:r>
            <a:r>
              <a:rPr lang="en-US" dirty="0" err="1">
                <a:effectLst/>
              </a:rPr>
              <a:t>pentru</a:t>
            </a:r>
            <a:r>
              <a:rPr lang="en-US" dirty="0">
                <a:effectLst/>
              </a:rPr>
              <a:t> a </a:t>
            </a:r>
            <a:r>
              <a:rPr lang="en-US" dirty="0" err="1">
                <a:effectLst/>
              </a:rPr>
              <a:t>oferi</a:t>
            </a:r>
            <a:r>
              <a:rPr lang="en-US" dirty="0">
                <a:effectLst/>
              </a:rPr>
              <a:t> </a:t>
            </a:r>
            <a:r>
              <a:rPr lang="en-US" dirty="0" err="1">
                <a:effectLst/>
              </a:rPr>
              <a:t>sprijin</a:t>
            </a:r>
            <a:r>
              <a:rPr lang="en-US" dirty="0">
                <a:effectLst/>
              </a:rPr>
              <a:t> </a:t>
            </a:r>
            <a:r>
              <a:rPr lang="en-US" dirty="0" err="1">
                <a:effectLst/>
              </a:rPr>
              <a:t>în</a:t>
            </a:r>
            <a:r>
              <a:rPr lang="en-US" dirty="0">
                <a:effectLst/>
              </a:rPr>
              <a:t> </a:t>
            </a:r>
            <a:r>
              <a:rPr lang="en-US" dirty="0" err="1">
                <a:effectLst/>
              </a:rPr>
              <a:t>alegerea</a:t>
            </a:r>
            <a:r>
              <a:rPr lang="en-US" dirty="0">
                <a:effectLst/>
              </a:rPr>
              <a:t> </a:t>
            </a:r>
            <a:r>
              <a:rPr lang="en-US" dirty="0" err="1">
                <a:effectLst/>
              </a:rPr>
              <a:t>celor</a:t>
            </a:r>
            <a:r>
              <a:rPr lang="en-US" dirty="0">
                <a:effectLst/>
              </a:rPr>
              <a:t> </a:t>
            </a:r>
            <a:r>
              <a:rPr lang="en-US" dirty="0" err="1">
                <a:effectLst/>
              </a:rPr>
              <a:t>mai</a:t>
            </a:r>
            <a:r>
              <a:rPr lang="en-US" dirty="0">
                <a:effectLst/>
              </a:rPr>
              <a:t> </a:t>
            </a:r>
            <a:r>
              <a:rPr lang="en-US" dirty="0" err="1">
                <a:effectLst/>
              </a:rPr>
              <a:t>potrivite</a:t>
            </a:r>
            <a:r>
              <a:rPr lang="en-US" dirty="0">
                <a:effectLst/>
              </a:rPr>
              <a:t> </a:t>
            </a:r>
            <a:r>
              <a:rPr lang="en-US" dirty="0" err="1">
                <a:effectLst/>
              </a:rPr>
              <a:t>opțiuni</a:t>
            </a:r>
            <a:r>
              <a:rPr lang="en-US" dirty="0">
                <a:effectLst/>
              </a:rPr>
              <a:t> </a:t>
            </a:r>
            <a:r>
              <a:rPr lang="en-US" dirty="0" err="1">
                <a:effectLst/>
              </a:rPr>
              <a:t>pentru</a:t>
            </a:r>
            <a:r>
              <a:rPr lang="en-US" dirty="0">
                <a:effectLst/>
              </a:rPr>
              <a:t> </a:t>
            </a:r>
            <a:r>
              <a:rPr lang="en-US" dirty="0" smtClean="0">
                <a:effectLst/>
              </a:rPr>
              <a:t>	</a:t>
            </a:r>
            <a:r>
              <a:rPr lang="en-US" dirty="0" err="1" smtClean="0">
                <a:effectLst/>
              </a:rPr>
              <a:t>memorialul</a:t>
            </a:r>
            <a:r>
              <a:rPr lang="en-US" dirty="0" smtClean="0">
                <a:effectLst/>
              </a:rPr>
              <a:t> </a:t>
            </a:r>
            <a:r>
              <a:rPr lang="en-US" dirty="0" err="1">
                <a:effectLst/>
              </a:rPr>
              <a:t>dorit</a:t>
            </a:r>
            <a:r>
              <a:rPr lang="en-US" dirty="0" smtClean="0">
                <a:effectLst/>
              </a:rPr>
              <a:t>.</a:t>
            </a:r>
          </a:p>
          <a:p>
            <a:endParaRPr lang="en-US" dirty="0">
              <a:effectLst/>
            </a:endParaRPr>
          </a:p>
          <a:p>
            <a:pPr marL="36900" indent="0">
              <a:buNone/>
            </a:pPr>
            <a:endParaRPr lang="en-US" dirty="0">
              <a:effectLst/>
            </a:endParaRPr>
          </a:p>
          <a:p>
            <a:pPr marL="36900" indent="0">
              <a:buNone/>
            </a:pPr>
            <a:endParaRPr lang="en-US" dirty="0" smtClean="0">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Tree>
    <p:extLst>
      <p:ext uri="{BB962C8B-B14F-4D97-AF65-F5344CB8AC3E}">
        <p14:creationId xmlns:p14="http://schemas.microsoft.com/office/powerpoint/2010/main" val="5306888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Istoric</a:t>
            </a:r>
            <a:r>
              <a:rPr lang="en-US" b="1" i="1" u="sng" dirty="0" smtClean="0"/>
              <a:t>, management, </a:t>
            </a:r>
            <a:r>
              <a:rPr lang="en-US" b="1" i="1" u="sng" dirty="0" err="1" smtClean="0"/>
              <a:t>resurse</a:t>
            </a:r>
            <a:r>
              <a:rPr lang="en-US" b="1" i="1" u="sng" dirty="0" smtClean="0"/>
              <a:t> </a:t>
            </a:r>
            <a:r>
              <a:rPr lang="en-US" b="1" i="1" u="sng" dirty="0" err="1" smtClean="0"/>
              <a:t>umane</a:t>
            </a:r>
            <a:endParaRPr lang="en-US" b="1" i="1" u="sng" dirty="0"/>
          </a:p>
        </p:txBody>
      </p:sp>
      <p:sp>
        <p:nvSpPr>
          <p:cNvPr id="7" name="TextBox 6"/>
          <p:cNvSpPr txBox="1"/>
          <p:nvPr/>
        </p:nvSpPr>
        <p:spPr>
          <a:xfrm>
            <a:off x="1018613" y="1552575"/>
            <a:ext cx="10144125" cy="3416320"/>
          </a:xfrm>
          <a:prstGeom prst="rect">
            <a:avLst/>
          </a:prstGeom>
          <a:noFill/>
        </p:spPr>
        <p:txBody>
          <a:bodyPr wrap="square" rtlCol="0">
            <a:spAutoFit/>
          </a:bodyPr>
          <a:lstStyle/>
          <a:p>
            <a:r>
              <a:rPr lang="en-US" dirty="0" smtClean="0"/>
              <a:t>	</a:t>
            </a:r>
            <a:r>
              <a:rPr lang="en-US" dirty="0" err="1" smtClean="0"/>
              <a:t>Ideea</a:t>
            </a:r>
            <a:r>
              <a:rPr lang="en-US" dirty="0" smtClean="0"/>
              <a:t> de </a:t>
            </a:r>
            <a:r>
              <a:rPr lang="en-US" dirty="0" err="1" smtClean="0"/>
              <a:t>afacere</a:t>
            </a:r>
            <a:r>
              <a:rPr lang="en-US" dirty="0" smtClean="0"/>
              <a:t> a </a:t>
            </a:r>
            <a:r>
              <a:rPr lang="en-US" dirty="0" err="1" smtClean="0"/>
              <a:t>aparut</a:t>
            </a:r>
            <a:r>
              <a:rPr lang="en-US" dirty="0" smtClean="0"/>
              <a:t> in </a:t>
            </a:r>
            <a:r>
              <a:rPr lang="en-US" dirty="0" err="1" smtClean="0"/>
              <a:t>urma</a:t>
            </a:r>
            <a:r>
              <a:rPr lang="en-US" dirty="0" smtClean="0"/>
              <a:t> </a:t>
            </a:r>
            <a:r>
              <a:rPr lang="en-US" dirty="0" err="1" smtClean="0"/>
              <a:t>unei</a:t>
            </a:r>
            <a:r>
              <a:rPr lang="en-US" dirty="0" smtClean="0"/>
              <a:t> </a:t>
            </a:r>
            <a:r>
              <a:rPr lang="en-US" dirty="0" err="1" smtClean="0"/>
              <a:t>experiente</a:t>
            </a:r>
            <a:r>
              <a:rPr lang="en-US" dirty="0" smtClean="0"/>
              <a:t> cu </a:t>
            </a:r>
            <a:r>
              <a:rPr lang="en-US" dirty="0" err="1" smtClean="0"/>
              <a:t>planificarea</a:t>
            </a:r>
            <a:r>
              <a:rPr lang="en-US" dirty="0" smtClean="0"/>
              <a:t> </a:t>
            </a:r>
            <a:r>
              <a:rPr lang="en-US" dirty="0" err="1" smtClean="0"/>
              <a:t>unui</a:t>
            </a:r>
            <a:r>
              <a:rPr lang="en-US" dirty="0" smtClean="0"/>
              <a:t> </a:t>
            </a:r>
            <a:r>
              <a:rPr lang="en-US" dirty="0" err="1" smtClean="0"/>
              <a:t>serviciu</a:t>
            </a:r>
            <a:r>
              <a:rPr lang="en-US" dirty="0" smtClean="0"/>
              <a:t> </a:t>
            </a:r>
            <a:r>
              <a:rPr lang="en-US" dirty="0" err="1" smtClean="0"/>
              <a:t>funerar</a:t>
            </a:r>
            <a:r>
              <a:rPr lang="en-US" dirty="0" smtClean="0"/>
              <a:t>, </a:t>
            </a:r>
            <a:r>
              <a:rPr lang="en-US" dirty="0" err="1" smtClean="0"/>
              <a:t>unde</a:t>
            </a:r>
            <a:r>
              <a:rPr lang="en-US" dirty="0" smtClean="0"/>
              <a:t> am observant ca as </a:t>
            </a:r>
            <a:r>
              <a:rPr lang="en-US" dirty="0" err="1" smtClean="0"/>
              <a:t>putea</a:t>
            </a:r>
            <a:r>
              <a:rPr lang="en-US" dirty="0" smtClean="0"/>
              <a:t> </a:t>
            </a:r>
            <a:r>
              <a:rPr lang="en-US" dirty="0" err="1" smtClean="0"/>
              <a:t>oferi</a:t>
            </a:r>
            <a:r>
              <a:rPr lang="en-US" dirty="0" smtClean="0"/>
              <a:t> </a:t>
            </a:r>
            <a:r>
              <a:rPr lang="en-US" dirty="0" err="1" smtClean="0"/>
              <a:t>servicii</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mai</a:t>
            </a:r>
            <a:r>
              <a:rPr lang="en-US" dirty="0" smtClean="0"/>
              <a:t> </a:t>
            </a:r>
            <a:r>
              <a:rPr lang="en-US" dirty="0" err="1" smtClean="0"/>
              <a:t>ieftine</a:t>
            </a:r>
            <a:r>
              <a:rPr lang="en-US" dirty="0" smtClean="0"/>
              <a:t> fata de </a:t>
            </a:r>
            <a:r>
              <a:rPr lang="en-US" dirty="0" err="1" smtClean="0"/>
              <a:t>cele</a:t>
            </a:r>
            <a:r>
              <a:rPr lang="en-US" dirty="0" smtClean="0"/>
              <a:t> care mi-au </a:t>
            </a:r>
            <a:r>
              <a:rPr lang="en-US" dirty="0" err="1" smtClean="0"/>
              <a:t>fost</a:t>
            </a:r>
            <a:r>
              <a:rPr lang="en-US" dirty="0" smtClean="0"/>
              <a:t> </a:t>
            </a:r>
            <a:r>
              <a:rPr lang="en-US" dirty="0" err="1" smtClean="0"/>
              <a:t>prezentate</a:t>
            </a:r>
            <a:endParaRPr lang="en-US" dirty="0" smtClean="0"/>
          </a:p>
          <a:p>
            <a:r>
              <a:rPr lang="en-US" dirty="0" smtClean="0"/>
              <a:t>	</a:t>
            </a:r>
            <a:r>
              <a:rPr lang="en-US" dirty="0" err="1" smtClean="0"/>
              <a:t>Prin</a:t>
            </a:r>
            <a:r>
              <a:rPr lang="en-US" dirty="0" smtClean="0"/>
              <a:t> </a:t>
            </a:r>
            <a:r>
              <a:rPr lang="en-US" dirty="0" err="1" smtClean="0"/>
              <a:t>cercetarea</a:t>
            </a:r>
            <a:r>
              <a:rPr lang="en-US" dirty="0" smtClean="0"/>
              <a:t> </a:t>
            </a:r>
            <a:r>
              <a:rPr lang="en-US" dirty="0" err="1" smtClean="0"/>
              <a:t>pietei</a:t>
            </a:r>
            <a:r>
              <a:rPr lang="en-US" dirty="0" smtClean="0"/>
              <a:t> </a:t>
            </a:r>
            <a:r>
              <a:rPr lang="en-US" dirty="0" err="1" smtClean="0"/>
              <a:t>si</a:t>
            </a:r>
            <a:r>
              <a:rPr lang="en-US" dirty="0" smtClean="0"/>
              <a:t> a </a:t>
            </a:r>
            <a:r>
              <a:rPr lang="en-US" dirty="0" err="1" smtClean="0"/>
              <a:t>nevoilor</a:t>
            </a:r>
            <a:r>
              <a:rPr lang="en-US" dirty="0" smtClean="0"/>
              <a:t> </a:t>
            </a:r>
            <a:r>
              <a:rPr lang="en-US" dirty="0" err="1" smtClean="0"/>
              <a:t>clientiolor</a:t>
            </a:r>
            <a:r>
              <a:rPr lang="en-US" dirty="0" smtClean="0"/>
              <a:t>, am </a:t>
            </a:r>
            <a:r>
              <a:rPr lang="en-US" dirty="0" err="1" smtClean="0"/>
              <a:t>descoperit</a:t>
            </a:r>
            <a:r>
              <a:rPr lang="en-US" dirty="0" smtClean="0"/>
              <a:t> </a:t>
            </a:r>
            <a:r>
              <a:rPr lang="en-US" dirty="0" err="1" smtClean="0"/>
              <a:t>oportunitati</a:t>
            </a:r>
            <a:r>
              <a:rPr lang="en-US" dirty="0" smtClean="0"/>
              <a:t> de a </a:t>
            </a:r>
            <a:r>
              <a:rPr lang="en-US" dirty="0" err="1" smtClean="0"/>
              <a:t>oferi</a:t>
            </a:r>
            <a:r>
              <a:rPr lang="en-US" dirty="0" smtClean="0"/>
              <a:t> </a:t>
            </a:r>
            <a:r>
              <a:rPr lang="en-US" dirty="0" err="1" smtClean="0"/>
              <a:t>servicii</a:t>
            </a:r>
            <a:r>
              <a:rPr lang="en-US" dirty="0" smtClean="0"/>
              <a:t> </a:t>
            </a:r>
            <a:r>
              <a:rPr lang="en-US" dirty="0" err="1" smtClean="0"/>
              <a:t>funerare</a:t>
            </a:r>
            <a:r>
              <a:rPr lang="en-US" dirty="0" smtClean="0"/>
              <a:t> care </a:t>
            </a:r>
            <a:r>
              <a:rPr lang="en-US" dirty="0" err="1" smtClean="0"/>
              <a:t>sunt</a:t>
            </a:r>
            <a:r>
              <a:rPr lang="en-US" dirty="0" smtClean="0"/>
              <a:t> </a:t>
            </a:r>
            <a:r>
              <a:rPr lang="en-US" dirty="0" err="1" smtClean="0"/>
              <a:t>subdezvoltate</a:t>
            </a:r>
            <a:r>
              <a:rPr lang="en-US" dirty="0" smtClean="0"/>
              <a:t> in zona de </a:t>
            </a:r>
            <a:r>
              <a:rPr lang="en-US" dirty="0" err="1" smtClean="0"/>
              <a:t>activitate</a:t>
            </a:r>
            <a:endParaRPr lang="en-US" dirty="0" smtClean="0"/>
          </a:p>
          <a:p>
            <a:endParaRPr lang="en-US" dirty="0"/>
          </a:p>
          <a:p>
            <a:r>
              <a:rPr lang="en-US" dirty="0" err="1" smtClean="0"/>
              <a:t>Avem</a:t>
            </a:r>
            <a:r>
              <a:rPr lang="en-US" dirty="0" smtClean="0"/>
              <a:t> </a:t>
            </a:r>
            <a:r>
              <a:rPr lang="en-US" dirty="0" err="1" smtClean="0"/>
              <a:t>experienta</a:t>
            </a:r>
            <a:r>
              <a:rPr lang="en-US" dirty="0" smtClean="0"/>
              <a:t> in </a:t>
            </a:r>
            <a:r>
              <a:rPr lang="en-US" dirty="0" err="1" smtClean="0"/>
              <a:t>ceea</a:t>
            </a:r>
            <a:r>
              <a:rPr lang="en-US" dirty="0" smtClean="0"/>
              <a:t> </a:t>
            </a:r>
            <a:r>
              <a:rPr lang="en-US" dirty="0" err="1" smtClean="0"/>
              <a:t>ce</a:t>
            </a:r>
            <a:r>
              <a:rPr lang="en-US" dirty="0" smtClean="0"/>
              <a:t> tine de procedure </a:t>
            </a:r>
            <a:r>
              <a:rPr lang="en-US" dirty="0" err="1" smtClean="0"/>
              <a:t>legale</a:t>
            </a:r>
            <a:r>
              <a:rPr lang="en-US" dirty="0" smtClean="0"/>
              <a:t>, in </a:t>
            </a:r>
            <a:r>
              <a:rPr lang="en-US" dirty="0" err="1" smtClean="0"/>
              <a:t>domeniul</a:t>
            </a:r>
            <a:r>
              <a:rPr lang="en-US" dirty="0" smtClean="0"/>
              <a:t> </a:t>
            </a:r>
            <a:r>
              <a:rPr lang="en-US" dirty="0" err="1" smtClean="0"/>
              <a:t>serviciilor</a:t>
            </a:r>
            <a:r>
              <a:rPr lang="en-US" dirty="0" smtClean="0"/>
              <a:t> </a:t>
            </a:r>
            <a:r>
              <a:rPr lang="en-US" dirty="0" err="1" smtClean="0"/>
              <a:t>si</a:t>
            </a:r>
            <a:r>
              <a:rPr lang="en-US" dirty="0" smtClean="0"/>
              <a:t> a </a:t>
            </a:r>
            <a:r>
              <a:rPr lang="en-US" dirty="0" err="1" smtClean="0"/>
              <a:t>relatiilor</a:t>
            </a:r>
            <a:r>
              <a:rPr lang="en-US" dirty="0" smtClean="0"/>
              <a:t> </a:t>
            </a:r>
            <a:r>
              <a:rPr lang="ro-RO" dirty="0" smtClean="0"/>
              <a:t>relatiilor </a:t>
            </a:r>
            <a:r>
              <a:rPr lang="ro-RO" dirty="0"/>
              <a:t>cu clientii, in domeniul de marketing si promovare, in domeniul de finante si contabilitate, in domeniul de resurse umane si manageriale</a:t>
            </a:r>
            <a:r>
              <a:rPr lang="ro-RO" dirty="0" smtClean="0"/>
              <a:t>.</a:t>
            </a:r>
            <a:endParaRPr lang="en-US" dirty="0" smtClean="0"/>
          </a:p>
          <a:p>
            <a:endParaRPr lang="en-US" dirty="0"/>
          </a:p>
          <a:p>
            <a:r>
              <a:rPr lang="ro-RO" dirty="0"/>
              <a:t>Impreuna cu asociatii, dispunem de fondurile necesare pentru demararea afacerii</a:t>
            </a:r>
            <a:r>
              <a:rPr lang="ro-RO" dirty="0" smtClean="0"/>
              <a:t>.</a:t>
            </a:r>
            <a:endParaRPr lang="en-US" dirty="0" smtClean="0"/>
          </a:p>
          <a:p>
            <a:endParaRPr lang="en-US" dirty="0"/>
          </a:p>
          <a:p>
            <a:r>
              <a:rPr lang="en-US" dirty="0" smtClean="0"/>
              <a:t>Management </a:t>
            </a:r>
            <a:r>
              <a:rPr lang="en-US" dirty="0" err="1" smtClean="0"/>
              <a:t>si</a:t>
            </a:r>
            <a:r>
              <a:rPr lang="en-US" dirty="0" smtClean="0"/>
              <a:t> </a:t>
            </a:r>
            <a:r>
              <a:rPr lang="en-US" dirty="0" err="1" smtClean="0"/>
              <a:t>resurse</a:t>
            </a:r>
            <a:r>
              <a:rPr lang="en-US" dirty="0" smtClean="0"/>
              <a:t> </a:t>
            </a:r>
            <a:r>
              <a:rPr lang="en-US" dirty="0" err="1" smtClean="0"/>
              <a:t>umane</a:t>
            </a:r>
            <a:r>
              <a:rPr lang="en-US" dirty="0" smtClean="0"/>
              <a:t>:</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725958544"/>
              </p:ext>
            </p:extLst>
          </p:nvPr>
        </p:nvGraphicFramePr>
        <p:xfrm>
          <a:off x="4485319" y="4555223"/>
          <a:ext cx="7343157" cy="2073441"/>
        </p:xfrm>
        <a:graphic>
          <a:graphicData uri="http://schemas.openxmlformats.org/drawingml/2006/table">
            <a:tbl>
              <a:tblPr firstRow="1" firstCol="1" lastRow="1" lastCol="1" bandRow="1" bandCol="1">
                <a:tableStyleId>{46F890A9-2807-4EBB-B81D-B2AA78EC7F39}</a:tableStyleId>
              </a:tblPr>
              <a:tblGrid>
                <a:gridCol w="2447719">
                  <a:extLst>
                    <a:ext uri="{9D8B030D-6E8A-4147-A177-3AD203B41FA5}">
                      <a16:colId xmlns:a16="http://schemas.microsoft.com/office/drawing/2014/main" val="3261697544"/>
                    </a:ext>
                  </a:extLst>
                </a:gridCol>
                <a:gridCol w="2169017">
                  <a:extLst>
                    <a:ext uri="{9D8B030D-6E8A-4147-A177-3AD203B41FA5}">
                      <a16:colId xmlns:a16="http://schemas.microsoft.com/office/drawing/2014/main" val="3224442792"/>
                    </a:ext>
                  </a:extLst>
                </a:gridCol>
                <a:gridCol w="2726421">
                  <a:extLst>
                    <a:ext uri="{9D8B030D-6E8A-4147-A177-3AD203B41FA5}">
                      <a16:colId xmlns:a16="http://schemas.microsoft.com/office/drawing/2014/main" val="502610316"/>
                    </a:ext>
                  </a:extLst>
                </a:gridCol>
              </a:tblGrid>
              <a:tr h="301782">
                <a:tc>
                  <a:txBody>
                    <a:bodyPr/>
                    <a:lstStyle/>
                    <a:p>
                      <a:pPr marL="66675" algn="ctr">
                        <a:spcAft>
                          <a:spcPts val="0"/>
                        </a:spcAft>
                      </a:pPr>
                      <a:r>
                        <a:rPr lang="ro-RO" sz="1100" dirty="0">
                          <a:effectLst/>
                        </a:rPr>
                        <a:t>Nume</a:t>
                      </a:r>
                      <a:r>
                        <a:rPr lang="ro-RO" sz="1100" spc="55" dirty="0">
                          <a:effectLst/>
                        </a:rPr>
                        <a:t> </a:t>
                      </a:r>
                      <a:r>
                        <a:rPr lang="ro-RO" sz="1100" dirty="0">
                          <a:effectLst/>
                        </a:rPr>
                        <a:t>şi</a:t>
                      </a:r>
                      <a:r>
                        <a:rPr lang="ro-RO" sz="1100" spc="60" dirty="0">
                          <a:effectLst/>
                        </a:rPr>
                        <a:t> </a:t>
                      </a:r>
                      <a:r>
                        <a:rPr lang="ro-RO" sz="1100" dirty="0">
                          <a:effectLst/>
                        </a:rPr>
                        <a:t>prenume</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marL="66675" algn="ctr">
                        <a:spcAft>
                          <a:spcPts val="0"/>
                        </a:spcAft>
                      </a:pPr>
                      <a:r>
                        <a:rPr lang="ro-RO" sz="1100" dirty="0">
                          <a:effectLst/>
                        </a:rPr>
                        <a:t>Funcţia</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marL="66675" algn="ctr">
                        <a:spcAft>
                          <a:spcPts val="0"/>
                        </a:spcAft>
                      </a:pPr>
                      <a:r>
                        <a:rPr lang="ro-RO" sz="1100">
                          <a:effectLst/>
                        </a:rPr>
                        <a:t>Competente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2575347"/>
                  </a:ext>
                </a:extLst>
              </a:tr>
              <a:tr h="347653">
                <a:tc>
                  <a:txBody>
                    <a:bodyPr/>
                    <a:lstStyle/>
                    <a:p>
                      <a:pPr algn="ctr">
                        <a:spcAft>
                          <a:spcPts val="0"/>
                        </a:spcAft>
                      </a:pPr>
                      <a:r>
                        <a:rPr lang="ro-RO" sz="900" dirty="0">
                          <a:effectLst/>
                        </a:rPr>
                        <a:t>Burduloi Alexandru</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dirty="0">
                          <a:effectLst/>
                        </a:rPr>
                        <a:t>CEO/manager general</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dirty="0">
                          <a:effectLst/>
                        </a:rPr>
                        <a:t>Luarea deciziilor strategice, leadership, motivarea echipei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1993274"/>
                  </a:ext>
                </a:extLst>
              </a:tr>
              <a:tr h="399188">
                <a:tc>
                  <a:txBody>
                    <a:bodyPr/>
                    <a:lstStyle/>
                    <a:p>
                      <a:pPr algn="ctr">
                        <a:spcAft>
                          <a:spcPts val="0"/>
                        </a:spcAft>
                      </a:pPr>
                      <a:r>
                        <a:rPr lang="ro-RO" sz="900" dirty="0">
                          <a:effectLst/>
                        </a:rPr>
                        <a:t>Craciun Iulia</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dirty="0">
                          <a:effectLst/>
                        </a:rPr>
                        <a:t>Specialist in produs si servicii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dirty="0">
                          <a:effectLst/>
                        </a:rPr>
                        <a:t>Dezvoltarea produselor si serviciilor, monitorizarea calitatii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8127368"/>
                  </a:ext>
                </a:extLst>
              </a:tr>
              <a:tr h="503339">
                <a:tc>
                  <a:txBody>
                    <a:bodyPr/>
                    <a:lstStyle/>
                    <a:p>
                      <a:pPr algn="ctr">
                        <a:spcAft>
                          <a:spcPts val="0"/>
                        </a:spcAft>
                      </a:pPr>
                      <a:r>
                        <a:rPr lang="ro-RO" sz="900">
                          <a:effectLst/>
                        </a:rPr>
                        <a:t>Irimia Petru Dorin</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dirty="0">
                          <a:effectLst/>
                        </a:rPr>
                        <a:t>Specialist in vanzari si marketing</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dirty="0">
                          <a:effectLst/>
                        </a:rPr>
                        <a:t>Dezvoltarea si implementarea strategiilor de vanzari si marketing, identificari oportunitati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3144290"/>
                  </a:ext>
                </a:extLst>
              </a:tr>
              <a:tr h="521479">
                <a:tc>
                  <a:txBody>
                    <a:bodyPr/>
                    <a:lstStyle/>
                    <a:p>
                      <a:pPr algn="ctr">
                        <a:spcAft>
                          <a:spcPts val="0"/>
                        </a:spcAft>
                      </a:pPr>
                      <a:r>
                        <a:rPr lang="ro-RO" sz="900" dirty="0">
                          <a:effectLst/>
                        </a:rPr>
                        <a:t>Negurici Ana-Maria</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a:effectLst/>
                        </a:rPr>
                        <a:t>Specialist in finante si contabilitate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o-RO" sz="900" dirty="0">
                          <a:effectLst/>
                        </a:rPr>
                        <a:t>Gestionarea bugetului si a fluxului de numerar, monitorizare performanta financiara</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701814"/>
                  </a:ext>
                </a:extLst>
              </a:tr>
            </a:tbl>
          </a:graphicData>
        </a:graphic>
      </p:graphicFrame>
    </p:spTree>
    <p:extLst>
      <p:ext uri="{BB962C8B-B14F-4D97-AF65-F5344CB8AC3E}">
        <p14:creationId xmlns:p14="http://schemas.microsoft.com/office/powerpoint/2010/main" val="36268663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Analiza</a:t>
            </a:r>
            <a:r>
              <a:rPr lang="en-US" b="1" i="1" u="sng" dirty="0" smtClean="0"/>
              <a:t> </a:t>
            </a:r>
            <a:r>
              <a:rPr lang="en-US" b="1" i="1" u="sng" dirty="0" err="1" smtClean="0"/>
              <a:t>Pietei</a:t>
            </a:r>
            <a:endParaRPr lang="en-US" b="1" i="1" u="sng" dirty="0"/>
          </a:p>
        </p:txBody>
      </p:sp>
      <p:sp>
        <p:nvSpPr>
          <p:cNvPr id="3" name="Content Placeholder 2"/>
          <p:cNvSpPr>
            <a:spLocks noGrp="1"/>
          </p:cNvSpPr>
          <p:nvPr>
            <p:ph idx="1"/>
          </p:nvPr>
        </p:nvSpPr>
        <p:spPr>
          <a:xfrm>
            <a:off x="417194" y="1505911"/>
            <a:ext cx="5085984" cy="4802610"/>
          </a:xfrm>
        </p:spPr>
        <p:txBody>
          <a:bodyPr>
            <a:normAutofit/>
          </a:bodyPr>
          <a:lstStyle/>
          <a:p>
            <a:pPr marL="36900" indent="0">
              <a:buNone/>
            </a:pPr>
            <a:r>
              <a:rPr lang="en-US" dirty="0" smtClean="0">
                <a:effectLst/>
              </a:rPr>
              <a:t>	</a:t>
            </a:r>
            <a:r>
              <a:rPr lang="ro-RO" dirty="0" smtClean="0">
                <a:effectLst/>
              </a:rPr>
              <a:t>Clientii </a:t>
            </a:r>
            <a:r>
              <a:rPr lang="ro-RO" dirty="0">
                <a:effectLst/>
              </a:rPr>
              <a:t>potentiali pentru o firma de realizare cavouri pot fi persoane care doresc să organizeze o inmormantare sau o ceremonie funerara respectuoasă și care doresc să ofere cel mai bun omagiu persoanei decedate prin realizarea unui cavou personalizat. Acești </a:t>
            </a:r>
            <a:r>
              <a:rPr lang="en-US" dirty="0" smtClean="0">
                <a:effectLst/>
              </a:rPr>
              <a:t>pot fi</a:t>
            </a:r>
            <a:r>
              <a:rPr lang="ro-RO" dirty="0" smtClean="0">
                <a:effectLst/>
              </a:rPr>
              <a:t>:</a:t>
            </a:r>
            <a:r>
              <a:rPr lang="ro-RO" dirty="0">
                <a:effectLst/>
              </a:rPr>
              <a:t> </a:t>
            </a:r>
            <a:endParaRPr lang="en-US" dirty="0">
              <a:effectLst/>
            </a:endParaRPr>
          </a:p>
          <a:p>
            <a:pPr lvl="0"/>
            <a:r>
              <a:rPr lang="ro-RO" dirty="0">
                <a:effectLst/>
              </a:rPr>
              <a:t>Familiile și prietenii </a:t>
            </a:r>
            <a:r>
              <a:rPr lang="ro-RO" dirty="0" smtClean="0">
                <a:effectLst/>
              </a:rPr>
              <a:t>persoanelor</a:t>
            </a:r>
            <a:r>
              <a:rPr lang="en-US" dirty="0">
                <a:effectLst/>
              </a:rPr>
              <a:t> </a:t>
            </a:r>
            <a:r>
              <a:rPr lang="en-US" dirty="0" err="1" smtClean="0">
                <a:effectLst/>
              </a:rPr>
              <a:t>decedate</a:t>
            </a:r>
            <a:endParaRPr lang="en-US" dirty="0">
              <a:effectLst/>
            </a:endParaRPr>
          </a:p>
          <a:p>
            <a:pPr lvl="0"/>
            <a:r>
              <a:rPr lang="ro-RO" dirty="0">
                <a:effectLst/>
              </a:rPr>
              <a:t>Agenții </a:t>
            </a:r>
            <a:r>
              <a:rPr lang="ro-RO" dirty="0" smtClean="0">
                <a:effectLst/>
              </a:rPr>
              <a:t>funerare</a:t>
            </a:r>
            <a:endParaRPr lang="en-US" dirty="0">
              <a:effectLst/>
            </a:endParaRPr>
          </a:p>
          <a:p>
            <a:pPr lvl="0"/>
            <a:r>
              <a:rPr lang="ro-RO" dirty="0">
                <a:effectLst/>
              </a:rPr>
              <a:t>Cimitirele și bisericii </a:t>
            </a:r>
            <a:endParaRPr lang="en-US" dirty="0" smtClean="0">
              <a:effectLst/>
            </a:endParaRPr>
          </a:p>
          <a:p>
            <a:pPr lvl="0"/>
            <a:r>
              <a:rPr lang="ro-RO" dirty="0" smtClean="0">
                <a:effectLst/>
              </a:rPr>
              <a:t>Persoane care se pregătesc pentru viitor</a:t>
            </a:r>
            <a:endParaRPr lang="en-US" dirty="0">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
        <p:nvSpPr>
          <p:cNvPr id="6" name="TextBox 5"/>
          <p:cNvSpPr txBox="1"/>
          <p:nvPr/>
        </p:nvSpPr>
        <p:spPr>
          <a:xfrm>
            <a:off x="5905850" y="1505911"/>
            <a:ext cx="5259897" cy="646331"/>
          </a:xfrm>
          <a:prstGeom prst="rect">
            <a:avLst/>
          </a:prstGeom>
          <a:noFill/>
        </p:spPr>
        <p:txBody>
          <a:bodyPr wrap="square" rtlCol="0">
            <a:spAutoFit/>
          </a:bodyPr>
          <a:lstStyle/>
          <a:p>
            <a:r>
              <a:rPr lang="en-US" dirty="0" err="1" smtClean="0"/>
              <a:t>Principalii</a:t>
            </a:r>
            <a:r>
              <a:rPr lang="en-US" dirty="0" smtClean="0"/>
              <a:t> </a:t>
            </a:r>
            <a:r>
              <a:rPr lang="en-US" dirty="0" err="1" smtClean="0"/>
              <a:t>concurenti</a:t>
            </a:r>
            <a:r>
              <a:rPr lang="en-US" dirty="0" smtClean="0"/>
              <a:t>:</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88711499"/>
              </p:ext>
            </p:extLst>
          </p:nvPr>
        </p:nvGraphicFramePr>
        <p:xfrm>
          <a:off x="5833065" y="2045473"/>
          <a:ext cx="6146413" cy="1376753"/>
        </p:xfrm>
        <a:graphic>
          <a:graphicData uri="http://schemas.openxmlformats.org/drawingml/2006/table">
            <a:tbl>
              <a:tblPr firstRow="1" firstCol="1" lastRow="1" lastCol="1" bandRow="1" bandCol="1">
                <a:tableStyleId>{ED083AE6-46FA-4A59-8FB0-9F97EB10719F}</a:tableStyleId>
              </a:tblPr>
              <a:tblGrid>
                <a:gridCol w="600950">
                  <a:extLst>
                    <a:ext uri="{9D8B030D-6E8A-4147-A177-3AD203B41FA5}">
                      <a16:colId xmlns:a16="http://schemas.microsoft.com/office/drawing/2014/main" val="3411358385"/>
                    </a:ext>
                  </a:extLst>
                </a:gridCol>
                <a:gridCol w="2600928">
                  <a:extLst>
                    <a:ext uri="{9D8B030D-6E8A-4147-A177-3AD203B41FA5}">
                      <a16:colId xmlns:a16="http://schemas.microsoft.com/office/drawing/2014/main" val="429735829"/>
                    </a:ext>
                  </a:extLst>
                </a:gridCol>
                <a:gridCol w="1233182">
                  <a:extLst>
                    <a:ext uri="{9D8B030D-6E8A-4147-A177-3AD203B41FA5}">
                      <a16:colId xmlns:a16="http://schemas.microsoft.com/office/drawing/2014/main" val="312155939"/>
                    </a:ext>
                  </a:extLst>
                </a:gridCol>
                <a:gridCol w="1711353">
                  <a:extLst>
                    <a:ext uri="{9D8B030D-6E8A-4147-A177-3AD203B41FA5}">
                      <a16:colId xmlns:a16="http://schemas.microsoft.com/office/drawing/2014/main" val="2508400630"/>
                    </a:ext>
                  </a:extLst>
                </a:gridCol>
              </a:tblGrid>
              <a:tr h="395723">
                <a:tc rowSpan="2">
                  <a:txBody>
                    <a:bodyPr/>
                    <a:lstStyle/>
                    <a:p>
                      <a:pPr marL="66675" algn="ctr">
                        <a:spcAft>
                          <a:spcPts val="0"/>
                        </a:spcAft>
                      </a:pPr>
                      <a:r>
                        <a:rPr lang="ro-RO" sz="1100" dirty="0">
                          <a:effectLst/>
                        </a:rPr>
                        <a:t>Nr.crt</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rowSpan="2">
                  <a:txBody>
                    <a:bodyPr/>
                    <a:lstStyle/>
                    <a:p>
                      <a:pPr marL="66675" algn="ctr">
                        <a:spcAft>
                          <a:spcPts val="0"/>
                        </a:spcAft>
                      </a:pPr>
                      <a:r>
                        <a:rPr lang="ro-RO" sz="1100" dirty="0">
                          <a:effectLst/>
                        </a:rPr>
                        <a:t>Produs</a:t>
                      </a:r>
                      <a:r>
                        <a:rPr lang="ro-RO" sz="1100" spc="60" dirty="0">
                          <a:effectLst/>
                        </a:rPr>
                        <a:t> </a:t>
                      </a:r>
                      <a:r>
                        <a:rPr lang="ro-RO" sz="1100" dirty="0">
                          <a:effectLst/>
                        </a:rPr>
                        <a:t>/serviciu</a:t>
                      </a:r>
                      <a:r>
                        <a:rPr lang="ro-RO" sz="1100" spc="65" dirty="0">
                          <a:effectLst/>
                        </a:rPr>
                        <a:t> </a:t>
                      </a:r>
                      <a:r>
                        <a:rPr lang="ro-RO" sz="1100" dirty="0">
                          <a:effectLst/>
                        </a:rPr>
                        <a:t>oferit</a:t>
                      </a:r>
                      <a:r>
                        <a:rPr lang="ro-RO" sz="1100" spc="65" dirty="0">
                          <a:effectLst/>
                        </a:rPr>
                        <a:t> </a:t>
                      </a:r>
                      <a:r>
                        <a:rPr lang="ro-RO" sz="1100" dirty="0">
                          <a:effectLst/>
                        </a:rPr>
                        <a:t>pieţei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gridSpan="2">
                  <a:txBody>
                    <a:bodyPr/>
                    <a:lstStyle/>
                    <a:p>
                      <a:pPr marL="66675" algn="ctr">
                        <a:lnSpc>
                          <a:spcPts val="1260"/>
                        </a:lnSpc>
                        <a:spcAft>
                          <a:spcPts val="0"/>
                        </a:spcAft>
                      </a:pPr>
                      <a:r>
                        <a:rPr lang="ro-RO" sz="1100" dirty="0">
                          <a:effectLst/>
                        </a:rPr>
                        <a:t>Firme</a:t>
                      </a:r>
                      <a:r>
                        <a:rPr lang="ro-RO" sz="1100" spc="60" dirty="0">
                          <a:effectLst/>
                        </a:rPr>
                        <a:t> </a:t>
                      </a:r>
                      <a:r>
                        <a:rPr lang="ro-RO" sz="1100" dirty="0">
                          <a:effectLst/>
                        </a:rPr>
                        <a:t>concurente</a:t>
                      </a:r>
                      <a:r>
                        <a:rPr lang="ro-RO" sz="1100" spc="60" dirty="0">
                          <a:effectLst/>
                        </a:rPr>
                        <a:t> </a:t>
                      </a:r>
                      <a:r>
                        <a:rPr lang="ro-RO" sz="1100" dirty="0">
                          <a:effectLst/>
                        </a:rPr>
                        <a:t>în</a:t>
                      </a:r>
                      <a:r>
                        <a:rPr lang="ro-RO" sz="1100" spc="65" dirty="0">
                          <a:effectLst/>
                        </a:rPr>
                        <a:t> </a:t>
                      </a:r>
                      <a:r>
                        <a:rPr lang="ro-RO" sz="1100" dirty="0">
                          <a:effectLst/>
                        </a:rPr>
                        <a:t>condiţiile</a:t>
                      </a:r>
                      <a:r>
                        <a:rPr lang="ro-RO" sz="1100" spc="60" dirty="0">
                          <a:effectLst/>
                        </a:rPr>
                        <a:t> </a:t>
                      </a:r>
                      <a:r>
                        <a:rPr lang="ro-RO" sz="1100" dirty="0">
                          <a:effectLst/>
                        </a:rPr>
                        <a:t>lansării</a:t>
                      </a:r>
                      <a:r>
                        <a:rPr lang="ro-RO" sz="1100" spc="65" dirty="0">
                          <a:effectLst/>
                        </a:rPr>
                        <a:t> </a:t>
                      </a:r>
                      <a:r>
                        <a:rPr lang="ro-RO" sz="1100" dirty="0">
                          <a:effectLst/>
                        </a:rPr>
                        <a:t>pe</a:t>
                      </a:r>
                      <a:r>
                        <a:rPr lang="ro-RO" sz="1100" spc="60" dirty="0">
                          <a:effectLst/>
                        </a:rPr>
                        <a:t> </a:t>
                      </a:r>
                      <a:r>
                        <a:rPr lang="ro-RO" sz="1100" dirty="0">
                          <a:effectLst/>
                        </a:rPr>
                        <a:t>piaţă</a:t>
                      </a:r>
                      <a:r>
                        <a:rPr lang="ro-RO" sz="1100" spc="65" dirty="0">
                          <a:effectLst/>
                        </a:rPr>
                        <a:t> </a:t>
                      </a:r>
                      <a:r>
                        <a:rPr lang="ro-RO" sz="1100" dirty="0">
                          <a:effectLst/>
                        </a:rPr>
                        <a:t>a</a:t>
                      </a:r>
                      <a:r>
                        <a:rPr lang="ro-RO" sz="1100" spc="-220" dirty="0">
                          <a:effectLst/>
                        </a:rPr>
                        <a:t> </a:t>
                      </a:r>
                      <a:r>
                        <a:rPr lang="ro-RO" sz="1100" dirty="0">
                          <a:effectLst/>
                        </a:rPr>
                        <a:t>produselor/serviciilor</a:t>
                      </a:r>
                      <a:r>
                        <a:rPr lang="ro-RO" sz="1100" spc="-45" dirty="0">
                          <a:effectLst/>
                        </a:rPr>
                        <a:t> </a:t>
                      </a:r>
                      <a:r>
                        <a:rPr lang="ro-RO" sz="1100" dirty="0">
                          <a:effectLst/>
                        </a:rPr>
                        <a:t>noi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3548700300"/>
                  </a:ext>
                </a:extLst>
              </a:tr>
              <a:tr h="218114">
                <a:tc vMerge="1">
                  <a:txBody>
                    <a:bodyPr/>
                    <a:lstStyle/>
                    <a:p>
                      <a:endParaRPr lang="en-US"/>
                    </a:p>
                  </a:txBody>
                  <a:tcPr/>
                </a:tc>
                <a:tc vMerge="1">
                  <a:txBody>
                    <a:bodyPr/>
                    <a:lstStyle/>
                    <a:p>
                      <a:endParaRPr lang="en-US"/>
                    </a:p>
                  </a:txBody>
                  <a:tcPr/>
                </a:tc>
                <a:tc>
                  <a:txBody>
                    <a:bodyPr/>
                    <a:lstStyle/>
                    <a:p>
                      <a:pPr marL="66675" algn="ctr">
                        <a:lnSpc>
                          <a:spcPts val="1225"/>
                        </a:lnSpc>
                        <a:spcAft>
                          <a:spcPts val="0"/>
                        </a:spcAft>
                      </a:pPr>
                      <a:r>
                        <a:rPr lang="ro-RO" sz="1100" dirty="0">
                          <a:effectLst/>
                        </a:rPr>
                        <a:t>Denumirea</a:t>
                      </a:r>
                      <a:r>
                        <a:rPr lang="ro-RO" sz="1100" spc="70" dirty="0">
                          <a:effectLst/>
                        </a:rPr>
                        <a:t> </a:t>
                      </a:r>
                      <a:r>
                        <a:rPr lang="ro-RO" sz="1100" dirty="0">
                          <a:effectLst/>
                        </a:rPr>
                        <a:t>firmei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66675" algn="ctr">
                        <a:lnSpc>
                          <a:spcPts val="1225"/>
                        </a:lnSpc>
                        <a:spcAft>
                          <a:spcPts val="0"/>
                        </a:spcAft>
                      </a:pPr>
                      <a:r>
                        <a:rPr lang="ro-RO" sz="1100" dirty="0">
                          <a:effectLst/>
                        </a:rPr>
                        <a:t>Ponderea</a:t>
                      </a:r>
                      <a:r>
                        <a:rPr lang="ro-RO" sz="1100" spc="60" dirty="0">
                          <a:effectLst/>
                        </a:rPr>
                        <a:t> </a:t>
                      </a:r>
                      <a:r>
                        <a:rPr lang="ro-RO" sz="1100" dirty="0">
                          <a:effectLst/>
                        </a:rPr>
                        <a:t>pe</a:t>
                      </a:r>
                      <a:r>
                        <a:rPr lang="ro-RO" sz="1100" spc="60" dirty="0">
                          <a:effectLst/>
                        </a:rPr>
                        <a:t> </a:t>
                      </a:r>
                      <a:r>
                        <a:rPr lang="ro-RO" sz="1100" dirty="0" smtClean="0">
                          <a:effectLst/>
                        </a:rPr>
                        <a:t>piaţă</a:t>
                      </a:r>
                      <a:r>
                        <a:rPr lang="en-US" sz="1100" baseline="0" dirty="0" smtClean="0">
                          <a:effectLst/>
                        </a:rPr>
                        <a:t> </a:t>
                      </a:r>
                      <a:r>
                        <a:rPr lang="ro-RO" sz="1100" dirty="0" smtClean="0">
                          <a:effectLst/>
                        </a:rPr>
                        <a:t>(%)</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88771654"/>
                  </a:ext>
                </a:extLst>
              </a:tr>
              <a:tr h="190729">
                <a:tc>
                  <a:txBody>
                    <a:bodyPr/>
                    <a:lstStyle/>
                    <a:p>
                      <a:pPr marL="66675" algn="ctr">
                        <a:lnSpc>
                          <a:spcPts val="1135"/>
                        </a:lnSpc>
                        <a:spcAft>
                          <a:spcPts val="0"/>
                        </a:spcAft>
                      </a:pPr>
                      <a:r>
                        <a:rPr lang="ro-RO" sz="1100" dirty="0">
                          <a:effectLst/>
                        </a:rPr>
                        <a:t>1</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a:effectLst/>
                        </a:rPr>
                        <a:t>Servicii complete funerare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noFill/>
                  </a:tcPr>
                </a:tc>
                <a:tc>
                  <a:txBody>
                    <a:bodyPr/>
                    <a:lstStyle/>
                    <a:p>
                      <a:pPr algn="ctr">
                        <a:spcAft>
                          <a:spcPts val="0"/>
                        </a:spcAft>
                      </a:pPr>
                      <a:r>
                        <a:rPr lang="ro-RO" sz="900">
                          <a:effectLst/>
                        </a:rPr>
                        <a:t>Funerare Iasi</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a:effectLst/>
                        </a:rPr>
                        <a:t>24</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51623"/>
                  </a:ext>
                </a:extLst>
              </a:tr>
              <a:tr h="190729">
                <a:tc>
                  <a:txBody>
                    <a:bodyPr/>
                    <a:lstStyle/>
                    <a:p>
                      <a:pPr marL="66675" algn="ctr">
                        <a:lnSpc>
                          <a:spcPts val="1135"/>
                        </a:lnSpc>
                        <a:spcAft>
                          <a:spcPts val="0"/>
                        </a:spcAft>
                      </a:pPr>
                      <a:r>
                        <a:rPr lang="ro-RO" sz="1100">
                          <a:effectLst/>
                        </a:rPr>
                        <a:t>2</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noFill/>
                  </a:tcPr>
                </a:tc>
                <a:tc>
                  <a:txBody>
                    <a:bodyPr/>
                    <a:lstStyle/>
                    <a:p>
                      <a:pPr algn="ctr">
                        <a:spcAft>
                          <a:spcPts val="0"/>
                        </a:spcAft>
                      </a:pPr>
                      <a:r>
                        <a:rPr lang="ro-RO" sz="900" dirty="0">
                          <a:effectLst/>
                        </a:rPr>
                        <a:t>Productie si comercializare monumente si cavouri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noFill/>
                  </a:tcPr>
                </a:tc>
                <a:tc>
                  <a:txBody>
                    <a:bodyPr/>
                    <a:lstStyle/>
                    <a:p>
                      <a:pPr algn="ctr">
                        <a:spcAft>
                          <a:spcPts val="0"/>
                        </a:spcAft>
                      </a:pPr>
                      <a:r>
                        <a:rPr lang="ro-RO" sz="900">
                          <a:effectLst/>
                        </a:rPr>
                        <a:t>Granite Art</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noFill/>
                  </a:tcPr>
                </a:tc>
                <a:tc>
                  <a:txBody>
                    <a:bodyPr/>
                    <a:lstStyle/>
                    <a:p>
                      <a:pPr algn="ctr">
                        <a:spcAft>
                          <a:spcPts val="0"/>
                        </a:spcAft>
                      </a:pPr>
                      <a:r>
                        <a:rPr lang="ro-RO" sz="900">
                          <a:effectLst/>
                        </a:rPr>
                        <a:t>26</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noFill/>
                  </a:tcPr>
                </a:tc>
                <a:extLst>
                  <a:ext uri="{0D108BD9-81ED-4DB2-BD59-A6C34878D82A}">
                    <a16:rowId xmlns:a16="http://schemas.microsoft.com/office/drawing/2014/main" val="478161026"/>
                  </a:ext>
                </a:extLst>
              </a:tr>
              <a:tr h="190729">
                <a:tc>
                  <a:txBody>
                    <a:bodyPr/>
                    <a:lstStyle/>
                    <a:p>
                      <a:pPr marL="66675" algn="ctr">
                        <a:lnSpc>
                          <a:spcPts val="1135"/>
                        </a:lnSpc>
                        <a:spcAft>
                          <a:spcPts val="0"/>
                        </a:spcAft>
                      </a:pPr>
                      <a:r>
                        <a:rPr lang="ro-RO" sz="1100">
                          <a:effectLst/>
                        </a:rPr>
                        <a:t>3</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Servicii complete funerare</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noFill/>
                  </a:tcPr>
                </a:tc>
                <a:tc>
                  <a:txBody>
                    <a:bodyPr/>
                    <a:lstStyle/>
                    <a:p>
                      <a:pPr algn="ctr">
                        <a:spcAft>
                          <a:spcPts val="0"/>
                        </a:spcAft>
                      </a:pPr>
                      <a:r>
                        <a:rPr lang="ro-RO" sz="900">
                          <a:effectLst/>
                        </a:rPr>
                        <a:t>Akord</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a:effectLst/>
                        </a:rPr>
                        <a:t>22</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50818969"/>
                  </a:ext>
                </a:extLst>
              </a:tr>
              <a:tr h="190729">
                <a:tc>
                  <a:txBody>
                    <a:bodyPr/>
                    <a:lstStyle/>
                    <a:p>
                      <a:pPr marL="66675" algn="ctr">
                        <a:lnSpc>
                          <a:spcPts val="1135"/>
                        </a:lnSpc>
                        <a:spcAft>
                          <a:spcPts val="0"/>
                        </a:spcAft>
                      </a:pPr>
                      <a:r>
                        <a:rPr lang="ro-RO" sz="1100">
                          <a:effectLst/>
                        </a:rPr>
                        <a:t>4</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Productie si comercializare monumente si cavouri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Art Marmura</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28</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209580"/>
                  </a:ext>
                </a:extLst>
              </a:tr>
            </a:tbl>
          </a:graphicData>
        </a:graphic>
      </p:graphicFrame>
      <p:sp>
        <p:nvSpPr>
          <p:cNvPr id="8" name="TextBox 7"/>
          <p:cNvSpPr txBox="1"/>
          <p:nvPr/>
        </p:nvSpPr>
        <p:spPr>
          <a:xfrm>
            <a:off x="5905850" y="3584050"/>
            <a:ext cx="5259897" cy="646331"/>
          </a:xfrm>
          <a:prstGeom prst="rect">
            <a:avLst/>
          </a:prstGeom>
          <a:noFill/>
        </p:spPr>
        <p:txBody>
          <a:bodyPr wrap="square" rtlCol="0">
            <a:spAutoFit/>
          </a:bodyPr>
          <a:lstStyle/>
          <a:p>
            <a:r>
              <a:rPr lang="en-US" dirty="0" err="1" smtClean="0"/>
              <a:t>Punctele</a:t>
            </a:r>
            <a:r>
              <a:rPr lang="en-US" dirty="0" smtClean="0"/>
              <a:t> </a:t>
            </a:r>
            <a:r>
              <a:rPr lang="en-US" dirty="0" err="1" smtClean="0"/>
              <a:t>tari</a:t>
            </a:r>
            <a:r>
              <a:rPr lang="en-US" dirty="0" smtClean="0"/>
              <a:t> </a:t>
            </a:r>
            <a:r>
              <a:rPr lang="en-US" dirty="0" err="1" smtClean="0"/>
              <a:t>si</a:t>
            </a:r>
            <a:r>
              <a:rPr lang="en-US" dirty="0" smtClean="0"/>
              <a:t> </a:t>
            </a:r>
            <a:r>
              <a:rPr lang="en-US" dirty="0" err="1" smtClean="0"/>
              <a:t>punctele</a:t>
            </a:r>
            <a:r>
              <a:rPr lang="en-US" dirty="0" smtClean="0"/>
              <a:t> </a:t>
            </a:r>
            <a:r>
              <a:rPr lang="en-US" dirty="0" err="1" smtClean="0"/>
              <a:t>slabe</a:t>
            </a:r>
            <a:r>
              <a:rPr lang="en-US" dirty="0" smtClean="0"/>
              <a:t> ale </a:t>
            </a:r>
            <a:r>
              <a:rPr lang="en-US" dirty="0" err="1" smtClean="0"/>
              <a:t>concurentei</a:t>
            </a:r>
            <a:r>
              <a:rPr lang="en-US" dirty="0" smtClean="0"/>
              <a:t>:</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74510274"/>
              </p:ext>
            </p:extLst>
          </p:nvPr>
        </p:nvGraphicFramePr>
        <p:xfrm>
          <a:off x="5833065" y="4107700"/>
          <a:ext cx="6146414" cy="1328367"/>
        </p:xfrm>
        <a:graphic>
          <a:graphicData uri="http://schemas.openxmlformats.org/drawingml/2006/table">
            <a:tbl>
              <a:tblPr firstRow="1" firstCol="1" lastRow="1" lastCol="1" bandRow="1" bandCol="1">
                <a:tableStyleId>{5940675A-B579-460E-94D1-54222C63F5DA}</a:tableStyleId>
              </a:tblPr>
              <a:tblGrid>
                <a:gridCol w="507799">
                  <a:extLst>
                    <a:ext uri="{9D8B030D-6E8A-4147-A177-3AD203B41FA5}">
                      <a16:colId xmlns:a16="http://schemas.microsoft.com/office/drawing/2014/main" val="453451060"/>
                    </a:ext>
                  </a:extLst>
                </a:gridCol>
                <a:gridCol w="2378635">
                  <a:extLst>
                    <a:ext uri="{9D8B030D-6E8A-4147-A177-3AD203B41FA5}">
                      <a16:colId xmlns:a16="http://schemas.microsoft.com/office/drawing/2014/main" val="6142485"/>
                    </a:ext>
                  </a:extLst>
                </a:gridCol>
                <a:gridCol w="1674430">
                  <a:extLst>
                    <a:ext uri="{9D8B030D-6E8A-4147-A177-3AD203B41FA5}">
                      <a16:colId xmlns:a16="http://schemas.microsoft.com/office/drawing/2014/main" val="362011306"/>
                    </a:ext>
                  </a:extLst>
                </a:gridCol>
                <a:gridCol w="1585550">
                  <a:extLst>
                    <a:ext uri="{9D8B030D-6E8A-4147-A177-3AD203B41FA5}">
                      <a16:colId xmlns:a16="http://schemas.microsoft.com/office/drawing/2014/main" val="1383333614"/>
                    </a:ext>
                  </a:extLst>
                </a:gridCol>
              </a:tblGrid>
              <a:tr h="231061">
                <a:tc>
                  <a:txBody>
                    <a:bodyPr/>
                    <a:lstStyle/>
                    <a:p>
                      <a:pPr marL="66675" algn="ctr">
                        <a:lnSpc>
                          <a:spcPts val="1135"/>
                        </a:lnSpc>
                        <a:spcAft>
                          <a:spcPts val="0"/>
                        </a:spcAft>
                      </a:pPr>
                      <a:r>
                        <a:rPr lang="ro-RO" sz="1100" dirty="0">
                          <a:effectLst/>
                        </a:rPr>
                        <a:t>Nr.crt</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66675" algn="ctr">
                        <a:lnSpc>
                          <a:spcPts val="1135"/>
                        </a:lnSpc>
                        <a:spcAft>
                          <a:spcPts val="0"/>
                        </a:spcAft>
                      </a:pPr>
                      <a:r>
                        <a:rPr lang="ro-RO" sz="1100">
                          <a:effectLst/>
                        </a:rPr>
                        <a:t>Denumirea</a:t>
                      </a:r>
                      <a:r>
                        <a:rPr lang="ro-RO" sz="1100" spc="70">
                          <a:effectLst/>
                        </a:rPr>
                        <a:t> </a:t>
                      </a:r>
                      <a:r>
                        <a:rPr lang="ro-RO" sz="1100">
                          <a:effectLst/>
                        </a:rPr>
                        <a:t>firmei</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66675" algn="ctr">
                        <a:lnSpc>
                          <a:spcPts val="1135"/>
                        </a:lnSpc>
                        <a:spcAft>
                          <a:spcPts val="0"/>
                        </a:spcAft>
                      </a:pPr>
                      <a:r>
                        <a:rPr lang="ro-RO" sz="1100">
                          <a:effectLst/>
                        </a:rPr>
                        <a:t>Puncte</a:t>
                      </a:r>
                      <a:r>
                        <a:rPr lang="ro-RO" sz="1100" spc="50">
                          <a:effectLst/>
                        </a:rPr>
                        <a:t> </a:t>
                      </a:r>
                      <a:r>
                        <a:rPr lang="ro-RO" sz="1100">
                          <a:effectLst/>
                        </a:rPr>
                        <a:t>tari</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marL="66675" algn="ctr">
                        <a:lnSpc>
                          <a:spcPts val="1135"/>
                        </a:lnSpc>
                        <a:spcAft>
                          <a:spcPts val="0"/>
                        </a:spcAft>
                      </a:pPr>
                      <a:r>
                        <a:rPr lang="ro-RO" sz="1100">
                          <a:effectLst/>
                        </a:rPr>
                        <a:t>Puncte</a:t>
                      </a:r>
                      <a:r>
                        <a:rPr lang="ro-RO" sz="1100" spc="60">
                          <a:effectLst/>
                        </a:rPr>
                        <a:t> </a:t>
                      </a:r>
                      <a:r>
                        <a:rPr lang="ro-RO" sz="1100">
                          <a:effectLst/>
                        </a:rPr>
                        <a:t>slabe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29859921"/>
                  </a:ext>
                </a:extLst>
              </a:tr>
              <a:tr h="231061">
                <a:tc>
                  <a:txBody>
                    <a:bodyPr/>
                    <a:lstStyle/>
                    <a:p>
                      <a:pPr marL="66675" algn="ctr">
                        <a:lnSpc>
                          <a:spcPts val="1135"/>
                        </a:lnSpc>
                        <a:spcAft>
                          <a:spcPts val="0"/>
                        </a:spcAft>
                      </a:pPr>
                      <a:r>
                        <a:rPr lang="ro-RO" sz="1100" dirty="0">
                          <a:effectLst/>
                        </a:rPr>
                        <a:t>1</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Funerare Iasi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a:effectLst/>
                        </a:rPr>
                        <a:t>Experienta indelungata</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a:effectLst/>
                        </a:rPr>
                        <a:t>Servicii scumpe</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46178728"/>
                  </a:ext>
                </a:extLst>
              </a:tr>
              <a:tr h="231061">
                <a:tc>
                  <a:txBody>
                    <a:bodyPr/>
                    <a:lstStyle/>
                    <a:p>
                      <a:pPr marL="66675" algn="ctr">
                        <a:lnSpc>
                          <a:spcPts val="1135"/>
                        </a:lnSpc>
                        <a:spcAft>
                          <a:spcPts val="0"/>
                        </a:spcAft>
                      </a:pPr>
                      <a:r>
                        <a:rPr lang="ro-RO" sz="1100">
                          <a:effectLst/>
                        </a:rPr>
                        <a:t>2</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Granite Art</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Varietate de optiuni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a:effectLst/>
                        </a:rPr>
                        <a:t>Greu accesibila</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12715724"/>
                  </a:ext>
                </a:extLst>
              </a:tr>
              <a:tr h="404123">
                <a:tc>
                  <a:txBody>
                    <a:bodyPr/>
                    <a:lstStyle/>
                    <a:p>
                      <a:pPr marL="66675" algn="ctr">
                        <a:lnSpc>
                          <a:spcPts val="1135"/>
                        </a:lnSpc>
                        <a:spcAft>
                          <a:spcPts val="0"/>
                        </a:spcAft>
                      </a:pPr>
                      <a:r>
                        <a:rPr lang="ro-RO" sz="1100">
                          <a:effectLst/>
                        </a:rPr>
                        <a:t>3</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Akord</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Servicii complete</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Poate fi perceputa ca o firma mica</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59077309"/>
                  </a:ext>
                </a:extLst>
              </a:tr>
              <a:tr h="231061">
                <a:tc>
                  <a:txBody>
                    <a:bodyPr/>
                    <a:lstStyle/>
                    <a:p>
                      <a:pPr marL="66675" algn="ctr">
                        <a:lnSpc>
                          <a:spcPts val="1135"/>
                        </a:lnSpc>
                        <a:spcAft>
                          <a:spcPts val="0"/>
                        </a:spcAft>
                      </a:pPr>
                      <a:r>
                        <a:rPr lang="ro-RO" sz="1100">
                          <a:effectLst/>
                        </a:rPr>
                        <a:t>4</a:t>
                      </a:r>
                      <a:endParaRPr lang="en-US"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Art Marmura</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Varietate de optiuni</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tc>
                  <a:txBody>
                    <a:bodyPr/>
                    <a:lstStyle/>
                    <a:p>
                      <a:pPr algn="ctr">
                        <a:spcAft>
                          <a:spcPts val="0"/>
                        </a:spcAft>
                      </a:pPr>
                      <a:r>
                        <a:rPr lang="ro-RO" sz="900" dirty="0">
                          <a:effectLst/>
                        </a:rPr>
                        <a:t>Greu accesibila</a:t>
                      </a:r>
                      <a:endParaRPr lang="en-US"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86892864"/>
                  </a:ext>
                </a:extLst>
              </a:tr>
            </a:tbl>
          </a:graphicData>
        </a:graphic>
      </p:graphicFrame>
    </p:spTree>
    <p:extLst>
      <p:ext uri="{BB962C8B-B14F-4D97-AF65-F5344CB8AC3E}">
        <p14:creationId xmlns:p14="http://schemas.microsoft.com/office/powerpoint/2010/main" val="824860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normAutofit fontScale="90000"/>
          </a:bodyPr>
          <a:lstStyle/>
          <a:p>
            <a:r>
              <a:rPr lang="en-US" b="1" i="1" u="sng" dirty="0" err="1" smtClean="0"/>
              <a:t>Principalele</a:t>
            </a:r>
            <a:r>
              <a:rPr lang="en-US" b="1" i="1" u="sng" dirty="0" smtClean="0"/>
              <a:t> </a:t>
            </a:r>
            <a:r>
              <a:rPr lang="en-US" b="1" i="1" u="sng" dirty="0" err="1" smtClean="0"/>
              <a:t>avantaje</a:t>
            </a:r>
            <a:r>
              <a:rPr lang="en-US" b="1" i="1" u="sng" dirty="0" smtClean="0"/>
              <a:t> ale </a:t>
            </a:r>
            <a:br>
              <a:rPr lang="en-US" b="1" i="1" u="sng" dirty="0" smtClean="0"/>
            </a:br>
            <a:r>
              <a:rPr lang="en-US" b="1" i="1" u="sng" dirty="0" err="1" smtClean="0"/>
              <a:t>noilor</a:t>
            </a:r>
            <a:r>
              <a:rPr lang="en-US" b="1" i="1" u="sng" dirty="0" smtClean="0"/>
              <a:t> </a:t>
            </a:r>
            <a:r>
              <a:rPr lang="en-US" b="1" i="1" u="sng" dirty="0" err="1" smtClean="0"/>
              <a:t>produse</a:t>
            </a:r>
            <a:r>
              <a:rPr lang="en-US" b="1" i="1" u="sng" dirty="0" smtClean="0"/>
              <a:t>/</a:t>
            </a:r>
            <a:r>
              <a:rPr lang="en-US" b="1" i="1" u="sng" dirty="0" err="1" smtClean="0"/>
              <a:t>servicii</a:t>
            </a:r>
            <a:r>
              <a:rPr lang="en-US" b="1" i="1" u="sng" dirty="0" smtClean="0"/>
              <a:t> </a:t>
            </a:r>
            <a:r>
              <a:rPr lang="en-US" b="1" i="1" u="sng" dirty="0" err="1" smtClean="0"/>
              <a:t>oferite</a:t>
            </a:r>
            <a:r>
              <a:rPr lang="en-US" b="1" i="1" u="sng" dirty="0" smtClean="0"/>
              <a:t>:</a:t>
            </a:r>
            <a:endParaRPr lang="en-US" b="1" i="1" u="sng" dirty="0"/>
          </a:p>
        </p:txBody>
      </p:sp>
      <p:sp>
        <p:nvSpPr>
          <p:cNvPr id="3" name="Content Placeholder 2"/>
          <p:cNvSpPr>
            <a:spLocks noGrp="1"/>
          </p:cNvSpPr>
          <p:nvPr>
            <p:ph idx="1"/>
          </p:nvPr>
        </p:nvSpPr>
        <p:spPr>
          <a:xfrm>
            <a:off x="509472" y="1732413"/>
            <a:ext cx="5857771" cy="4802610"/>
          </a:xfrm>
        </p:spPr>
        <p:txBody>
          <a:bodyPr>
            <a:normAutofit/>
          </a:bodyPr>
          <a:lstStyle/>
          <a:p>
            <a:pPr lvl="0"/>
            <a:r>
              <a:rPr lang="ro-RO" b="1" i="1" dirty="0">
                <a:effectLst/>
              </a:rPr>
              <a:t>Inovație: </a:t>
            </a:r>
            <a:r>
              <a:rPr lang="ro-RO" i="1" dirty="0">
                <a:effectLst/>
              </a:rPr>
              <a:t>Produsele sau serviciile noi oferite aduc inovații de design care  le diferențiază de produsele sau serviciile existente</a:t>
            </a:r>
            <a:r>
              <a:rPr lang="ro-RO" i="1" dirty="0" smtClean="0">
                <a:effectLst/>
              </a:rPr>
              <a:t>.</a:t>
            </a:r>
            <a:endParaRPr lang="en-US" dirty="0">
              <a:effectLst/>
            </a:endParaRPr>
          </a:p>
          <a:p>
            <a:pPr lvl="0"/>
            <a:r>
              <a:rPr lang="ro-RO" b="1" i="1" dirty="0">
                <a:effectLst/>
              </a:rPr>
              <a:t>Performanță îmbunătățită: </a:t>
            </a:r>
            <a:r>
              <a:rPr lang="ro-RO" i="1" dirty="0">
                <a:effectLst/>
              </a:rPr>
              <a:t>Noile servicii oferă performanțe superioare, cum ar fi viteza de execuție, calitatea față de produsele sau serviciile existente pe piață</a:t>
            </a:r>
            <a:r>
              <a:rPr lang="ro-RO" i="1" dirty="0" smtClean="0">
                <a:effectLst/>
              </a:rPr>
              <a:t>.</a:t>
            </a:r>
            <a:endParaRPr lang="en-US" dirty="0">
              <a:effectLst/>
            </a:endParaRPr>
          </a:p>
          <a:p>
            <a:pPr lvl="0"/>
            <a:r>
              <a:rPr lang="ro-RO" b="1" i="1" dirty="0">
                <a:effectLst/>
              </a:rPr>
              <a:t>Prețuri competitive: </a:t>
            </a:r>
            <a:r>
              <a:rPr lang="ro-RO" i="1" dirty="0">
                <a:effectLst/>
              </a:rPr>
              <a:t>Noile produse sau servicii vor fi oferite la prețuri mai competitive decât cele existente pe piață. Aceasta vor atrage un public care caută produse sau servicii de calitate la prețuri mai mici</a:t>
            </a:r>
            <a:r>
              <a:rPr lang="ro-RO" i="1" dirty="0" smtClean="0">
                <a:effectLst/>
              </a:rPr>
              <a:t>.</a:t>
            </a:r>
            <a:endParaRPr lang="en-US" dirty="0">
              <a:effectLst/>
            </a:endParaRPr>
          </a:p>
          <a:p>
            <a:pPr lvl="0"/>
            <a:r>
              <a:rPr lang="ro-RO" b="1" i="1" dirty="0">
                <a:effectLst/>
              </a:rPr>
              <a:t>Durabilitate: </a:t>
            </a:r>
            <a:r>
              <a:rPr lang="ro-RO" i="1" dirty="0">
                <a:effectLst/>
              </a:rPr>
              <a:t>Noile produse sau servicii vor fi mai durabile și mai prietenoase cu mediul înconjurător. </a:t>
            </a:r>
            <a:endParaRPr lang="en-US" dirty="0">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
        <p:nvSpPr>
          <p:cNvPr id="10" name="Content Placeholder 2"/>
          <p:cNvSpPr txBox="1">
            <a:spLocks/>
          </p:cNvSpPr>
          <p:nvPr/>
        </p:nvSpPr>
        <p:spPr>
          <a:xfrm>
            <a:off x="6543681" y="2024630"/>
            <a:ext cx="5269320" cy="40671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b="1" i="1" dirty="0" err="1" smtClean="0">
                <a:effectLst/>
              </a:rPr>
              <a:t>Calitati</a:t>
            </a:r>
            <a:r>
              <a:rPr lang="en-US" b="1" i="1" dirty="0" smtClean="0">
                <a:effectLst/>
              </a:rPr>
              <a:t> care ne </a:t>
            </a:r>
            <a:r>
              <a:rPr lang="en-US" b="1" i="1" dirty="0" err="1" smtClean="0">
                <a:effectLst/>
              </a:rPr>
              <a:t>diferentiaza</a:t>
            </a:r>
            <a:r>
              <a:rPr lang="en-US" b="1" i="1" dirty="0" smtClean="0">
                <a:effectLst/>
              </a:rPr>
              <a:t> de </a:t>
            </a:r>
            <a:r>
              <a:rPr lang="en-US" b="1" i="1" dirty="0" err="1" smtClean="0">
                <a:effectLst/>
              </a:rPr>
              <a:t>concurenta</a:t>
            </a:r>
            <a:r>
              <a:rPr lang="en-US" b="1" i="1" dirty="0" smtClean="0">
                <a:effectLst/>
              </a:rPr>
              <a:t>:</a:t>
            </a:r>
          </a:p>
          <a:p>
            <a:pPr>
              <a:buFontTx/>
              <a:buChar char="-"/>
            </a:pPr>
            <a:r>
              <a:rPr lang="en-US" dirty="0" err="1" smtClean="0">
                <a:effectLst/>
              </a:rPr>
              <a:t>Calitate</a:t>
            </a:r>
            <a:r>
              <a:rPr lang="en-US" dirty="0" smtClean="0">
                <a:effectLst/>
              </a:rPr>
              <a:t> </a:t>
            </a:r>
            <a:r>
              <a:rPr lang="en-US" dirty="0" err="1" smtClean="0">
                <a:effectLst/>
              </a:rPr>
              <a:t>superioara</a:t>
            </a:r>
            <a:r>
              <a:rPr lang="en-US" dirty="0" smtClean="0">
                <a:effectLst/>
              </a:rPr>
              <a:t> </a:t>
            </a:r>
            <a:r>
              <a:rPr lang="en-US" dirty="0" err="1" smtClean="0">
                <a:effectLst/>
              </a:rPr>
              <a:t>si</a:t>
            </a:r>
            <a:r>
              <a:rPr lang="en-US" dirty="0" smtClean="0">
                <a:effectLst/>
              </a:rPr>
              <a:t> </a:t>
            </a:r>
            <a:r>
              <a:rPr lang="en-US" dirty="0" err="1" smtClean="0">
                <a:effectLst/>
              </a:rPr>
              <a:t>servicii</a:t>
            </a:r>
            <a:r>
              <a:rPr lang="en-US" dirty="0" smtClean="0">
                <a:effectLst/>
              </a:rPr>
              <a:t> </a:t>
            </a:r>
            <a:r>
              <a:rPr lang="en-US" dirty="0" err="1" smtClean="0">
                <a:effectLst/>
              </a:rPr>
              <a:t>excelente</a:t>
            </a:r>
            <a:endParaRPr lang="en-US" dirty="0" smtClean="0">
              <a:effectLst/>
            </a:endParaRPr>
          </a:p>
          <a:p>
            <a:pPr>
              <a:buFontTx/>
              <a:buChar char="-"/>
            </a:pPr>
            <a:r>
              <a:rPr lang="en-US" dirty="0" smtClean="0">
                <a:effectLst/>
              </a:rPr>
              <a:t>Design </a:t>
            </a:r>
            <a:r>
              <a:rPr lang="en-US" dirty="0" err="1" smtClean="0">
                <a:effectLst/>
              </a:rPr>
              <a:t>unic</a:t>
            </a:r>
            <a:r>
              <a:rPr lang="en-US" dirty="0" smtClean="0">
                <a:effectLst/>
              </a:rPr>
              <a:t> </a:t>
            </a:r>
            <a:r>
              <a:rPr lang="en-US" dirty="0" err="1" smtClean="0">
                <a:effectLst/>
              </a:rPr>
              <a:t>si</a:t>
            </a:r>
            <a:r>
              <a:rPr lang="en-US" dirty="0" smtClean="0">
                <a:effectLst/>
              </a:rPr>
              <a:t> </a:t>
            </a:r>
            <a:r>
              <a:rPr lang="en-US" dirty="0" err="1" smtClean="0">
                <a:effectLst/>
              </a:rPr>
              <a:t>personalizat</a:t>
            </a:r>
            <a:endParaRPr lang="en-US" dirty="0" smtClean="0">
              <a:effectLst/>
            </a:endParaRPr>
          </a:p>
          <a:p>
            <a:pPr>
              <a:buFontTx/>
              <a:buChar char="-"/>
            </a:pPr>
            <a:r>
              <a:rPr lang="en-US" dirty="0" err="1" smtClean="0">
                <a:effectLst/>
              </a:rPr>
              <a:t>Empatie</a:t>
            </a:r>
            <a:r>
              <a:rPr lang="en-US" dirty="0" smtClean="0">
                <a:effectLst/>
              </a:rPr>
              <a:t> </a:t>
            </a:r>
            <a:r>
              <a:rPr lang="en-US" dirty="0" err="1" smtClean="0">
                <a:effectLst/>
              </a:rPr>
              <a:t>si</a:t>
            </a:r>
            <a:r>
              <a:rPr lang="en-US" dirty="0" smtClean="0">
                <a:effectLst/>
              </a:rPr>
              <a:t> </a:t>
            </a:r>
            <a:r>
              <a:rPr lang="en-US" dirty="0" err="1" smtClean="0">
                <a:effectLst/>
              </a:rPr>
              <a:t>suport</a:t>
            </a:r>
            <a:r>
              <a:rPr lang="en-US" dirty="0" smtClean="0">
                <a:effectLst/>
              </a:rPr>
              <a:t> emotional</a:t>
            </a:r>
          </a:p>
          <a:p>
            <a:pPr>
              <a:buFontTx/>
              <a:buChar char="-"/>
            </a:pPr>
            <a:r>
              <a:rPr lang="en-US" dirty="0" err="1" smtClean="0">
                <a:effectLst/>
              </a:rPr>
              <a:t>Relatii</a:t>
            </a:r>
            <a:r>
              <a:rPr lang="en-US" dirty="0" smtClean="0">
                <a:effectLst/>
              </a:rPr>
              <a:t> de </a:t>
            </a:r>
            <a:r>
              <a:rPr lang="en-US" dirty="0" err="1" smtClean="0">
                <a:effectLst/>
              </a:rPr>
              <a:t>lunga</a:t>
            </a:r>
            <a:r>
              <a:rPr lang="en-US" dirty="0" smtClean="0">
                <a:effectLst/>
              </a:rPr>
              <a:t> </a:t>
            </a:r>
            <a:r>
              <a:rPr lang="en-US" dirty="0" err="1" smtClean="0">
                <a:effectLst/>
              </a:rPr>
              <a:t>durata</a:t>
            </a:r>
            <a:r>
              <a:rPr lang="en-US" dirty="0" smtClean="0">
                <a:effectLst/>
              </a:rPr>
              <a:t> cu </a:t>
            </a:r>
            <a:r>
              <a:rPr lang="en-US" dirty="0" err="1" smtClean="0">
                <a:effectLst/>
              </a:rPr>
              <a:t>clientii</a:t>
            </a:r>
            <a:endParaRPr lang="en-US" dirty="0" smtClean="0">
              <a:effectLst/>
            </a:endParaRPr>
          </a:p>
          <a:p>
            <a:pPr>
              <a:buFontTx/>
              <a:buChar char="-"/>
            </a:pPr>
            <a:r>
              <a:rPr lang="en-US" dirty="0" err="1" smtClean="0">
                <a:effectLst/>
              </a:rPr>
              <a:t>Preturi</a:t>
            </a:r>
            <a:r>
              <a:rPr lang="en-US" dirty="0" smtClean="0">
                <a:effectLst/>
              </a:rPr>
              <a:t> competitive</a:t>
            </a:r>
          </a:p>
          <a:p>
            <a:pPr>
              <a:buFontTx/>
              <a:buChar char="-"/>
            </a:pPr>
            <a:r>
              <a:rPr lang="en-US" dirty="0" err="1" smtClean="0">
                <a:effectLst/>
              </a:rPr>
              <a:t>Discretie</a:t>
            </a:r>
            <a:r>
              <a:rPr lang="en-US" dirty="0" smtClean="0">
                <a:effectLst/>
              </a:rPr>
              <a:t> </a:t>
            </a:r>
            <a:r>
              <a:rPr lang="en-US" dirty="0" err="1" smtClean="0">
                <a:effectLst/>
              </a:rPr>
              <a:t>si</a:t>
            </a:r>
            <a:r>
              <a:rPr lang="en-US" dirty="0" smtClean="0">
                <a:effectLst/>
              </a:rPr>
              <a:t> </a:t>
            </a:r>
            <a:r>
              <a:rPr lang="en-US" dirty="0" err="1" smtClean="0">
                <a:effectLst/>
              </a:rPr>
              <a:t>confidentialitate</a:t>
            </a:r>
            <a:endParaRPr lang="en-US" dirty="0" smtClean="0">
              <a:effectLst/>
            </a:endParaRPr>
          </a:p>
          <a:p>
            <a:pPr marL="36900" indent="0">
              <a:buFont typeface="Wingdings 2" charset="2"/>
              <a:buNone/>
            </a:pPr>
            <a:endParaRPr lang="en-US" dirty="0" smtClean="0">
              <a:effectLst/>
            </a:endParaRPr>
          </a:p>
          <a:p>
            <a:pPr marL="36900" indent="0">
              <a:buFont typeface="Wingdings 2" charset="2"/>
              <a:buNone/>
            </a:pPr>
            <a:endParaRPr lang="en-US" dirty="0" smtClean="0">
              <a:effectLst/>
            </a:endParaRPr>
          </a:p>
          <a:p>
            <a:pPr marL="36900" indent="0">
              <a:buFont typeface="Wingdings 2" charset="2"/>
              <a:buNone/>
            </a:pPr>
            <a:endParaRPr lang="en-US" dirty="0" smtClean="0">
              <a:effectLst/>
            </a:endParaRPr>
          </a:p>
        </p:txBody>
      </p:sp>
    </p:spTree>
    <p:extLst>
      <p:ext uri="{BB962C8B-B14F-4D97-AF65-F5344CB8AC3E}">
        <p14:creationId xmlns:p14="http://schemas.microsoft.com/office/powerpoint/2010/main" val="37254566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Activitat</a:t>
            </a:r>
            <a:r>
              <a:rPr lang="en-US" b="1" i="1" u="sng" dirty="0" smtClean="0"/>
              <a:t> de </a:t>
            </a:r>
            <a:r>
              <a:rPr lang="en-US" b="1" i="1" u="sng" dirty="0" err="1" smtClean="0"/>
              <a:t>promovare</a:t>
            </a:r>
            <a:r>
              <a:rPr lang="en-US" b="1" i="1" u="sng" dirty="0" smtClean="0"/>
              <a:t> a </a:t>
            </a:r>
            <a:r>
              <a:rPr lang="en-US" b="1" i="1" u="sng" dirty="0" err="1" smtClean="0"/>
              <a:t>vanzarilor</a:t>
            </a:r>
            <a:endParaRPr lang="en-US" b="1" i="1" u="sng" dirty="0"/>
          </a:p>
        </p:txBody>
      </p:sp>
      <p:sp>
        <p:nvSpPr>
          <p:cNvPr id="3" name="Content Placeholder 2"/>
          <p:cNvSpPr>
            <a:spLocks noGrp="1"/>
          </p:cNvSpPr>
          <p:nvPr>
            <p:ph idx="1"/>
          </p:nvPr>
        </p:nvSpPr>
        <p:spPr>
          <a:xfrm>
            <a:off x="769531" y="1724025"/>
            <a:ext cx="10907944" cy="4383160"/>
          </a:xfrm>
        </p:spPr>
        <p:txBody>
          <a:bodyPr>
            <a:normAutofit lnSpcReduction="10000"/>
          </a:bodyPr>
          <a:lstStyle/>
          <a:p>
            <a:r>
              <a:rPr lang="ro-RO" dirty="0">
                <a:effectLst/>
              </a:rPr>
              <a:t>Marketing prin rețele sociale - Rețelele sociale precum Facebook, Instagram și Twitter vor fi utilizate pentru a promova serviciile companiei. Aceasta ar putea posta imagini ale lucrărilor sale și informații despre serviciile oferite. De asemenea, ar putea dezvolta o comunitate online prin angajarea în discuții cu clienții și cu comunitatea locală.</a:t>
            </a:r>
            <a:endParaRPr lang="en-US" dirty="0">
              <a:effectLst/>
            </a:endParaRPr>
          </a:p>
          <a:p>
            <a:pPr marL="36900" indent="0">
              <a:buNone/>
            </a:pPr>
            <a:endParaRPr lang="en-US" dirty="0">
              <a:effectLst/>
            </a:endParaRPr>
          </a:p>
          <a:p>
            <a:r>
              <a:rPr lang="ro-RO" dirty="0">
                <a:effectLst/>
              </a:rPr>
              <a:t>Feedback-ul clienților - Feedback-ul clienților este esențial pentru dezvoltarea și îmbunătățirea afacerii. În acest sens, compania va putea solicita feedback de la clienți și va utiliza aceste informații pentru a-și îmbunătăți serviciile, pentru a construi relații cu clienții, pentru promovare</a:t>
            </a:r>
            <a:r>
              <a:rPr lang="ro-RO" dirty="0" smtClean="0">
                <a:effectLst/>
              </a:rPr>
              <a:t>.</a:t>
            </a:r>
            <a:endParaRPr lang="en-US" dirty="0" smtClean="0">
              <a:effectLst/>
            </a:endParaRPr>
          </a:p>
          <a:p>
            <a:endParaRPr lang="en-US" dirty="0" smtClean="0">
              <a:effectLst/>
            </a:endParaRPr>
          </a:p>
          <a:p>
            <a:r>
              <a:rPr lang="ro-RO" dirty="0">
                <a:effectLst/>
              </a:rPr>
              <a:t>Promovarea produselor durabile: vom promova produsele noastre ca fiind durabile și ecologice, ceea ce poate ajuta la creșterea conștientizării publicului cu privire la importanța protejării mediului</a:t>
            </a:r>
            <a:r>
              <a:rPr lang="ro-RO" dirty="0" smtClean="0">
                <a:effectLst/>
              </a:rPr>
              <a:t>.</a:t>
            </a:r>
            <a:endParaRPr lang="en-US" dirty="0">
              <a:effectLst/>
            </a:endParaRPr>
          </a:p>
          <a:p>
            <a:pPr marL="36900" indent="0">
              <a:buNone/>
            </a:pPr>
            <a:endParaRPr lang="en-US" dirty="0" smtClean="0">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Tree>
    <p:extLst>
      <p:ext uri="{BB962C8B-B14F-4D97-AF65-F5344CB8AC3E}">
        <p14:creationId xmlns:p14="http://schemas.microsoft.com/office/powerpoint/2010/main" val="4658435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1688"/>
            <a:ext cx="10353762" cy="970450"/>
          </a:xfrm>
        </p:spPr>
        <p:txBody>
          <a:bodyPr/>
          <a:lstStyle/>
          <a:p>
            <a:r>
              <a:rPr lang="en-US" b="1" i="1" u="sng" dirty="0" err="1" smtClean="0"/>
              <a:t>Descrierea</a:t>
            </a:r>
            <a:r>
              <a:rPr lang="en-US" b="1" i="1" u="sng" dirty="0" smtClean="0"/>
              <a:t> </a:t>
            </a:r>
            <a:r>
              <a:rPr lang="en-US" b="1" i="1" u="sng" dirty="0" err="1" smtClean="0"/>
              <a:t>procesului</a:t>
            </a:r>
            <a:r>
              <a:rPr lang="en-US" b="1" i="1" u="sng" dirty="0" smtClean="0"/>
              <a:t> </a:t>
            </a:r>
            <a:r>
              <a:rPr lang="en-US" b="1" i="1" u="sng" dirty="0" err="1" smtClean="0"/>
              <a:t>tehnologic</a:t>
            </a:r>
            <a:r>
              <a:rPr lang="en-US" b="1" i="1" u="sng" dirty="0" smtClean="0"/>
              <a:t>:</a:t>
            </a:r>
            <a:endParaRPr lang="en-US" b="1" i="1" u="sng" dirty="0"/>
          </a:p>
        </p:txBody>
      </p:sp>
      <p:sp>
        <p:nvSpPr>
          <p:cNvPr id="3" name="Content Placeholder 2"/>
          <p:cNvSpPr>
            <a:spLocks noGrp="1"/>
          </p:cNvSpPr>
          <p:nvPr>
            <p:ph idx="1"/>
          </p:nvPr>
        </p:nvSpPr>
        <p:spPr>
          <a:xfrm>
            <a:off x="517862" y="1782748"/>
            <a:ext cx="5731937" cy="4383160"/>
          </a:xfrm>
        </p:spPr>
        <p:txBody>
          <a:bodyPr>
            <a:normAutofit/>
          </a:bodyPr>
          <a:lstStyle/>
          <a:p>
            <a:pPr marL="36900" indent="0">
              <a:buNone/>
            </a:pPr>
            <a:r>
              <a:rPr lang="en-US" dirty="0" err="1" smtClean="0">
                <a:effectLst/>
              </a:rPr>
              <a:t>Etapele</a:t>
            </a:r>
            <a:r>
              <a:rPr lang="en-US" dirty="0" smtClean="0">
                <a:effectLst/>
              </a:rPr>
              <a:t> </a:t>
            </a:r>
            <a:r>
              <a:rPr lang="en-US" dirty="0" err="1" smtClean="0">
                <a:effectLst/>
              </a:rPr>
              <a:t>procesului</a:t>
            </a:r>
            <a:r>
              <a:rPr lang="en-US" dirty="0" smtClean="0">
                <a:effectLst/>
              </a:rPr>
              <a:t> </a:t>
            </a:r>
            <a:r>
              <a:rPr lang="en-US" dirty="0" err="1" smtClean="0">
                <a:effectLst/>
              </a:rPr>
              <a:t>tehnologic</a:t>
            </a:r>
            <a:r>
              <a:rPr lang="en-US" dirty="0" smtClean="0">
                <a:effectLst/>
              </a:rPr>
              <a:t> </a:t>
            </a:r>
            <a:r>
              <a:rPr lang="en-US" dirty="0" err="1" smtClean="0">
                <a:effectLst/>
              </a:rPr>
              <a:t>relatate</a:t>
            </a:r>
            <a:r>
              <a:rPr lang="en-US" dirty="0" smtClean="0">
                <a:effectLst/>
              </a:rPr>
              <a:t> </a:t>
            </a:r>
            <a:r>
              <a:rPr lang="en-US" dirty="0" err="1" smtClean="0">
                <a:effectLst/>
              </a:rPr>
              <a:t>pe</a:t>
            </a:r>
            <a:r>
              <a:rPr lang="en-US" dirty="0" smtClean="0">
                <a:effectLst/>
              </a:rPr>
              <a:t> </a:t>
            </a:r>
            <a:r>
              <a:rPr lang="en-US" dirty="0" err="1" smtClean="0">
                <a:effectLst/>
              </a:rPr>
              <a:t>scurt</a:t>
            </a:r>
            <a:r>
              <a:rPr lang="en-US" dirty="0" smtClean="0">
                <a:effectLst/>
              </a:rPr>
              <a:t>:</a:t>
            </a:r>
          </a:p>
          <a:p>
            <a:r>
              <a:rPr lang="en-US" dirty="0" err="1" smtClean="0">
                <a:effectLst/>
              </a:rPr>
              <a:t>Sapare</a:t>
            </a:r>
            <a:r>
              <a:rPr lang="en-US" dirty="0" smtClean="0">
                <a:effectLst/>
              </a:rPr>
              <a:t> </a:t>
            </a:r>
            <a:r>
              <a:rPr lang="en-US" dirty="0" err="1" smtClean="0">
                <a:effectLst/>
              </a:rPr>
              <a:t>groapa</a:t>
            </a:r>
            <a:endParaRPr lang="en-US" dirty="0" smtClean="0">
              <a:effectLst/>
            </a:endParaRPr>
          </a:p>
          <a:p>
            <a:r>
              <a:rPr lang="en-US" dirty="0" err="1" smtClean="0">
                <a:effectLst/>
              </a:rPr>
              <a:t>Realizarea</a:t>
            </a:r>
            <a:r>
              <a:rPr lang="en-US" dirty="0" smtClean="0">
                <a:effectLst/>
              </a:rPr>
              <a:t> </a:t>
            </a:r>
            <a:r>
              <a:rPr lang="en-US" dirty="0" err="1" smtClean="0">
                <a:effectLst/>
              </a:rPr>
              <a:t>formei</a:t>
            </a:r>
            <a:r>
              <a:rPr lang="en-US" dirty="0" smtClean="0">
                <a:effectLst/>
              </a:rPr>
              <a:t> de </a:t>
            </a:r>
            <a:r>
              <a:rPr lang="en-US" dirty="0" err="1" smtClean="0">
                <a:effectLst/>
              </a:rPr>
              <a:t>turnare</a:t>
            </a:r>
            <a:endParaRPr lang="en-US" dirty="0" smtClean="0">
              <a:effectLst/>
            </a:endParaRPr>
          </a:p>
          <a:p>
            <a:r>
              <a:rPr lang="en-US" dirty="0" err="1" smtClean="0">
                <a:effectLst/>
              </a:rPr>
              <a:t>Prelucrarea</a:t>
            </a:r>
            <a:r>
              <a:rPr lang="en-US" dirty="0" smtClean="0">
                <a:effectLst/>
              </a:rPr>
              <a:t> </a:t>
            </a:r>
            <a:r>
              <a:rPr lang="en-US" dirty="0" err="1" smtClean="0">
                <a:effectLst/>
              </a:rPr>
              <a:t>materiilor</a:t>
            </a:r>
            <a:r>
              <a:rPr lang="en-US" dirty="0" smtClean="0">
                <a:effectLst/>
              </a:rPr>
              <a:t> </a:t>
            </a:r>
            <a:r>
              <a:rPr lang="en-US" dirty="0" err="1" smtClean="0">
                <a:effectLst/>
              </a:rPr>
              <a:t>necesare</a:t>
            </a:r>
            <a:endParaRPr lang="en-US" dirty="0" smtClean="0">
              <a:effectLst/>
            </a:endParaRPr>
          </a:p>
          <a:p>
            <a:r>
              <a:rPr lang="en-US" dirty="0" err="1" smtClean="0">
                <a:effectLst/>
              </a:rPr>
              <a:t>Turnarea</a:t>
            </a:r>
            <a:r>
              <a:rPr lang="en-US" dirty="0" smtClean="0">
                <a:effectLst/>
              </a:rPr>
              <a:t> </a:t>
            </a:r>
            <a:r>
              <a:rPr lang="en-US" dirty="0" err="1" smtClean="0">
                <a:effectLst/>
              </a:rPr>
              <a:t>betonului</a:t>
            </a:r>
            <a:r>
              <a:rPr lang="en-US" dirty="0" smtClean="0">
                <a:effectLst/>
              </a:rPr>
              <a:t> in forma</a:t>
            </a:r>
          </a:p>
          <a:p>
            <a:r>
              <a:rPr lang="en-US" dirty="0" err="1" smtClean="0">
                <a:effectLst/>
              </a:rPr>
              <a:t>Placarea</a:t>
            </a:r>
            <a:r>
              <a:rPr lang="en-US" dirty="0" smtClean="0">
                <a:effectLst/>
              </a:rPr>
              <a:t> </a:t>
            </a:r>
            <a:r>
              <a:rPr lang="en-US" dirty="0" err="1" smtClean="0">
                <a:effectLst/>
              </a:rPr>
              <a:t>si</a:t>
            </a:r>
            <a:r>
              <a:rPr lang="en-US" dirty="0" smtClean="0">
                <a:effectLst/>
              </a:rPr>
              <a:t> </a:t>
            </a:r>
            <a:r>
              <a:rPr lang="en-US" dirty="0" err="1" smtClean="0">
                <a:effectLst/>
              </a:rPr>
              <a:t>decorarea</a:t>
            </a:r>
            <a:r>
              <a:rPr lang="en-US" dirty="0" smtClean="0">
                <a:effectLst/>
              </a:rPr>
              <a:t> </a:t>
            </a:r>
            <a:r>
              <a:rPr lang="en-US" dirty="0" err="1" smtClean="0">
                <a:effectLst/>
              </a:rPr>
              <a:t>acestuia</a:t>
            </a:r>
            <a:endParaRPr lang="en-US" dirty="0" smtClean="0">
              <a:effectLst/>
            </a:endParaRPr>
          </a:p>
          <a:p>
            <a:r>
              <a:rPr lang="en-US" dirty="0" err="1" smtClean="0">
                <a:effectLst/>
              </a:rPr>
              <a:t>Pentru</a:t>
            </a:r>
            <a:r>
              <a:rPr lang="en-US" dirty="0" smtClean="0">
                <a:effectLst/>
              </a:rPr>
              <a:t> </a:t>
            </a:r>
            <a:r>
              <a:rPr lang="en-US" dirty="0" err="1" smtClean="0">
                <a:effectLst/>
              </a:rPr>
              <a:t>realizarea</a:t>
            </a:r>
            <a:r>
              <a:rPr lang="en-US" dirty="0" smtClean="0">
                <a:effectLst/>
              </a:rPr>
              <a:t> de </a:t>
            </a:r>
            <a:r>
              <a:rPr lang="en-US" dirty="0" err="1" smtClean="0">
                <a:effectLst/>
              </a:rPr>
              <a:t>cruci</a:t>
            </a:r>
            <a:r>
              <a:rPr lang="en-US" dirty="0" smtClean="0">
                <a:effectLst/>
              </a:rPr>
              <a:t> </a:t>
            </a:r>
            <a:r>
              <a:rPr lang="en-US" dirty="0" err="1" smtClean="0">
                <a:effectLst/>
              </a:rPr>
              <a:t>si</a:t>
            </a:r>
            <a:r>
              <a:rPr lang="en-US" dirty="0" smtClean="0">
                <a:effectLst/>
              </a:rPr>
              <a:t> </a:t>
            </a:r>
            <a:r>
              <a:rPr lang="en-US" dirty="0" err="1" smtClean="0">
                <a:effectLst/>
              </a:rPr>
              <a:t>monumente</a:t>
            </a:r>
            <a:r>
              <a:rPr lang="en-US" dirty="0" smtClean="0">
                <a:effectLst/>
              </a:rPr>
              <a:t> </a:t>
            </a:r>
            <a:r>
              <a:rPr lang="en-US" dirty="0" err="1" smtClean="0">
                <a:effectLst/>
              </a:rPr>
              <a:t>vom</a:t>
            </a:r>
            <a:r>
              <a:rPr lang="en-US" dirty="0" smtClean="0">
                <a:effectLst/>
              </a:rPr>
              <a:t> </a:t>
            </a:r>
            <a:r>
              <a:rPr lang="en-US" dirty="0" err="1" smtClean="0">
                <a:effectLst/>
              </a:rPr>
              <a:t>folosi</a:t>
            </a:r>
            <a:r>
              <a:rPr lang="en-US" dirty="0" smtClean="0">
                <a:effectLst/>
              </a:rPr>
              <a:t> </a:t>
            </a:r>
            <a:r>
              <a:rPr lang="en-US" dirty="0" err="1" smtClean="0">
                <a:effectLst/>
              </a:rPr>
              <a:t>matrite</a:t>
            </a:r>
            <a:r>
              <a:rPr lang="en-US" dirty="0" smtClean="0">
                <a:effectLst/>
              </a:rPr>
              <a:t> </a:t>
            </a:r>
            <a:r>
              <a:rPr lang="en-US" dirty="0" err="1" smtClean="0">
                <a:effectLst/>
              </a:rPr>
              <a:t>reutilizabile</a:t>
            </a:r>
            <a:r>
              <a:rPr lang="en-US" dirty="0" smtClean="0">
                <a:effectLst/>
              </a:rPr>
              <a:t>, </a:t>
            </a:r>
            <a:r>
              <a:rPr lang="en-US" dirty="0" err="1" smtClean="0">
                <a:effectLst/>
              </a:rPr>
              <a:t>dar</a:t>
            </a:r>
            <a:r>
              <a:rPr lang="en-US" dirty="0" smtClean="0">
                <a:effectLst/>
              </a:rPr>
              <a:t> </a:t>
            </a:r>
            <a:r>
              <a:rPr lang="en-US" dirty="0" err="1" smtClean="0">
                <a:effectLst/>
              </a:rPr>
              <a:t>si</a:t>
            </a:r>
            <a:r>
              <a:rPr lang="en-US" dirty="0" smtClean="0">
                <a:effectLst/>
              </a:rPr>
              <a:t> </a:t>
            </a:r>
            <a:r>
              <a:rPr lang="en-US" dirty="0" err="1" smtClean="0">
                <a:effectLst/>
              </a:rPr>
              <a:t>metale</a:t>
            </a:r>
            <a:r>
              <a:rPr lang="en-US" dirty="0" smtClean="0">
                <a:effectLst/>
              </a:rPr>
              <a:t> de </a:t>
            </a:r>
            <a:r>
              <a:rPr lang="en-US" dirty="0" err="1" smtClean="0">
                <a:effectLst/>
              </a:rPr>
              <a:t>rezistenta</a:t>
            </a:r>
            <a:endParaRPr lang="en-US" dirty="0">
              <a:effectLst/>
            </a:endParaRPr>
          </a:p>
          <a:p>
            <a:pPr marL="36900" indent="0">
              <a:buNone/>
            </a:pPr>
            <a:endParaRPr lang="en-US" dirty="0" smtClean="0">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4119" y="0"/>
            <a:ext cx="1247881" cy="1247881"/>
          </a:xfrm>
          <a:prstGeom prst="rect">
            <a:avLst/>
          </a:prstGeom>
        </p:spPr>
      </p:pic>
      <p:sp>
        <p:nvSpPr>
          <p:cNvPr id="6" name="Content Placeholder 2"/>
          <p:cNvSpPr txBox="1">
            <a:spLocks/>
          </p:cNvSpPr>
          <p:nvPr/>
        </p:nvSpPr>
        <p:spPr>
          <a:xfrm>
            <a:off x="6249799" y="1782748"/>
            <a:ext cx="5731937" cy="4383160"/>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2200" dirty="0" err="1" smtClean="0">
                <a:effectLst/>
              </a:rPr>
              <a:t>Pentru</a:t>
            </a:r>
            <a:r>
              <a:rPr lang="en-US" sz="2200" dirty="0" smtClean="0">
                <a:effectLst/>
              </a:rPr>
              <a:t> </a:t>
            </a:r>
            <a:r>
              <a:rPr lang="en-US" sz="2200" dirty="0" err="1" smtClean="0">
                <a:effectLst/>
              </a:rPr>
              <a:t>protejarea</a:t>
            </a:r>
            <a:r>
              <a:rPr lang="en-US" sz="2200" dirty="0" smtClean="0">
                <a:effectLst/>
              </a:rPr>
              <a:t> </a:t>
            </a:r>
            <a:r>
              <a:rPr lang="en-US" sz="2200" dirty="0" err="1" smtClean="0">
                <a:effectLst/>
              </a:rPr>
              <a:t>mediului</a:t>
            </a:r>
            <a:r>
              <a:rPr lang="en-US" sz="2200" dirty="0" smtClean="0">
                <a:effectLst/>
              </a:rPr>
              <a:t> </a:t>
            </a:r>
            <a:r>
              <a:rPr lang="en-US" sz="2200" dirty="0" err="1" smtClean="0">
                <a:effectLst/>
              </a:rPr>
              <a:t>vom</a:t>
            </a:r>
            <a:r>
              <a:rPr lang="en-US" sz="2200" dirty="0" smtClean="0">
                <a:effectLst/>
              </a:rPr>
              <a:t> </a:t>
            </a:r>
            <a:r>
              <a:rPr lang="en-US" sz="2200" dirty="0" err="1" smtClean="0">
                <a:effectLst/>
              </a:rPr>
              <a:t>apelam</a:t>
            </a:r>
            <a:r>
              <a:rPr lang="en-US" sz="2200" dirty="0" smtClean="0">
                <a:effectLst/>
              </a:rPr>
              <a:t> la:</a:t>
            </a:r>
          </a:p>
          <a:p>
            <a:r>
              <a:rPr lang="en-US" dirty="0">
                <a:effectLst/>
              </a:rPr>
              <a:t>U</a:t>
            </a:r>
            <a:r>
              <a:rPr lang="ro-RO" dirty="0" smtClean="0">
                <a:effectLst/>
              </a:rPr>
              <a:t>tilizarea </a:t>
            </a:r>
            <a:r>
              <a:rPr lang="ro-RO" dirty="0">
                <a:effectLst/>
              </a:rPr>
              <a:t>de materiale reciclate sau sustenabile: în loc să utilizam doar materiale noi, vom incerca sa utilizam si materiale reciclate sau sustenabile, cum ar fi cimentul reciclat, pentru a reduce impactul asupra resurselor </a:t>
            </a:r>
            <a:r>
              <a:rPr lang="ro-RO" dirty="0" smtClean="0">
                <a:effectLst/>
              </a:rPr>
              <a:t>naturale.</a:t>
            </a:r>
            <a:endParaRPr lang="en-US" dirty="0">
              <a:effectLst/>
            </a:endParaRPr>
          </a:p>
          <a:p>
            <a:r>
              <a:rPr lang="ro-RO" dirty="0" smtClean="0">
                <a:effectLst/>
              </a:rPr>
              <a:t>Colectarea </a:t>
            </a:r>
            <a:r>
              <a:rPr lang="ro-RO" dirty="0">
                <a:effectLst/>
              </a:rPr>
              <a:t>și reciclarea deșeurilor: vom implementa un sistem de colectare și reciclare a deșeurilor, pentru a reduce cantitatea de deșeuri produse în timpul procesului de fabricație</a:t>
            </a:r>
            <a:r>
              <a:rPr lang="ro-RO" dirty="0" smtClean="0">
                <a:effectLst/>
              </a:rPr>
              <a:t>.</a:t>
            </a:r>
            <a:r>
              <a:rPr lang="ro-RO" dirty="0">
                <a:effectLst/>
              </a:rPr>
              <a:t> </a:t>
            </a:r>
            <a:endParaRPr lang="en-US" dirty="0">
              <a:effectLst/>
            </a:endParaRPr>
          </a:p>
          <a:p>
            <a:r>
              <a:rPr lang="ro-RO" dirty="0">
                <a:effectLst/>
              </a:rPr>
              <a:t>Promovarea produselor durabile: vom promova produsele noastre ca fiind durabile și ecologice, ceea ce poate ajuta la creșterea conștientizării publicului cu privire la importanța protejării mediului.</a:t>
            </a:r>
            <a:endParaRPr lang="en-US" dirty="0">
              <a:effectLst/>
            </a:endParaRPr>
          </a:p>
          <a:p>
            <a:pPr marL="36900" indent="0">
              <a:buFont typeface="Wingdings 2" charset="2"/>
              <a:buNone/>
            </a:pPr>
            <a:endParaRPr lang="en-US" dirty="0" smtClean="0">
              <a:effectLst/>
            </a:endParaRPr>
          </a:p>
        </p:txBody>
      </p:sp>
      <p:sp>
        <p:nvSpPr>
          <p:cNvPr id="41" name="자유형: 도형 81">
            <a:extLst>
              <a:ext uri="{FF2B5EF4-FFF2-40B4-BE49-F238E27FC236}">
                <a16:creationId xmlns:a16="http://schemas.microsoft.com/office/drawing/2014/main" id="{62E6E762-0DBD-4575-92B2-81A37A32A853}"/>
              </a:ext>
            </a:extLst>
          </p:cNvPr>
          <p:cNvSpPr/>
          <p:nvPr/>
        </p:nvSpPr>
        <p:spPr>
          <a:xfrm>
            <a:off x="5374449" y="5678709"/>
            <a:ext cx="1432453" cy="1138335"/>
          </a:xfrm>
          <a:custGeom>
            <a:avLst/>
            <a:gdLst>
              <a:gd name="connsiteX0" fmla="*/ 477511 w 1196514"/>
              <a:gd name="connsiteY0" fmla="*/ 368706 h 1047485"/>
              <a:gd name="connsiteX1" fmla="*/ 341439 w 1196514"/>
              <a:gd name="connsiteY1" fmla="*/ 453628 h 1047485"/>
              <a:gd name="connsiteX2" fmla="*/ 341103 w 1196514"/>
              <a:gd name="connsiteY2" fmla="*/ 460997 h 1047485"/>
              <a:gd name="connsiteX3" fmla="*/ 373194 w 1196514"/>
              <a:gd name="connsiteY3" fmla="*/ 490545 h 1047485"/>
              <a:gd name="connsiteX4" fmla="*/ 390860 w 1196514"/>
              <a:gd name="connsiteY4" fmla="*/ 505138 h 1047485"/>
              <a:gd name="connsiteX5" fmla="*/ 404590 w 1196514"/>
              <a:gd name="connsiteY5" fmla="*/ 486488 h 1047485"/>
              <a:gd name="connsiteX6" fmla="*/ 478855 w 1196514"/>
              <a:gd name="connsiteY6" fmla="*/ 370075 h 1047485"/>
              <a:gd name="connsiteX7" fmla="*/ 477511 w 1196514"/>
              <a:gd name="connsiteY7" fmla="*/ 368706 h 1047485"/>
              <a:gd name="connsiteX8" fmla="*/ 237819 w 1196514"/>
              <a:gd name="connsiteY8" fmla="*/ 176300 h 1047485"/>
              <a:gd name="connsiteX9" fmla="*/ 228194 w 1196514"/>
              <a:gd name="connsiteY9" fmla="*/ 183717 h 1047485"/>
              <a:gd name="connsiteX10" fmla="*/ 183668 w 1196514"/>
              <a:gd name="connsiteY10" fmla="*/ 279248 h 1047485"/>
              <a:gd name="connsiteX11" fmla="*/ 173899 w 1196514"/>
              <a:gd name="connsiteY11" fmla="*/ 303683 h 1047485"/>
              <a:gd name="connsiteX12" fmla="*/ 192838 w 1196514"/>
              <a:gd name="connsiteY12" fmla="*/ 323581 h 1047485"/>
              <a:gd name="connsiteX13" fmla="*/ 203063 w 1196514"/>
              <a:gd name="connsiteY13" fmla="*/ 323101 h 1047485"/>
              <a:gd name="connsiteX14" fmla="*/ 282368 w 1196514"/>
              <a:gd name="connsiteY14" fmla="*/ 237603 h 1047485"/>
              <a:gd name="connsiteX15" fmla="*/ 338967 w 1196514"/>
              <a:gd name="connsiteY15" fmla="*/ 176468 h 1047485"/>
              <a:gd name="connsiteX16" fmla="*/ 237819 w 1196514"/>
              <a:gd name="connsiteY16" fmla="*/ 176300 h 1047485"/>
              <a:gd name="connsiteX17" fmla="*/ 394317 w 1196514"/>
              <a:gd name="connsiteY17" fmla="*/ 96995 h 1047485"/>
              <a:gd name="connsiteX18" fmla="*/ 432986 w 1196514"/>
              <a:gd name="connsiteY18" fmla="*/ 115141 h 1047485"/>
              <a:gd name="connsiteX19" fmla="*/ 581347 w 1196514"/>
              <a:gd name="connsiteY19" fmla="*/ 289929 h 1047485"/>
              <a:gd name="connsiteX20" fmla="*/ 585500 w 1196514"/>
              <a:gd name="connsiteY20" fmla="*/ 347008 h 1047485"/>
              <a:gd name="connsiteX21" fmla="*/ 453820 w 1196514"/>
              <a:gd name="connsiteY21" fmla="*/ 552688 h 1047485"/>
              <a:gd name="connsiteX22" fmla="*/ 455812 w 1196514"/>
              <a:gd name="connsiteY22" fmla="*/ 567545 h 1047485"/>
              <a:gd name="connsiteX23" fmla="*/ 727932 w 1196514"/>
              <a:gd name="connsiteY23" fmla="*/ 819958 h 1047485"/>
              <a:gd name="connsiteX24" fmla="*/ 738445 w 1196514"/>
              <a:gd name="connsiteY24" fmla="*/ 818614 h 1047485"/>
              <a:gd name="connsiteX25" fmla="*/ 755967 w 1196514"/>
              <a:gd name="connsiteY25" fmla="*/ 796628 h 1047485"/>
              <a:gd name="connsiteX26" fmla="*/ 840409 w 1196514"/>
              <a:gd name="connsiteY26" fmla="*/ 757575 h 1047485"/>
              <a:gd name="connsiteX27" fmla="*/ 915634 w 1196514"/>
              <a:gd name="connsiteY27" fmla="*/ 784938 h 1047485"/>
              <a:gd name="connsiteX28" fmla="*/ 931091 w 1196514"/>
              <a:gd name="connsiteY28" fmla="*/ 798236 h 1047485"/>
              <a:gd name="connsiteX29" fmla="*/ 978473 w 1196514"/>
              <a:gd name="connsiteY29" fmla="*/ 828143 h 1047485"/>
              <a:gd name="connsiteX30" fmla="*/ 1050073 w 1196514"/>
              <a:gd name="connsiteY30" fmla="*/ 919258 h 1047485"/>
              <a:gd name="connsiteX31" fmla="*/ 1052570 w 1196514"/>
              <a:gd name="connsiteY31" fmla="*/ 934500 h 1047485"/>
              <a:gd name="connsiteX32" fmla="*/ 1077148 w 1196514"/>
              <a:gd name="connsiteY32" fmla="*/ 968296 h 1047485"/>
              <a:gd name="connsiteX33" fmla="*/ 1114425 w 1196514"/>
              <a:gd name="connsiteY33" fmla="*/ 977464 h 1047485"/>
              <a:gd name="connsiteX34" fmla="*/ 1189097 w 1196514"/>
              <a:gd name="connsiteY34" fmla="*/ 1029622 h 1047485"/>
              <a:gd name="connsiteX35" fmla="*/ 1196514 w 1196514"/>
              <a:gd name="connsiteY35" fmla="*/ 1047409 h 1047485"/>
              <a:gd name="connsiteX36" fmla="*/ 1186169 w 1196514"/>
              <a:gd name="connsiteY36" fmla="*/ 1047409 h 1047485"/>
              <a:gd name="connsiteX37" fmla="*/ 457204 w 1196514"/>
              <a:gd name="connsiteY37" fmla="*/ 1047409 h 1047485"/>
              <a:gd name="connsiteX38" fmla="*/ 452356 w 1196514"/>
              <a:gd name="connsiteY38" fmla="*/ 1047385 h 1047485"/>
              <a:gd name="connsiteX39" fmla="*/ 445875 w 1196514"/>
              <a:gd name="connsiteY39" fmla="*/ 1044985 h 1047485"/>
              <a:gd name="connsiteX40" fmla="*/ 451083 w 1196514"/>
              <a:gd name="connsiteY40" fmla="*/ 1039344 h 1047485"/>
              <a:gd name="connsiteX41" fmla="*/ 510899 w 1196514"/>
              <a:gd name="connsiteY41" fmla="*/ 1000387 h 1047485"/>
              <a:gd name="connsiteX42" fmla="*/ 550888 w 1196514"/>
              <a:gd name="connsiteY42" fmla="*/ 951686 h 1047485"/>
              <a:gd name="connsiteX43" fmla="*/ 584131 w 1196514"/>
              <a:gd name="connsiteY43" fmla="*/ 916642 h 1047485"/>
              <a:gd name="connsiteX44" fmla="*/ 627024 w 1196514"/>
              <a:gd name="connsiteY44" fmla="*/ 903848 h 1047485"/>
              <a:gd name="connsiteX45" fmla="*/ 710554 w 1196514"/>
              <a:gd name="connsiteY45" fmla="*/ 858627 h 1047485"/>
              <a:gd name="connsiteX46" fmla="*/ 709666 w 1196514"/>
              <a:gd name="connsiteY46" fmla="*/ 847658 h 1047485"/>
              <a:gd name="connsiteX47" fmla="*/ 423168 w 1196514"/>
              <a:gd name="connsiteY47" fmla="*/ 582187 h 1047485"/>
              <a:gd name="connsiteX48" fmla="*/ 412127 w 1196514"/>
              <a:gd name="connsiteY48" fmla="*/ 577075 h 1047485"/>
              <a:gd name="connsiteX49" fmla="*/ 379387 w 1196514"/>
              <a:gd name="connsiteY49" fmla="*/ 547431 h 1047485"/>
              <a:gd name="connsiteX50" fmla="*/ 375379 w 1196514"/>
              <a:gd name="connsiteY50" fmla="*/ 537902 h 1047485"/>
              <a:gd name="connsiteX51" fmla="*/ 371803 w 1196514"/>
              <a:gd name="connsiteY51" fmla="*/ 534614 h 1047485"/>
              <a:gd name="connsiteX52" fmla="*/ 336470 w 1196514"/>
              <a:gd name="connsiteY52" fmla="*/ 504106 h 1047485"/>
              <a:gd name="connsiteX53" fmla="*/ 355385 w 1196514"/>
              <a:gd name="connsiteY53" fmla="*/ 534902 h 1047485"/>
              <a:gd name="connsiteX54" fmla="*/ 463037 w 1196514"/>
              <a:gd name="connsiteY54" fmla="*/ 708682 h 1047485"/>
              <a:gd name="connsiteX55" fmla="*/ 463469 w 1196514"/>
              <a:gd name="connsiteY55" fmla="*/ 721811 h 1047485"/>
              <a:gd name="connsiteX56" fmla="*/ 326773 w 1196514"/>
              <a:gd name="connsiteY56" fmla="*/ 1006964 h 1047485"/>
              <a:gd name="connsiteX57" fmla="*/ 269911 w 1196514"/>
              <a:gd name="connsiteY57" fmla="*/ 1045321 h 1047485"/>
              <a:gd name="connsiteX58" fmla="*/ 213288 w 1196514"/>
              <a:gd name="connsiteY58" fmla="*/ 964239 h 1047485"/>
              <a:gd name="connsiteX59" fmla="*/ 271375 w 1196514"/>
              <a:gd name="connsiteY59" fmla="*/ 840913 h 1047485"/>
              <a:gd name="connsiteX60" fmla="*/ 324685 w 1196514"/>
              <a:gd name="connsiteY60" fmla="*/ 730284 h 1047485"/>
              <a:gd name="connsiteX61" fmla="*/ 323557 w 1196514"/>
              <a:gd name="connsiteY61" fmla="*/ 714490 h 1047485"/>
              <a:gd name="connsiteX62" fmla="*/ 229250 w 1196514"/>
              <a:gd name="connsiteY62" fmla="*/ 562073 h 1047485"/>
              <a:gd name="connsiteX63" fmla="*/ 195046 w 1196514"/>
              <a:gd name="connsiteY63" fmla="*/ 534158 h 1047485"/>
              <a:gd name="connsiteX64" fmla="*/ 188925 w 1196514"/>
              <a:gd name="connsiteY64" fmla="*/ 530077 h 1047485"/>
              <a:gd name="connsiteX65" fmla="*/ 185349 w 1196514"/>
              <a:gd name="connsiteY65" fmla="*/ 636121 h 1047485"/>
              <a:gd name="connsiteX66" fmla="*/ 182757 w 1196514"/>
              <a:gd name="connsiteY66" fmla="*/ 720611 h 1047485"/>
              <a:gd name="connsiteX67" fmla="*/ 168955 w 1196514"/>
              <a:gd name="connsiteY67" fmla="*/ 785874 h 1047485"/>
              <a:gd name="connsiteX68" fmla="*/ 121117 w 1196514"/>
              <a:gd name="connsiteY68" fmla="*/ 993354 h 1047485"/>
              <a:gd name="connsiteX69" fmla="*/ 80025 w 1196514"/>
              <a:gd name="connsiteY69" fmla="*/ 1041912 h 1047485"/>
              <a:gd name="connsiteX70" fmla="*/ 1584 w 1196514"/>
              <a:gd name="connsiteY70" fmla="*/ 970984 h 1047485"/>
              <a:gd name="connsiteX71" fmla="*/ 55902 w 1196514"/>
              <a:gd name="connsiteY71" fmla="*/ 735205 h 1047485"/>
              <a:gd name="connsiteX72" fmla="*/ 62383 w 1196514"/>
              <a:gd name="connsiteY72" fmla="*/ 689239 h 1047485"/>
              <a:gd name="connsiteX73" fmla="*/ 68287 w 1196514"/>
              <a:gd name="connsiteY73" fmla="*/ 492057 h 1047485"/>
              <a:gd name="connsiteX74" fmla="*/ 89578 w 1196514"/>
              <a:gd name="connsiteY74" fmla="*/ 444699 h 1047485"/>
              <a:gd name="connsiteX75" fmla="*/ 170515 w 1196514"/>
              <a:gd name="connsiteY75" fmla="*/ 358097 h 1047485"/>
              <a:gd name="connsiteX76" fmla="*/ 169891 w 1196514"/>
              <a:gd name="connsiteY76" fmla="*/ 347320 h 1047485"/>
              <a:gd name="connsiteX77" fmla="*/ 168475 w 1196514"/>
              <a:gd name="connsiteY77" fmla="*/ 345976 h 1047485"/>
              <a:gd name="connsiteX78" fmla="*/ 145672 w 1196514"/>
              <a:gd name="connsiteY78" fmla="*/ 343024 h 1047485"/>
              <a:gd name="connsiteX79" fmla="*/ 102467 w 1196514"/>
              <a:gd name="connsiteY79" fmla="*/ 340791 h 1047485"/>
              <a:gd name="connsiteX80" fmla="*/ 89770 w 1196514"/>
              <a:gd name="connsiteY80" fmla="*/ 299026 h 1047485"/>
              <a:gd name="connsiteX81" fmla="*/ 90946 w 1196514"/>
              <a:gd name="connsiteY81" fmla="*/ 295354 h 1047485"/>
              <a:gd name="connsiteX82" fmla="*/ 83913 w 1196514"/>
              <a:gd name="connsiteY82" fmla="*/ 267535 h 1047485"/>
              <a:gd name="connsiteX83" fmla="*/ 72872 w 1196514"/>
              <a:gd name="connsiteY83" fmla="*/ 256661 h 1047485"/>
              <a:gd name="connsiteX84" fmla="*/ 73448 w 1196514"/>
              <a:gd name="connsiteY84" fmla="*/ 235611 h 1047485"/>
              <a:gd name="connsiteX85" fmla="*/ 94378 w 1196514"/>
              <a:gd name="connsiteY85" fmla="*/ 233163 h 1047485"/>
              <a:gd name="connsiteX86" fmla="*/ 112596 w 1196514"/>
              <a:gd name="connsiteY86" fmla="*/ 248476 h 1047485"/>
              <a:gd name="connsiteX87" fmla="*/ 173131 w 1196514"/>
              <a:gd name="connsiteY87" fmla="*/ 117685 h 1047485"/>
              <a:gd name="connsiteX88" fmla="*/ 202871 w 1196514"/>
              <a:gd name="connsiteY88" fmla="*/ 98483 h 1047485"/>
              <a:gd name="connsiteX89" fmla="*/ 394317 w 1196514"/>
              <a:gd name="connsiteY89" fmla="*/ 96995 h 1047485"/>
              <a:gd name="connsiteX90" fmla="*/ 614951 w 1196514"/>
              <a:gd name="connsiteY90" fmla="*/ 0 h 1047485"/>
              <a:gd name="connsiteX91" fmla="*/ 725676 w 1196514"/>
              <a:gd name="connsiteY91" fmla="*/ 111277 h 1047485"/>
              <a:gd name="connsiteX92" fmla="*/ 614495 w 1196514"/>
              <a:gd name="connsiteY92" fmla="*/ 221762 h 1047485"/>
              <a:gd name="connsiteX93" fmla="*/ 503890 w 1196514"/>
              <a:gd name="connsiteY93" fmla="*/ 110797 h 1047485"/>
              <a:gd name="connsiteX94" fmla="*/ 614951 w 1196514"/>
              <a:gd name="connsiteY94" fmla="*/ 0 h 104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196514" h="1047485">
                <a:moveTo>
                  <a:pt x="477511" y="368706"/>
                </a:moveTo>
                <a:cubicBezTo>
                  <a:pt x="432169" y="397054"/>
                  <a:pt x="386876" y="425473"/>
                  <a:pt x="341439" y="453628"/>
                </a:cubicBezTo>
                <a:cubicBezTo>
                  <a:pt x="336686" y="456556"/>
                  <a:pt x="337622" y="457901"/>
                  <a:pt x="341103" y="460997"/>
                </a:cubicBezTo>
                <a:cubicBezTo>
                  <a:pt x="351952" y="470670"/>
                  <a:pt x="362417" y="480799"/>
                  <a:pt x="373194" y="490545"/>
                </a:cubicBezTo>
                <a:cubicBezTo>
                  <a:pt x="379075" y="495897"/>
                  <a:pt x="384908" y="506266"/>
                  <a:pt x="390860" y="505138"/>
                </a:cubicBezTo>
                <a:cubicBezTo>
                  <a:pt x="396429" y="504082"/>
                  <a:pt x="400270" y="493233"/>
                  <a:pt x="404590" y="486488"/>
                </a:cubicBezTo>
                <a:cubicBezTo>
                  <a:pt x="429409" y="447723"/>
                  <a:pt x="454108" y="408887"/>
                  <a:pt x="478855" y="370075"/>
                </a:cubicBezTo>
                <a:cubicBezTo>
                  <a:pt x="478399" y="369618"/>
                  <a:pt x="477966" y="369163"/>
                  <a:pt x="477511" y="368706"/>
                </a:cubicBezTo>
                <a:close/>
                <a:moveTo>
                  <a:pt x="237819" y="176300"/>
                </a:moveTo>
                <a:cubicBezTo>
                  <a:pt x="231818" y="176228"/>
                  <a:pt x="230138" y="179516"/>
                  <a:pt x="228194" y="183717"/>
                </a:cubicBezTo>
                <a:cubicBezTo>
                  <a:pt x="213384" y="215569"/>
                  <a:pt x="198478" y="247372"/>
                  <a:pt x="183668" y="279248"/>
                </a:cubicBezTo>
                <a:cubicBezTo>
                  <a:pt x="179900" y="287409"/>
                  <a:pt x="172243" y="296698"/>
                  <a:pt x="173899" y="303683"/>
                </a:cubicBezTo>
                <a:cubicBezTo>
                  <a:pt x="175723" y="311364"/>
                  <a:pt x="186573" y="316669"/>
                  <a:pt x="192838" y="323581"/>
                </a:cubicBezTo>
                <a:cubicBezTo>
                  <a:pt x="197038" y="328214"/>
                  <a:pt x="199199" y="327326"/>
                  <a:pt x="203063" y="323101"/>
                </a:cubicBezTo>
                <a:cubicBezTo>
                  <a:pt x="229346" y="294442"/>
                  <a:pt x="255917" y="266094"/>
                  <a:pt x="282368" y="237603"/>
                </a:cubicBezTo>
                <a:cubicBezTo>
                  <a:pt x="301234" y="217297"/>
                  <a:pt x="320052" y="196943"/>
                  <a:pt x="338967" y="176468"/>
                </a:cubicBezTo>
                <a:cubicBezTo>
                  <a:pt x="304499" y="176468"/>
                  <a:pt x="271159" y="176660"/>
                  <a:pt x="237819" y="176300"/>
                </a:cubicBezTo>
                <a:close/>
                <a:moveTo>
                  <a:pt x="394317" y="96995"/>
                </a:moveTo>
                <a:cubicBezTo>
                  <a:pt x="410495" y="96755"/>
                  <a:pt x="422664" y="102876"/>
                  <a:pt x="432986" y="115141"/>
                </a:cubicBezTo>
                <a:cubicBezTo>
                  <a:pt x="482239" y="173588"/>
                  <a:pt x="531733" y="231819"/>
                  <a:pt x="581347" y="289929"/>
                </a:cubicBezTo>
                <a:cubicBezTo>
                  <a:pt x="597957" y="309371"/>
                  <a:pt x="599469" y="325141"/>
                  <a:pt x="585500" y="347008"/>
                </a:cubicBezTo>
                <a:cubicBezTo>
                  <a:pt x="541694" y="415632"/>
                  <a:pt x="497937" y="484280"/>
                  <a:pt x="453820" y="552688"/>
                </a:cubicBezTo>
                <a:cubicBezTo>
                  <a:pt x="449643" y="559192"/>
                  <a:pt x="450171" y="562337"/>
                  <a:pt x="455812" y="567545"/>
                </a:cubicBezTo>
                <a:cubicBezTo>
                  <a:pt x="546711" y="651483"/>
                  <a:pt x="637393" y="735637"/>
                  <a:pt x="727932" y="819958"/>
                </a:cubicBezTo>
                <a:cubicBezTo>
                  <a:pt x="733117" y="824759"/>
                  <a:pt x="734941" y="823679"/>
                  <a:pt x="738445" y="818614"/>
                </a:cubicBezTo>
                <a:cubicBezTo>
                  <a:pt x="743774" y="810933"/>
                  <a:pt x="749798" y="803685"/>
                  <a:pt x="755967" y="796628"/>
                </a:cubicBezTo>
                <a:cubicBezTo>
                  <a:pt x="778314" y="771137"/>
                  <a:pt x="806469" y="760024"/>
                  <a:pt x="840409" y="757575"/>
                </a:cubicBezTo>
                <a:cubicBezTo>
                  <a:pt x="870749" y="755391"/>
                  <a:pt x="894799" y="763984"/>
                  <a:pt x="915634" y="784938"/>
                </a:cubicBezTo>
                <a:cubicBezTo>
                  <a:pt x="920410" y="789739"/>
                  <a:pt x="926123" y="793603"/>
                  <a:pt x="931091" y="798236"/>
                </a:cubicBezTo>
                <a:cubicBezTo>
                  <a:pt x="945013" y="811222"/>
                  <a:pt x="959799" y="821375"/>
                  <a:pt x="978473" y="828143"/>
                </a:cubicBezTo>
                <a:cubicBezTo>
                  <a:pt x="1020190" y="843289"/>
                  <a:pt x="1040016" y="878021"/>
                  <a:pt x="1050073" y="919258"/>
                </a:cubicBezTo>
                <a:cubicBezTo>
                  <a:pt x="1051297" y="924250"/>
                  <a:pt x="1052641" y="929435"/>
                  <a:pt x="1052570" y="934500"/>
                </a:cubicBezTo>
                <a:cubicBezTo>
                  <a:pt x="1052354" y="952094"/>
                  <a:pt x="1063827" y="960734"/>
                  <a:pt x="1077148" y="968296"/>
                </a:cubicBezTo>
                <a:cubicBezTo>
                  <a:pt x="1088742" y="974872"/>
                  <a:pt x="1101535" y="977657"/>
                  <a:pt x="1114425" y="977464"/>
                </a:cubicBezTo>
                <a:cubicBezTo>
                  <a:pt x="1152181" y="976936"/>
                  <a:pt x="1175416" y="996187"/>
                  <a:pt x="1189097" y="1029622"/>
                </a:cubicBezTo>
                <a:cubicBezTo>
                  <a:pt x="1191402" y="1035215"/>
                  <a:pt x="1193754" y="1040784"/>
                  <a:pt x="1196514" y="1047409"/>
                </a:cubicBezTo>
                <a:cubicBezTo>
                  <a:pt x="1192362" y="1047409"/>
                  <a:pt x="1189265" y="1047409"/>
                  <a:pt x="1186169" y="1047409"/>
                </a:cubicBezTo>
                <a:cubicBezTo>
                  <a:pt x="943189" y="1047409"/>
                  <a:pt x="700185" y="1047409"/>
                  <a:pt x="457204" y="1047409"/>
                </a:cubicBezTo>
                <a:cubicBezTo>
                  <a:pt x="455596" y="1047409"/>
                  <a:pt x="453964" y="1047553"/>
                  <a:pt x="452356" y="1047385"/>
                </a:cubicBezTo>
                <a:cubicBezTo>
                  <a:pt x="450003" y="1047121"/>
                  <a:pt x="446739" y="1048657"/>
                  <a:pt x="445875" y="1044985"/>
                </a:cubicBezTo>
                <a:cubicBezTo>
                  <a:pt x="444915" y="1040880"/>
                  <a:pt x="448539" y="1040448"/>
                  <a:pt x="451083" y="1039344"/>
                </a:cubicBezTo>
                <a:cubicBezTo>
                  <a:pt x="473238" y="1029743"/>
                  <a:pt x="493353" y="1017021"/>
                  <a:pt x="510899" y="1000387"/>
                </a:cubicBezTo>
                <a:cubicBezTo>
                  <a:pt x="526261" y="985842"/>
                  <a:pt x="538334" y="968584"/>
                  <a:pt x="550888" y="951686"/>
                </a:cubicBezTo>
                <a:cubicBezTo>
                  <a:pt x="560561" y="938676"/>
                  <a:pt x="570378" y="925787"/>
                  <a:pt x="584131" y="916642"/>
                </a:cubicBezTo>
                <a:cubicBezTo>
                  <a:pt x="597117" y="908024"/>
                  <a:pt x="611519" y="902816"/>
                  <a:pt x="627024" y="903848"/>
                </a:cubicBezTo>
                <a:cubicBezTo>
                  <a:pt x="664661" y="906344"/>
                  <a:pt x="690176" y="887670"/>
                  <a:pt x="710554" y="858627"/>
                </a:cubicBezTo>
                <a:cubicBezTo>
                  <a:pt x="713746" y="854066"/>
                  <a:pt x="714082" y="851738"/>
                  <a:pt x="709666" y="847658"/>
                </a:cubicBezTo>
                <a:cubicBezTo>
                  <a:pt x="614063" y="759304"/>
                  <a:pt x="518604" y="670733"/>
                  <a:pt x="423168" y="582187"/>
                </a:cubicBezTo>
                <a:cubicBezTo>
                  <a:pt x="419976" y="579235"/>
                  <a:pt x="416687" y="577458"/>
                  <a:pt x="412127" y="577075"/>
                </a:cubicBezTo>
                <a:cubicBezTo>
                  <a:pt x="395997" y="575682"/>
                  <a:pt x="382508" y="563321"/>
                  <a:pt x="379387" y="547431"/>
                </a:cubicBezTo>
                <a:cubicBezTo>
                  <a:pt x="378691" y="543927"/>
                  <a:pt x="378547" y="540350"/>
                  <a:pt x="375379" y="537902"/>
                </a:cubicBezTo>
                <a:cubicBezTo>
                  <a:pt x="374083" y="536918"/>
                  <a:pt x="372978" y="535718"/>
                  <a:pt x="371803" y="534614"/>
                </a:cubicBezTo>
                <a:cubicBezTo>
                  <a:pt x="360473" y="524124"/>
                  <a:pt x="349144" y="513635"/>
                  <a:pt x="336470" y="504106"/>
                </a:cubicBezTo>
                <a:cubicBezTo>
                  <a:pt x="342783" y="514379"/>
                  <a:pt x="349048" y="524652"/>
                  <a:pt x="355385" y="534902"/>
                </a:cubicBezTo>
                <a:cubicBezTo>
                  <a:pt x="391221" y="592844"/>
                  <a:pt x="427033" y="650835"/>
                  <a:pt x="463037" y="708682"/>
                </a:cubicBezTo>
                <a:cubicBezTo>
                  <a:pt x="465965" y="713362"/>
                  <a:pt x="465845" y="716891"/>
                  <a:pt x="463469" y="721811"/>
                </a:cubicBezTo>
                <a:cubicBezTo>
                  <a:pt x="417768" y="816790"/>
                  <a:pt x="372258" y="911865"/>
                  <a:pt x="326773" y="1006964"/>
                </a:cubicBezTo>
                <a:cubicBezTo>
                  <a:pt x="315300" y="1030967"/>
                  <a:pt x="296794" y="1044912"/>
                  <a:pt x="269911" y="1045321"/>
                </a:cubicBezTo>
                <a:cubicBezTo>
                  <a:pt x="228362" y="1045945"/>
                  <a:pt x="197086" y="1002331"/>
                  <a:pt x="213288" y="964239"/>
                </a:cubicBezTo>
                <a:cubicBezTo>
                  <a:pt x="231074" y="922450"/>
                  <a:pt x="251812" y="881934"/>
                  <a:pt x="271375" y="840913"/>
                </a:cubicBezTo>
                <a:cubicBezTo>
                  <a:pt x="289017" y="803972"/>
                  <a:pt x="306683" y="767056"/>
                  <a:pt x="324685" y="730284"/>
                </a:cubicBezTo>
                <a:cubicBezTo>
                  <a:pt x="327613" y="724284"/>
                  <a:pt x="327061" y="720107"/>
                  <a:pt x="323557" y="714490"/>
                </a:cubicBezTo>
                <a:cubicBezTo>
                  <a:pt x="291897" y="663821"/>
                  <a:pt x="260550" y="612959"/>
                  <a:pt x="229250" y="562073"/>
                </a:cubicBezTo>
                <a:cubicBezTo>
                  <a:pt x="221041" y="548727"/>
                  <a:pt x="206279" y="543663"/>
                  <a:pt x="195046" y="534158"/>
                </a:cubicBezTo>
                <a:cubicBezTo>
                  <a:pt x="193606" y="532933"/>
                  <a:pt x="191901" y="532045"/>
                  <a:pt x="188925" y="530077"/>
                </a:cubicBezTo>
                <a:cubicBezTo>
                  <a:pt x="187701" y="566321"/>
                  <a:pt x="186429" y="601221"/>
                  <a:pt x="185349" y="636121"/>
                </a:cubicBezTo>
                <a:cubicBezTo>
                  <a:pt x="184461" y="664277"/>
                  <a:pt x="184653" y="692504"/>
                  <a:pt x="182757" y="720611"/>
                </a:cubicBezTo>
                <a:cubicBezTo>
                  <a:pt x="181268" y="742862"/>
                  <a:pt x="173851" y="764176"/>
                  <a:pt x="168955" y="785874"/>
                </a:cubicBezTo>
                <a:cubicBezTo>
                  <a:pt x="153305" y="855099"/>
                  <a:pt x="136983" y="924179"/>
                  <a:pt x="121117" y="993354"/>
                </a:cubicBezTo>
                <a:cubicBezTo>
                  <a:pt x="115741" y="1016757"/>
                  <a:pt x="103283" y="1034183"/>
                  <a:pt x="80025" y="1041912"/>
                </a:cubicBezTo>
                <a:cubicBezTo>
                  <a:pt x="34635" y="1056986"/>
                  <a:pt x="-8930" y="1017837"/>
                  <a:pt x="1584" y="970984"/>
                </a:cubicBezTo>
                <a:cubicBezTo>
                  <a:pt x="19250" y="892279"/>
                  <a:pt x="37588" y="813742"/>
                  <a:pt x="55902" y="735205"/>
                </a:cubicBezTo>
                <a:cubicBezTo>
                  <a:pt x="59454" y="720035"/>
                  <a:pt x="61926" y="704841"/>
                  <a:pt x="62383" y="689239"/>
                </a:cubicBezTo>
                <a:cubicBezTo>
                  <a:pt x="64255" y="623496"/>
                  <a:pt x="66511" y="557800"/>
                  <a:pt x="68287" y="492057"/>
                </a:cubicBezTo>
                <a:cubicBezTo>
                  <a:pt x="68791" y="473070"/>
                  <a:pt x="76928" y="458117"/>
                  <a:pt x="89578" y="444699"/>
                </a:cubicBezTo>
                <a:cubicBezTo>
                  <a:pt x="116653" y="415944"/>
                  <a:pt x="143344" y="386780"/>
                  <a:pt x="170515" y="358097"/>
                </a:cubicBezTo>
                <a:cubicBezTo>
                  <a:pt x="174908" y="353441"/>
                  <a:pt x="175292" y="350656"/>
                  <a:pt x="169891" y="347320"/>
                </a:cubicBezTo>
                <a:cubicBezTo>
                  <a:pt x="169339" y="346984"/>
                  <a:pt x="168907" y="346456"/>
                  <a:pt x="168475" y="345976"/>
                </a:cubicBezTo>
                <a:cubicBezTo>
                  <a:pt x="161754" y="338439"/>
                  <a:pt x="156377" y="333830"/>
                  <a:pt x="145672" y="343024"/>
                </a:cubicBezTo>
                <a:cubicBezTo>
                  <a:pt x="133671" y="353321"/>
                  <a:pt x="114853" y="350680"/>
                  <a:pt x="102467" y="340791"/>
                </a:cubicBezTo>
                <a:cubicBezTo>
                  <a:pt x="89890" y="330758"/>
                  <a:pt x="84969" y="314532"/>
                  <a:pt x="89770" y="299026"/>
                </a:cubicBezTo>
                <a:cubicBezTo>
                  <a:pt x="90154" y="297802"/>
                  <a:pt x="90490" y="296554"/>
                  <a:pt x="90946" y="295354"/>
                </a:cubicBezTo>
                <a:cubicBezTo>
                  <a:pt x="96827" y="279464"/>
                  <a:pt x="96827" y="279488"/>
                  <a:pt x="83913" y="267535"/>
                </a:cubicBezTo>
                <a:cubicBezTo>
                  <a:pt x="80120" y="264030"/>
                  <a:pt x="76016" y="260694"/>
                  <a:pt x="72872" y="256661"/>
                </a:cubicBezTo>
                <a:cubicBezTo>
                  <a:pt x="67447" y="249749"/>
                  <a:pt x="67423" y="242236"/>
                  <a:pt x="73448" y="235611"/>
                </a:cubicBezTo>
                <a:cubicBezTo>
                  <a:pt x="79520" y="228914"/>
                  <a:pt x="87129" y="228146"/>
                  <a:pt x="94378" y="233163"/>
                </a:cubicBezTo>
                <a:cubicBezTo>
                  <a:pt x="100715" y="237531"/>
                  <a:pt x="106259" y="243052"/>
                  <a:pt x="112596" y="248476"/>
                </a:cubicBezTo>
                <a:cubicBezTo>
                  <a:pt x="132999" y="204767"/>
                  <a:pt x="154001" y="161634"/>
                  <a:pt x="173131" y="117685"/>
                </a:cubicBezTo>
                <a:cubicBezTo>
                  <a:pt x="179468" y="103116"/>
                  <a:pt x="186885" y="98363"/>
                  <a:pt x="202871" y="98483"/>
                </a:cubicBezTo>
                <a:cubicBezTo>
                  <a:pt x="266670" y="99011"/>
                  <a:pt x="330494" y="97883"/>
                  <a:pt x="394317" y="96995"/>
                </a:cubicBezTo>
                <a:close/>
                <a:moveTo>
                  <a:pt x="614951" y="0"/>
                </a:moveTo>
                <a:cubicBezTo>
                  <a:pt x="675894" y="96"/>
                  <a:pt x="725796" y="50262"/>
                  <a:pt x="725676" y="111277"/>
                </a:cubicBezTo>
                <a:cubicBezTo>
                  <a:pt x="725532" y="172629"/>
                  <a:pt x="676039" y="221810"/>
                  <a:pt x="614495" y="221762"/>
                </a:cubicBezTo>
                <a:cubicBezTo>
                  <a:pt x="553048" y="221714"/>
                  <a:pt x="503818" y="172317"/>
                  <a:pt x="503890" y="110797"/>
                </a:cubicBezTo>
                <a:cubicBezTo>
                  <a:pt x="503962" y="49734"/>
                  <a:pt x="553912" y="-96"/>
                  <a:pt x="614951" y="0"/>
                </a:cubicBezTo>
                <a:close/>
              </a:path>
            </a:pathLst>
          </a:custGeom>
          <a:solidFill>
            <a:schemeClr val="accent5"/>
          </a:solidFill>
          <a:ln w="6613" cap="flat">
            <a:noFill/>
            <a:prstDash val="solid"/>
            <a:miter/>
          </a:ln>
        </p:spPr>
        <p:txBody>
          <a:bodyPr wrap="square" rtlCol="0" anchor="ctr">
            <a:noAutofit/>
          </a:bodyPr>
          <a:lstStyle/>
          <a:p>
            <a:endParaRPr lang="ko-KR" altLang="en-US"/>
          </a:p>
        </p:txBody>
      </p:sp>
    </p:spTree>
    <p:extLst>
      <p:ext uri="{BB962C8B-B14F-4D97-AF65-F5344CB8AC3E}">
        <p14:creationId xmlns:p14="http://schemas.microsoft.com/office/powerpoint/2010/main" val="20076673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2211</TotalTime>
  <Words>1002</Words>
  <Application>Microsoft Office PowerPoint</Application>
  <PresentationFormat>Widescreen</PresentationFormat>
  <Paragraphs>315</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Agency FB</vt:lpstr>
      <vt:lpstr>Arial</vt:lpstr>
      <vt:lpstr>Arial Narrow</vt:lpstr>
      <vt:lpstr>Calisto MT</vt:lpstr>
      <vt:lpstr>돋움</vt:lpstr>
      <vt:lpstr>Maiandra GD</vt:lpstr>
      <vt:lpstr>Microsoft Sans Serif</vt:lpstr>
      <vt:lpstr>Times New Roman</vt:lpstr>
      <vt:lpstr>Trebuchet MS</vt:lpstr>
      <vt:lpstr>Wingdings 2</vt:lpstr>
      <vt:lpstr>Slate</vt:lpstr>
      <vt:lpstr>Proiect  FIA</vt:lpstr>
      <vt:lpstr>PowerPoint Presentation</vt:lpstr>
      <vt:lpstr>Viziuna firmei</vt:lpstr>
      <vt:lpstr>Strategia</vt:lpstr>
      <vt:lpstr>Istoric, management, resurse umane</vt:lpstr>
      <vt:lpstr>Analiza Pietei</vt:lpstr>
      <vt:lpstr>Principalele avantaje ale  noilor produse/servicii oferite:</vt:lpstr>
      <vt:lpstr>Activitat de promovare a vanzarilor</vt:lpstr>
      <vt:lpstr>Descrierea procesului tehnologic:</vt:lpstr>
      <vt:lpstr>Cheltuieli anuale de productie</vt:lpstr>
      <vt:lpstr>Modul de asigurare cu utilitati</vt:lpstr>
      <vt:lpstr>Modul de asigurare cu utilitati</vt:lpstr>
      <vt:lpstr>Graficul de realizare a investitiei</vt:lpstr>
      <vt:lpstr>Modificarile necesare a fi operate in structura si numarul personaluluo angajat</vt:lpstr>
      <vt:lpstr>Proiectii financiare</vt:lpstr>
      <vt:lpstr>Proiectii financiare</vt:lpstr>
      <vt:lpstr>Situatia veniturilor si cheltuielilor</vt:lpstr>
      <vt:lpstr>Situatia veniturilor si cheltuielilor</vt:lpstr>
      <vt:lpstr>Limita e cerul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Dynamic</dc:title>
  <dc:creator>dorin irimia</dc:creator>
  <cp:lastModifiedBy>dorin irimia</cp:lastModifiedBy>
  <cp:revision>72</cp:revision>
  <dcterms:created xsi:type="dcterms:W3CDTF">2022-01-17T19:17:53Z</dcterms:created>
  <dcterms:modified xsi:type="dcterms:W3CDTF">2024-01-06T10:01:11Z</dcterms:modified>
</cp:coreProperties>
</file>