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FE59D-4AF1-4637-9A69-1D120D3B5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199F6B-3780-4E8E-8DAE-1AFA8302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0F221-DA6E-4266-A5E9-549A5819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A38C0-5914-4E4E-ABAC-96F0786E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0F933-9635-4D44-9E54-5EF521E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3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F0827-D9BB-4AD0-99C0-D3900021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43DFE-8726-4F29-B7C0-1FF2C3341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61D94-DC21-49CE-AB8B-62C87B3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5ED3B-9F26-4BFC-9860-CE7414DE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1C001-819D-4A46-95C1-5A9BDE5D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131FA6-0A43-42C3-AB5C-5F92260C2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AC040C-90CB-422B-AA62-B8B65BD0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3553A5-F2F0-4E43-B878-4F1C7DFD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14B82-7F0D-4DEE-9CF2-B8C2039F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62D6D-7E91-42E8-BC27-F95B8BE0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02068-BFE5-4D11-9508-B49B02B8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88359-D1EB-48F0-AE89-39A1D972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EF879-FFF6-4A83-ACD5-102D6F50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D62CB8-F305-470E-99D7-9D4D4B59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196AF-BDF8-4ACE-A568-56C6C40E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5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60C7F-E9E2-4CB6-8EEF-7185C90B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B80C4-581F-4DFA-82B4-5A4A3193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026085-F5F8-4EF6-9715-08E862B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36EA1-91D6-4D50-B28E-4B2FFBD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85ACA-55EA-4E8C-8AAD-29EDCA0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13317-0FF1-40F0-B42F-E3832379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30006-B67F-4F8D-A556-054EA3F44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4C6DCA-A0AE-42BC-84BA-DAC2E80E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D8101-A88E-499E-8FF3-AA4D391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CCFEF-27F2-41A5-BAF5-A51647D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32103-4418-4A8A-8194-ABC66528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61A93-E5D5-4BE6-9D87-A3814AFD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4DEC1-F1B9-4980-AA7A-E9E77F97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827014-EBCB-42FD-AB44-9394C07E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8FA707-D3BE-4DC8-825D-3C0F101D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CFEB1E-2FD3-4A79-9AE1-24792E63E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1D7873-3F4C-4D91-961B-3E14ED0C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E4E62F-3280-402B-9734-25070E20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F5C5EB-106A-40E7-9154-B3080F8E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3A1D8-925F-4DCB-84B7-422716A2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E577C1-2A0E-49FB-A516-E85F3A2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38824A-4947-4C65-8270-3951718F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ACA700-36EA-4920-8280-C7C25F00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4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E46860-1952-4E93-A922-1FB5734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2F7A31-A32F-4C7D-B580-E5592B9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C06E20-3CD6-42C6-867C-F4EB3FFA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43D6B-8270-4AD6-94DF-F1844CC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F92A1-1243-4547-BE97-772705B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895C2B-FEFD-4900-9CDD-7741DA1E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D49B7-E8AC-4B99-B7DA-8875A6E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3EBD1-B396-42FA-A3C7-FD1B9EAD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49D574-5E03-4A45-872C-3A8E212D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B7F27-1B72-4314-9746-7E180A14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64EC68-7571-4DDA-8B8B-D7EC5F68C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6ECD9B-CF6C-419D-A8A0-195FC2D2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F25E94-85A0-465D-9CF8-579E0B0A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1AB22-D865-4D2D-911F-834E7612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3B77B-3FA7-4872-8187-0465BDB7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3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39057-25CC-4003-AB91-47953BE4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3F325F-2D72-4092-9458-3F5371F3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C38A77-E9CD-4BC3-BAAF-2488005E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C236-DEF8-4DD6-88F0-60A31C3446A9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47130-2276-4BEC-B81A-2D11DB14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B64FA-F644-40C4-A482-EB2CD80E9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E2FA-91B9-4A28-941C-4CA028303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5B216-84D7-4E5C-988C-30F5FB54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pPr algn="r"/>
            <a:r>
              <a:rPr lang="ru-RU" dirty="0">
                <a:latin typeface="Bahnschrift SemiLight Condensed" panose="020B0502040204020203" pitchFamily="34" charset="0"/>
              </a:rPr>
              <a:t>Тип данных </a:t>
            </a:r>
            <a:r>
              <a:rPr lang="en-US" dirty="0">
                <a:latin typeface="Bahnschrift SemiLight Condensed" panose="020B0502040204020203" pitchFamily="34" charset="0"/>
              </a:rPr>
              <a:t>string. </a:t>
            </a:r>
            <a:r>
              <a:rPr lang="ru-RU" dirty="0">
                <a:latin typeface="Bahnschrift SemiLight Condensed" panose="020B0502040204020203" pitchFamily="34" charset="0"/>
              </a:rPr>
              <a:t>Строковые методы.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E6EF5-094B-4FA1-84CD-4051F144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767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Оператор принадлежности</a:t>
            </a:r>
          </a:p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Индексация</a:t>
            </a:r>
          </a:p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Срезы</a:t>
            </a:r>
          </a:p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Типы методов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2A9E5-9DF3-405B-A41E-D4A23FF2A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83"/>
          <a:stretch/>
        </p:blipFill>
        <p:spPr>
          <a:xfrm>
            <a:off x="0" y="0"/>
            <a:ext cx="2619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F4A72-AFCA-41BC-82BA-A8BFAFCF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Методы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0FB4F-75FC-43EE-9930-4B3B1BFE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Метод - это функция, доступная для данного объекта из-за его типа. </a:t>
            </a:r>
          </a:p>
          <a:p>
            <a:pPr marL="0" indent="0">
              <a:buNone/>
            </a:pP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имя объекта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имя метода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параметры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Функции </a:t>
            </a:r>
            <a:r>
              <a:rPr lang="ru-RU" dirty="0" err="1">
                <a:latin typeface="Bahnschrift Light SemiCondensed" panose="020B0502040204020203" pitchFamily="34" charset="0"/>
              </a:rPr>
              <a:t>min</a:t>
            </a:r>
            <a:r>
              <a:rPr lang="ru-RU" dirty="0">
                <a:latin typeface="Bahnschrift Light SemiCondensed" panose="020B0502040204020203" pitchFamily="34" charset="0"/>
              </a:rPr>
              <a:t>(), </a:t>
            </a:r>
            <a:r>
              <a:rPr lang="ru-RU" dirty="0" err="1">
                <a:latin typeface="Bahnschrift Light SemiCondensed" panose="020B0502040204020203" pitchFamily="34" charset="0"/>
              </a:rPr>
              <a:t>max</a:t>
            </a:r>
            <a:r>
              <a:rPr lang="ru-RU" dirty="0">
                <a:latin typeface="Bahnschrift Light SemiCondensed" panose="020B0502040204020203" pitchFamily="34" charset="0"/>
              </a:rPr>
              <a:t>() тоже работают со строками(но не являются методами)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‘Python’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max(a)    #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min(a)    #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2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284A8-E8AD-4F2B-88B2-FEE3D9AF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Типы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F5FD5-63E0-4B3C-A474-A497F2B4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Преобразование регистра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Поиск</a:t>
            </a:r>
            <a:r>
              <a:rPr lang="en-US" dirty="0">
                <a:latin typeface="Bahnschrift Light SemiCondensed" panose="020B0502040204020203" pitchFamily="34" charset="0"/>
              </a:rPr>
              <a:t>/</a:t>
            </a:r>
            <a:r>
              <a:rPr lang="ru-RU" dirty="0">
                <a:latin typeface="Bahnschrift Light SemiCondensed" panose="020B0502040204020203" pitchFamily="34" charset="0"/>
              </a:rPr>
              <a:t>замена значения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Классификация символов в строке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CA6834-4EB2-4FE8-8B6F-E74FC5886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2"/>
          <a:stretch/>
        </p:blipFill>
        <p:spPr>
          <a:xfrm>
            <a:off x="0" y="3949180"/>
            <a:ext cx="12192000" cy="29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1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278D4-046A-458C-A523-95AF88F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74" y="55984"/>
            <a:ext cx="11095652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Преобразование регистра </a:t>
            </a:r>
            <a:br>
              <a:rPr lang="ru-RU" dirty="0">
                <a:latin typeface="Bahnschrift SemiBold Condensed" panose="020B0502040204020203" pitchFamily="34" charset="0"/>
              </a:rPr>
            </a:br>
            <a:r>
              <a:rPr lang="en-US" dirty="0">
                <a:latin typeface="Bahnschrift SemiBold Condensed" panose="020B0502040204020203" pitchFamily="34" charset="0"/>
              </a:rPr>
              <a:t>a = ‘What is a </a:t>
            </a:r>
            <a:r>
              <a:rPr lang="en-US" dirty="0" err="1">
                <a:latin typeface="Bahnschrift SemiBold Condensed" panose="020B0502040204020203" pitchFamily="34" charset="0"/>
              </a:rPr>
              <a:t>YOUth</a:t>
            </a:r>
            <a:r>
              <a:rPr lang="en-US" dirty="0">
                <a:latin typeface="Bahnschrift SemiBold Condensed" panose="020B0502040204020203" pitchFamily="34" charset="0"/>
              </a:rPr>
              <a:t>’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D8657-8A04-4DAA-9032-DE84CD58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381547"/>
            <a:ext cx="11355355" cy="542046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300" dirty="0">
                <a:latin typeface="Bahnschrift Light SemiCondensed" panose="020B0502040204020203" pitchFamily="34" charset="0"/>
              </a:rPr>
              <a:t>Данные методы меняют только алфавитные символы.</a:t>
            </a:r>
            <a:endParaRPr lang="en-US" sz="33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Bahnschrift Light SemiCondensed" panose="020B0502040204020203" pitchFamily="34" charset="0"/>
              </a:rPr>
              <a:t>1.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title()</a:t>
            </a:r>
            <a:r>
              <a:rPr lang="ru-RU" sz="3300" dirty="0">
                <a:latin typeface="Bahnschrift Light SemiCondensed" panose="020B0502040204020203" pitchFamily="34" charset="0"/>
              </a:rPr>
              <a:t> - возвращает копию строки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sz="3300" dirty="0">
                <a:latin typeface="Bahnschrift Light SemiCondensed" panose="020B0502040204020203" pitchFamily="34" charset="0"/>
              </a:rPr>
              <a:t>, в которой первый символ каждого слова переводится в верхний регистр.</a:t>
            </a:r>
            <a:endParaRPr lang="en-US" sz="33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a.title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()) - ‘What Is A Youth’</a:t>
            </a:r>
          </a:p>
          <a:p>
            <a:pPr marL="0" indent="0" algn="just">
              <a:buNone/>
            </a:pPr>
            <a:r>
              <a:rPr lang="en-US" sz="3300" dirty="0">
                <a:latin typeface="Bahnschrift Light SemiCondensed" panose="020B0502040204020203" pitchFamily="34" charset="0"/>
              </a:rPr>
              <a:t>2.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lower()</a:t>
            </a:r>
            <a:r>
              <a:rPr lang="ru-RU" sz="3300" dirty="0">
                <a:latin typeface="Bahnschrift Light SemiCondensed" panose="020B0502040204020203" pitchFamily="34" charset="0"/>
              </a:rPr>
              <a:t> - возвращает копию строки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sz="3300" dirty="0">
                <a:latin typeface="Bahnschrift Light SemiCondensed" panose="020B0502040204020203" pitchFamily="34" charset="0"/>
              </a:rPr>
              <a:t>, в которой все символы имеют нижний регистр.</a:t>
            </a:r>
            <a:endParaRPr lang="en-US" sz="33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a.lower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()) - ‘what is a youth’</a:t>
            </a:r>
          </a:p>
          <a:p>
            <a:pPr marL="0" indent="0" algn="just">
              <a:buNone/>
            </a:pPr>
            <a:r>
              <a:rPr lang="en-US" sz="3300" dirty="0">
                <a:latin typeface="Bahnschrift Light SemiCondensed" panose="020B0502040204020203" pitchFamily="34" charset="0"/>
              </a:rPr>
              <a:t>3.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upper()</a:t>
            </a:r>
            <a:r>
              <a:rPr lang="en-US" sz="3300" dirty="0">
                <a:latin typeface="Bahnschrift Light SemiCondensed" panose="020B0502040204020203" pitchFamily="34" charset="0"/>
              </a:rPr>
              <a:t> - </a:t>
            </a:r>
            <a:r>
              <a:rPr lang="ru-RU" sz="3300" dirty="0">
                <a:latin typeface="Bahnschrift Light SemiCondensed" panose="020B0502040204020203" pitchFamily="34" charset="0"/>
              </a:rPr>
              <a:t>возвращает копию строки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sz="3300" dirty="0">
                <a:latin typeface="Bahnschrift Light SemiCondensed" panose="020B0502040204020203" pitchFamily="34" charset="0"/>
              </a:rPr>
              <a:t>, в которой все символы имеют верхний регистр.</a:t>
            </a:r>
            <a:endParaRPr lang="en-US" sz="33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a.upper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()) - ‘ WHAT IS A YOUTH’</a:t>
            </a:r>
          </a:p>
          <a:p>
            <a:pPr marL="0" indent="0" algn="just">
              <a:buNone/>
            </a:pPr>
            <a:r>
              <a:rPr lang="en-US" sz="3300" dirty="0">
                <a:latin typeface="Bahnschrift Light SemiCondensed" panose="020B0502040204020203" pitchFamily="34" charset="0"/>
              </a:rPr>
              <a:t>4. </a:t>
            </a:r>
            <a:r>
              <a:rPr lang="en-US" sz="3300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swapcase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en-US" sz="3300" dirty="0">
                <a:latin typeface="Bahnschrift Light SemiCondensed" panose="020B0502040204020203" pitchFamily="34" charset="0"/>
              </a:rPr>
              <a:t> - </a:t>
            </a:r>
            <a:r>
              <a:rPr lang="ru-RU" sz="3300" dirty="0">
                <a:latin typeface="Bahnschrift Light SemiCondensed" panose="020B0502040204020203" pitchFamily="34" charset="0"/>
              </a:rPr>
              <a:t>возвращает копию строки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sz="3300" dirty="0">
                <a:latin typeface="Bahnschrift Light SemiCondensed" panose="020B0502040204020203" pitchFamily="34" charset="0"/>
              </a:rPr>
              <a:t>, в которой все символы, имеющие верхний регистр, преобразуются в символы нижнего регистра и наоборот.</a:t>
            </a:r>
            <a:endParaRPr lang="en-US" sz="33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a.swapcase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()) - ‘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youTH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algn="just">
              <a:buNone/>
            </a:pPr>
            <a:r>
              <a:rPr lang="en-US" sz="3300" dirty="0">
                <a:latin typeface="Bahnschrift Light SemiCondensed" panose="020B0502040204020203" pitchFamily="34" charset="0"/>
              </a:rPr>
              <a:t>5.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capitalize()</a:t>
            </a:r>
            <a:r>
              <a:rPr lang="en-US" sz="3300" dirty="0">
                <a:latin typeface="Bahnschrift Light SemiCondensed" panose="020B0502040204020203" pitchFamily="34" charset="0"/>
              </a:rPr>
              <a:t> - </a:t>
            </a:r>
            <a:r>
              <a:rPr lang="ru-RU" sz="3300" dirty="0">
                <a:latin typeface="Bahnschrift Light SemiCondensed" panose="020B0502040204020203" pitchFamily="34" charset="0"/>
              </a:rPr>
              <a:t>возвращает копию строки </a:t>
            </a:r>
            <a:r>
              <a:rPr lang="en-US" sz="3300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sz="3300" dirty="0">
                <a:latin typeface="Bahnschrift Light SemiCondensed" panose="020B0502040204020203" pitchFamily="34" charset="0"/>
              </a:rPr>
              <a:t>, в которой первый символ имеет верхний регистр, а все остальные символы имеют нижний регистр.</a:t>
            </a:r>
            <a:endParaRPr lang="en-US" sz="33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a.capitalize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()) - ‘What is a youth’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49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B91F8-452B-4658-8096-F642C78D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45" y="158004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Поиск</a:t>
            </a:r>
            <a:r>
              <a:rPr lang="en-US" dirty="0">
                <a:latin typeface="Bahnschrift SemiBold Condensed" panose="020B0502040204020203" pitchFamily="34" charset="0"/>
              </a:rPr>
              <a:t>/</a:t>
            </a:r>
            <a:r>
              <a:rPr lang="ru-RU" dirty="0">
                <a:latin typeface="Bahnschrift SemiBold Condensed" panose="020B0502040204020203" pitchFamily="34" charset="0"/>
              </a:rPr>
              <a:t>замена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BD522-68FF-4D7D-A117-041AE46C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7" y="1259633"/>
            <a:ext cx="10898155" cy="48425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имя строки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метода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подстрока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Все методы данного типа имеют необязательные параметры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начало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конец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. 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Как и в строковых срезах действие метода ограничено частью исходной строки, начинающейся с позиции символа &lt;начало&gt; и продолжающейся вплоть до позиции символа &lt;конец&gt;, но не включающей ее.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подстрока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- символ или пос</a:t>
            </a:r>
            <a:r>
              <a:rPr lang="ru-RU" dirty="0"/>
              <a:t>ледовательность символов, которые нужно найти, заменить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13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40E8D2-5F15-4C28-B8E8-F287E2C0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2"/>
            <a:ext cx="10515600" cy="5673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1.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count(&lt;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подстрока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начало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конец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считает количество непересекающихся вхождений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подстроки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в исходную строку 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‘d123 23 f123’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(‘123’, 4)  #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(здесь не указан конец) 1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2.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startswith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(&lt;подстрока&gt;, &lt;начало&gt;, &lt;конец&gt;)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 начинается ли исходная строка s с нашей &lt;подстроки&gt;. Если исходная строка начинается с подстроки, метод возвращает значение </a:t>
            </a:r>
            <a:r>
              <a:rPr lang="ru-RU" dirty="0" err="1">
                <a:latin typeface="Bahnschrift Light SemiCondensed" panose="020B0502040204020203" pitchFamily="34" charset="0"/>
              </a:rPr>
              <a:t>True</a:t>
            </a:r>
            <a:r>
              <a:rPr lang="ru-RU" dirty="0">
                <a:latin typeface="Bahnschrift Light SemiCondensed" panose="020B0502040204020203" pitchFamily="34" charset="0"/>
              </a:rPr>
              <a:t>, а если нет, то  </a:t>
            </a:r>
            <a:r>
              <a:rPr lang="ru-RU" dirty="0" err="1">
                <a:latin typeface="Bahnschrift Light SemiCondensed" panose="020B0502040204020203" pitchFamily="34" charset="0"/>
              </a:rPr>
              <a:t>False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(‘d12’)  #True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3.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endswith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(&lt;подстрока&gt;, &lt;начало&gt;, &lt;конец&gt;)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 оканчивается ли исходная строка 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на &lt;подстроку&gt;.</a:t>
            </a:r>
            <a:r>
              <a:rPr lang="en-US" dirty="0">
                <a:latin typeface="Bahnschrift Light SemiCondensed" panose="020B0502040204020203" pitchFamily="34" charset="0"/>
              </a:rPr>
              <a:t> (</a:t>
            </a:r>
            <a:r>
              <a:rPr lang="ru-RU" dirty="0">
                <a:latin typeface="Bahnschrift Light SemiCondensed" panose="020B0502040204020203" pitchFamily="34" charset="0"/>
              </a:rPr>
              <a:t>Вывод аналогичный </a:t>
            </a:r>
            <a:r>
              <a:rPr lang="en-US" dirty="0" err="1">
                <a:latin typeface="Bahnschrift Light SemiCondensed" panose="020B0502040204020203" pitchFamily="34" charset="0"/>
              </a:rPr>
              <a:t>startswith</a:t>
            </a:r>
            <a:r>
              <a:rPr lang="en-US" dirty="0">
                <a:latin typeface="Bahnschrift Light SemiCondensed" panose="020B0502040204020203" pitchFamily="34" charset="0"/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29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1DEDF7-F40B-472B-A7CD-0565A85E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0275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4.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find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(&lt;подстрока&gt;, &lt;начало&gt;, &lt;конец&gt;) </a:t>
            </a:r>
            <a:r>
              <a:rPr lang="ru-RU" dirty="0">
                <a:latin typeface="Bahnschrift Light SemiCondensed" panose="020B0502040204020203" pitchFamily="34" charset="0"/>
              </a:rPr>
              <a:t>находит индекс первого вхождения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подстроки</a:t>
            </a:r>
            <a:r>
              <a:rPr lang="en-US" dirty="0">
                <a:latin typeface="Bahnschrift Light SemiCondensed" panose="020B0502040204020203" pitchFamily="34" charset="0"/>
              </a:rPr>
              <a:t>&gt; </a:t>
            </a:r>
            <a:r>
              <a:rPr lang="ru-RU" dirty="0">
                <a:latin typeface="Bahnschrift Light SemiCondensed" panose="020B0502040204020203" pitchFamily="34" charset="0"/>
              </a:rPr>
              <a:t>в исходной строке 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. Если строка 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не содержит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подстроки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, то метод возвращает значение -1.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‘d123 23 f123’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(‘23’))    #2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5.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rfind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sub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start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end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 </a:t>
            </a:r>
            <a:r>
              <a:rPr lang="ru-RU" dirty="0">
                <a:latin typeface="Bahnschrift Light SemiCondensed" panose="020B0502040204020203" pitchFamily="34" charset="0"/>
              </a:rPr>
              <a:t>идентичен методу </a:t>
            </a:r>
            <a:r>
              <a:rPr lang="ru-RU" dirty="0" err="1">
                <a:latin typeface="Bahnschrift Light SemiCondensed" panose="020B0502040204020203" pitchFamily="34" charset="0"/>
              </a:rPr>
              <a:t>find</a:t>
            </a:r>
            <a:r>
              <a:rPr lang="ru-RU" dirty="0">
                <a:latin typeface="Bahnschrift Light SemiCondensed" panose="020B0502040204020203" pitchFamily="34" charset="0"/>
              </a:rPr>
              <a:t>(), за тем исключением, что он ищет первое вхождение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подстроки</a:t>
            </a:r>
            <a:r>
              <a:rPr lang="en-US" dirty="0">
                <a:latin typeface="Bahnschrift Light SemiCondensed" panose="020B0502040204020203" pitchFamily="34" charset="0"/>
              </a:rPr>
              <a:t>&gt; </a:t>
            </a:r>
            <a:r>
              <a:rPr lang="ru-RU" dirty="0">
                <a:latin typeface="Bahnschrift Light SemiCondensed" panose="020B0502040204020203" pitchFamily="34" charset="0"/>
              </a:rPr>
              <a:t>начиная с конца строки 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(‘23’))    #10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6. 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Метод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index(&lt;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подстрока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начало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конец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 </a:t>
            </a:r>
            <a:r>
              <a:rPr lang="ru-RU" dirty="0">
                <a:latin typeface="Bahnschrift Light SemiCondensed" panose="020B0502040204020203" pitchFamily="34" charset="0"/>
              </a:rPr>
              <a:t>идентичен методу </a:t>
            </a:r>
            <a:r>
              <a:rPr lang="en-US" dirty="0">
                <a:latin typeface="Bahnschrift Light SemiCondensed" panose="020B0502040204020203" pitchFamily="34" charset="0"/>
              </a:rPr>
              <a:t>find(), </a:t>
            </a:r>
            <a:r>
              <a:rPr lang="ru-RU" dirty="0">
                <a:latin typeface="Bahnschrift Light SemiCondensed" panose="020B0502040204020203" pitchFamily="34" charset="0"/>
              </a:rPr>
              <a:t>за тем исключением, что он вызывает ошибку  </a:t>
            </a:r>
            <a:r>
              <a:rPr lang="en-US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ValueError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: substring not found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во время выполнения программы, если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подстрока</a:t>
            </a:r>
            <a:r>
              <a:rPr lang="en-US" dirty="0">
                <a:latin typeface="Bahnschrift Light SemiCondensed" panose="020B0502040204020203" pitchFamily="34" charset="0"/>
              </a:rPr>
              <a:t>&gt; </a:t>
            </a:r>
            <a:r>
              <a:rPr lang="ru-RU" dirty="0">
                <a:latin typeface="Bahnschrift Light SemiCondensed" panose="020B0502040204020203" pitchFamily="34" charset="0"/>
              </a:rPr>
              <a:t>не найдена.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7. 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Метод </a:t>
            </a:r>
            <a:r>
              <a:rPr lang="en-US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rindex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подстрока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начало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конец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 </a:t>
            </a:r>
            <a:r>
              <a:rPr lang="ru-RU" dirty="0">
                <a:latin typeface="Bahnschrift Light SemiCondensed" panose="020B0502040204020203" pitchFamily="34" charset="0"/>
              </a:rPr>
              <a:t>идентичен методу </a:t>
            </a:r>
            <a:r>
              <a:rPr lang="en-US" dirty="0">
                <a:latin typeface="Bahnschrift Light SemiCondensed" panose="020B0502040204020203" pitchFamily="34" charset="0"/>
              </a:rPr>
              <a:t>index(), </a:t>
            </a:r>
            <a:r>
              <a:rPr lang="ru-RU" dirty="0">
                <a:latin typeface="Bahnschrift Light SemiCondensed" panose="020B0502040204020203" pitchFamily="34" charset="0"/>
              </a:rPr>
              <a:t>за тем исключением, что он ищет первое вхождение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подстроки</a:t>
            </a:r>
            <a:r>
              <a:rPr lang="en-US" dirty="0">
                <a:latin typeface="Bahnschrift Light SemiCondensed" panose="020B0502040204020203" pitchFamily="34" charset="0"/>
              </a:rPr>
              <a:t>&gt; </a:t>
            </a:r>
            <a:r>
              <a:rPr lang="ru-RU" dirty="0">
                <a:latin typeface="Bahnschrift Light SemiCondensed" panose="020B0502040204020203" pitchFamily="34" charset="0"/>
              </a:rPr>
              <a:t>начиная с конца строки  </a:t>
            </a:r>
            <a:r>
              <a:rPr lang="en-US" dirty="0">
                <a:latin typeface="Bahnschrift Light SemiCondensed" panose="020B0502040204020203" pitchFamily="34" charset="0"/>
              </a:rPr>
              <a:t>a.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65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57115E-2431-4D04-AAEC-954842B4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709126"/>
            <a:ext cx="10515600" cy="529978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8.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strip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возвращает копию строки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у которой удалены все пробелы стоящие в начале и конце строки.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9.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lstrip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возвращает копию строки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у которой удалены все пробелы стоящие в начале строки.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10.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rstrip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возвращает копию строки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у которой удалены все пробелы стоящие в конце строки.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11.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replace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old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new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возвращает копию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со всеми вхождениями подстроки &lt;</a:t>
            </a:r>
            <a:r>
              <a:rPr lang="ru-RU" dirty="0" err="1">
                <a:latin typeface="Bahnschrift Light SemiCondensed" panose="020B0502040204020203" pitchFamily="34" charset="0"/>
              </a:rPr>
              <a:t>old</a:t>
            </a:r>
            <a:r>
              <a:rPr lang="ru-RU" dirty="0">
                <a:latin typeface="Bahnschrift Light SemiCondensed" panose="020B0502040204020203" pitchFamily="34" charset="0"/>
              </a:rPr>
              <a:t>&gt;, замененными на &lt;</a:t>
            </a:r>
            <a:r>
              <a:rPr lang="ru-RU" dirty="0" err="1">
                <a:latin typeface="Bahnschrift Light SemiCondensed" panose="020B0502040204020203" pitchFamily="34" charset="0"/>
              </a:rPr>
              <a:t>new</a:t>
            </a:r>
            <a:r>
              <a:rPr lang="ru-RU" dirty="0">
                <a:latin typeface="Bahnschrift Light SemiCondensed" panose="020B0502040204020203" pitchFamily="34" charset="0"/>
              </a:rPr>
              <a:t>&gt;.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= ‘hard very hard’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(‘hard’, ‘easy’))   #easy very easy</a:t>
            </a:r>
          </a:p>
        </p:txBody>
      </p:sp>
    </p:spTree>
    <p:extLst>
      <p:ext uri="{BB962C8B-B14F-4D97-AF65-F5344CB8AC3E}">
        <p14:creationId xmlns:p14="http://schemas.microsoft.com/office/powerpoint/2010/main" val="41754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18A99-D8A5-4F5A-8435-10585764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Классификация символов в строке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1BBF3-60C3-4C4A-9350-3C08D45A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23447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isalnum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определяет, состоит ли исходная строка из буквенно-цифровых символов. Если строка непустая и состоит только из буквенно-цифровых символов, то выводится </a:t>
            </a:r>
            <a:r>
              <a:rPr lang="en-US" dirty="0">
                <a:latin typeface="Bahnschrift Light SemiCondensed" panose="020B0502040204020203" pitchFamily="34" charset="0"/>
              </a:rPr>
              <a:t>True</a:t>
            </a:r>
            <a:r>
              <a:rPr lang="ru-RU" dirty="0">
                <a:latin typeface="Bahnschrift Light SemiCondensed" panose="020B0502040204020203" pitchFamily="34" charset="0"/>
              </a:rPr>
              <a:t>, иначе – </a:t>
            </a:r>
            <a:r>
              <a:rPr lang="en-US" dirty="0">
                <a:latin typeface="Bahnschrift Light SemiCondensed" panose="020B0502040204020203" pitchFamily="34" charset="0"/>
              </a:rPr>
              <a:t>False.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'abc123’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a.isalnum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  #True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2.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isalpha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определяет, состоит ли исходная строка из буквенных символов.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  #False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3.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isdigit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определяет, состоит ли исходная строка только из цифровых символов.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4.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islower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определяет, имеют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ли нижний регистр все буквенные символы исходной строки.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5.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isupper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определяет, имеют ли верхний регистр все буквенные символы исходной строки.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6. </a:t>
            </a:r>
            <a:r>
              <a:rPr lang="ru-RU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isspace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определяет, состоит ли исходная строка только из пробельных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186389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8E8BB-E4AC-40DF-90BC-CE82A9B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Таблица символов </a:t>
            </a:r>
            <a:r>
              <a:rPr lang="en-US" dirty="0">
                <a:latin typeface="Bahnschrift SemiBold Condensed" panose="020B0502040204020203" pitchFamily="34" charset="0"/>
              </a:rPr>
              <a:t>Unicode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0B5E4-DEBE-4991-8AA8-751CFDC6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Каждый символ имеет свой номер в таблице </a:t>
            </a:r>
            <a:r>
              <a:rPr lang="en-US" dirty="0">
                <a:latin typeface="Bahnschrift Light SemiCondensed" panose="020B0502040204020203" pitchFamily="34" charset="0"/>
              </a:rPr>
              <a:t>Unicode.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ord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en-US" dirty="0">
                <a:latin typeface="Bahnschrift Light SemiCondensed" panose="020B0502040204020203" pitchFamily="34" charset="0"/>
              </a:rPr>
              <a:t> – </a:t>
            </a:r>
            <a:r>
              <a:rPr lang="ru-RU" dirty="0">
                <a:latin typeface="Bahnschrift Light SemiCondensed" panose="020B0502040204020203" pitchFamily="34" charset="0"/>
              </a:rPr>
              <a:t>возвращает код символа в таблице </a:t>
            </a:r>
            <a:r>
              <a:rPr lang="en-US" dirty="0">
                <a:latin typeface="Bahnschrift Light SemiCondensed" panose="020B0502040204020203" pitchFamily="34" charset="0"/>
              </a:rPr>
              <a:t>Unicode</a:t>
            </a:r>
            <a:r>
              <a:rPr lang="ru-RU" dirty="0">
                <a:latin typeface="Bahnschrift Light SemiCondensed" panose="020B0502040204020203" pitchFamily="34" charset="0"/>
              </a:rPr>
              <a:t>, и принимает только один символ.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chr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– возвращает символ по коду в таблице </a:t>
            </a:r>
            <a:r>
              <a:rPr lang="en-US" dirty="0">
                <a:latin typeface="Bahnschrift Light SemiCondensed" panose="020B0502040204020203" pitchFamily="34" charset="0"/>
              </a:rPr>
              <a:t>Unicode</a:t>
            </a:r>
            <a:r>
              <a:rPr lang="ru-RU" dirty="0">
                <a:latin typeface="Bahnschrift Light SemiCondensed" panose="020B0502040204020203" pitchFamily="34" charset="0"/>
              </a:rPr>
              <a:t>, и принимает только положительное число.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(‘A’))    #65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(‘66’))    #B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E31A0-D20B-4FEC-A2DB-CBA9205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37D8E-88FD-46B8-99C6-67B9CB02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Строка в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— тип данных, хранящий в себе набор символов произвольной длины. Для создания строки используются двойные или одинарные кавычки. (</a:t>
            </a:r>
            <a:r>
              <a:rPr lang="en-US" dirty="0">
                <a:latin typeface="Bahnschrift Light SemiCondensed" panose="020B0502040204020203" pitchFamily="34" charset="0"/>
              </a:rPr>
              <a:t>‘</a:t>
            </a:r>
            <a:r>
              <a:rPr lang="en-US" dirty="0" err="1">
                <a:latin typeface="Bahnschrift Light SemiCondensed" panose="020B0502040204020203" pitchFamily="34" charset="0"/>
              </a:rPr>
              <a:t>abc</a:t>
            </a:r>
            <a:r>
              <a:rPr lang="en-US" dirty="0">
                <a:latin typeface="Bahnschrift Light SemiCondensed" panose="020B0502040204020203" pitchFamily="34" charset="0"/>
              </a:rPr>
              <a:t>’, “</a:t>
            </a:r>
            <a:r>
              <a:rPr lang="en-US" dirty="0" err="1">
                <a:latin typeface="Bahnschrift Light SemiCondensed" panose="020B0502040204020203" pitchFamily="34" charset="0"/>
              </a:rPr>
              <a:t>abc</a:t>
            </a:r>
            <a:r>
              <a:rPr lang="en-US" dirty="0">
                <a:latin typeface="Bahnschrift Light SemiCondensed" panose="020B0502040204020203" pitchFamily="34" charset="0"/>
              </a:rPr>
              <a:t>”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Строковый тип данных – это 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неизменяемый</a:t>
            </a:r>
            <a:r>
              <a:rPr lang="ru-RU" dirty="0">
                <a:latin typeface="Bahnschrift Light SemiCondensed" panose="020B0502040204020203" pitchFamily="34" charset="0"/>
              </a:rPr>
              <a:t> тип данных.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Мы не можем изменить существующую переменную, вместо этого мы должны создать новую с тем же именем. (примеры при ознакомлении с квадратными скобками)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85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F0CA8-4650-4BB9-87A8-99F05411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46"/>
            <a:ext cx="10515600" cy="104882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Часто используются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5605B-C2F3-4C9E-8485-98D0E5EA7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35"/>
            <a:ext cx="10515600" cy="529363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1.  </a:t>
            </a:r>
            <a:r>
              <a:rPr lang="en-US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название строки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или </a:t>
            </a:r>
            <a:r>
              <a:rPr lang="en-US" dirty="0" err="1">
                <a:highlight>
                  <a:srgbClr val="C5C688"/>
                </a:highlight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значение строки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-  подсчет длины строки. Длинной считается количество всех символов строки, включая пробел.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AutoNum type="arabicPeriod" startAt="2"/>
            </a:pPr>
            <a:r>
              <a:rPr lang="ru-RU" dirty="0">
                <a:latin typeface="Bahnschrift Light SemiCondensed" panose="020B0502040204020203" pitchFamily="34" charset="0"/>
              </a:rPr>
              <a:t>Конкатенация строк – их складывание.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‘def’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a + b   # c –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3. </a:t>
            </a:r>
            <a:r>
              <a:rPr lang="ru-RU" dirty="0">
                <a:latin typeface="Bahnschrift Light SemiCondensed" panose="020B0502040204020203" pitchFamily="34" charset="0"/>
              </a:rPr>
              <a:t>Умножение строки на число.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a * 3 # d –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abcabcabc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Строку на строку умножать нельзя!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4.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str(&lt;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число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преобразование числа в строку</a:t>
            </a:r>
            <a:r>
              <a:rPr lang="en-US" dirty="0">
                <a:latin typeface="Bahnschrift Light SemiCondense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10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27C1D-E708-4AC6-A49E-F7AEE88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Оператор принадлежности </a:t>
            </a:r>
            <a:r>
              <a:rPr lang="en-US" dirty="0">
                <a:latin typeface="Bahnschrift SemiBold Condensed" panose="020B0502040204020203" pitchFamily="34" charset="0"/>
              </a:rPr>
              <a:t>in (not in)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A9B28-1E87-4734-B748-83FCE1C6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75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1. </a:t>
            </a:r>
            <a:r>
              <a:rPr lang="ru-RU" dirty="0">
                <a:latin typeface="Bahnschrift Light SemiCondensed" panose="020B0502040204020203" pitchFamily="34" charset="0"/>
              </a:rPr>
              <a:t>Оператор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in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возвращает </a:t>
            </a:r>
            <a:r>
              <a:rPr lang="ru-RU" dirty="0" err="1">
                <a:latin typeface="Bahnschrift Light SemiCondensed" panose="020B0502040204020203" pitchFamily="34" charset="0"/>
              </a:rPr>
              <a:t>True</a:t>
            </a:r>
            <a:r>
              <a:rPr lang="ru-RU" dirty="0">
                <a:latin typeface="Bahnschrift Light SemiCondensed" panose="020B0502040204020203" pitchFamily="34" charset="0"/>
              </a:rPr>
              <a:t>, если значение присутствует в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последовательности, иначе возвращает </a:t>
            </a:r>
            <a:r>
              <a:rPr lang="ru-RU" dirty="0" err="1">
                <a:latin typeface="Bahnschrift Light SemiCondensed" panose="020B0502040204020203" pitchFamily="34" charset="0"/>
              </a:rPr>
              <a:t>False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print(‘b’ in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  #True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print(‘z’ in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  #False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Проверять можно не только на наличие одного символа, но и подстроки в строке.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print(‘love’ in ‘I love python!’)   #True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2.   Оператор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not in</a:t>
            </a: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возвращает </a:t>
            </a:r>
            <a:r>
              <a:rPr lang="ru-RU" dirty="0" err="1">
                <a:latin typeface="Bahnschrift Light SemiCondensed" panose="020B0502040204020203" pitchFamily="34" charset="0"/>
              </a:rPr>
              <a:t>True</a:t>
            </a:r>
            <a:r>
              <a:rPr lang="ru-RU" dirty="0">
                <a:latin typeface="Bahnschrift Light SemiCondensed" panose="020B0502040204020203" pitchFamily="34" charset="0"/>
              </a:rPr>
              <a:t>, если значения нет в последовательности. Если значение присутствует в последовательности, то возвращает </a:t>
            </a:r>
            <a:r>
              <a:rPr lang="ru-RU" dirty="0" err="1">
                <a:latin typeface="Bahnschrift Light SemiCondensed" panose="020B0502040204020203" pitchFamily="34" charset="0"/>
              </a:rPr>
              <a:t>False</a:t>
            </a:r>
            <a:r>
              <a:rPr lang="ru-RU" dirty="0">
                <a:latin typeface="Bahnschrift Light SemiCondensed" panose="020B0502040204020203" pitchFamily="34" charset="0"/>
              </a:rPr>
              <a:t>. 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print(‘b’ not in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  #False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72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6A46-C32A-4810-81C9-102DAF70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32" y="271206"/>
            <a:ext cx="10515600" cy="858416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Индексация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9CF9A-91DB-458B-AB1A-A9F10FD5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2" y="1129622"/>
            <a:ext cx="10795519" cy="536448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Индексация нужна для обращения в конкретному элементу строки.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Индексация в </a:t>
            </a:r>
            <a:r>
              <a:rPr lang="en-US" dirty="0">
                <a:latin typeface="Bahnschrift Light SemiCondensed" panose="020B0502040204020203" pitchFamily="34" charset="0"/>
              </a:rPr>
              <a:t>Python </a:t>
            </a:r>
            <a:r>
              <a:rPr lang="ru-RU" dirty="0">
                <a:latin typeface="Bahnschrift Light SemiCondensed" panose="020B0502040204020203" pitchFamily="34" charset="0"/>
              </a:rPr>
              <a:t>бывает положительная и отрицательная.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Положительная индексация начинается с нуля (в </a:t>
            </a:r>
            <a:r>
              <a:rPr lang="en-US" dirty="0">
                <a:latin typeface="Bahnschrift Light SemiCondensed" panose="020B0502040204020203" pitchFamily="34" charset="0"/>
              </a:rPr>
              <a:t>Python </a:t>
            </a:r>
            <a:r>
              <a:rPr lang="ru-RU" dirty="0">
                <a:latin typeface="Bahnschrift Light SemiCondensed" panose="020B0502040204020203" pitchFamily="34" charset="0"/>
              </a:rPr>
              <a:t>отсчет во всех операциях ведется с 0)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‘Python’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a[0]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элемент в строке: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‘P’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Третий элемент в строке: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‘t’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Отрицательная индексация начинается с </a:t>
            </a:r>
            <a:r>
              <a:rPr lang="en-US" dirty="0">
                <a:latin typeface="Bahnschrift Light SemiCondensed" panose="020B0502040204020203" pitchFamily="34" charset="0"/>
              </a:rPr>
              <a:t>‘-</a:t>
            </a:r>
            <a:r>
              <a:rPr lang="en-US" dirty="0" err="1"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latin typeface="Bahnschrift Light SemiCondensed" panose="020B0502040204020203" pitchFamily="34" charset="0"/>
              </a:rPr>
              <a:t>&gt;)’</a:t>
            </a:r>
            <a:r>
              <a:rPr lang="ru-RU" dirty="0">
                <a:latin typeface="Bahnschrift Light SemiCondensed" panose="020B0502040204020203" pitchFamily="34" charset="0"/>
              </a:rPr>
              <a:t> и идет на увеличение до </a:t>
            </a:r>
            <a:r>
              <a:rPr lang="en-US" dirty="0">
                <a:latin typeface="Bahnschrift Light SemiCondensed" panose="020B0502040204020203" pitchFamily="34" charset="0"/>
              </a:rPr>
              <a:t>‘-1’.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a[-6]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элемент в строке: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‘P’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a[-1]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Последний элемент в строке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‘n’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Нельзя обращаться к несуществующим индексам в строке!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print(a[10])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print(a[-7])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AB57AF-B165-416D-B57F-2466238E68C7}"/>
              </a:ext>
            </a:extLst>
          </p:cNvPr>
          <p:cNvSpPr/>
          <p:nvPr/>
        </p:nvSpPr>
        <p:spPr>
          <a:xfrm>
            <a:off x="0" y="0"/>
            <a:ext cx="139959" cy="6858000"/>
          </a:xfrm>
          <a:prstGeom prst="rect">
            <a:avLst/>
          </a:prstGeom>
          <a:solidFill>
            <a:srgbClr val="C5C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450517-37FF-4872-BE0E-D28A982D361E}"/>
              </a:ext>
            </a:extLst>
          </p:cNvPr>
          <p:cNvSpPr/>
          <p:nvPr/>
        </p:nvSpPr>
        <p:spPr>
          <a:xfrm>
            <a:off x="12052041" y="0"/>
            <a:ext cx="139959" cy="6858000"/>
          </a:xfrm>
          <a:prstGeom prst="rect">
            <a:avLst/>
          </a:prstGeom>
          <a:solidFill>
            <a:srgbClr val="C5C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57C03D-3BC7-4234-86E5-B7E273454213}"/>
              </a:ext>
            </a:extLst>
          </p:cNvPr>
          <p:cNvSpPr/>
          <p:nvPr/>
        </p:nvSpPr>
        <p:spPr>
          <a:xfrm>
            <a:off x="0" y="0"/>
            <a:ext cx="2015412" cy="176663"/>
          </a:xfrm>
          <a:prstGeom prst="rect">
            <a:avLst/>
          </a:prstGeom>
          <a:solidFill>
            <a:srgbClr val="C5C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AB554B-5248-4321-B97A-713CD83BEDE8}"/>
              </a:ext>
            </a:extLst>
          </p:cNvPr>
          <p:cNvSpPr/>
          <p:nvPr/>
        </p:nvSpPr>
        <p:spPr>
          <a:xfrm>
            <a:off x="0" y="6681337"/>
            <a:ext cx="2015412" cy="176663"/>
          </a:xfrm>
          <a:prstGeom prst="rect">
            <a:avLst/>
          </a:prstGeom>
          <a:solidFill>
            <a:srgbClr val="C5C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50163A5-4052-4BEC-82C4-B17E57F07FB6}"/>
              </a:ext>
            </a:extLst>
          </p:cNvPr>
          <p:cNvSpPr/>
          <p:nvPr/>
        </p:nvSpPr>
        <p:spPr>
          <a:xfrm>
            <a:off x="10176588" y="-4357"/>
            <a:ext cx="2015412" cy="176663"/>
          </a:xfrm>
          <a:prstGeom prst="rect">
            <a:avLst/>
          </a:prstGeom>
          <a:solidFill>
            <a:srgbClr val="C5C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9E6F900-8807-42A4-8A54-08C699865B1B}"/>
              </a:ext>
            </a:extLst>
          </p:cNvPr>
          <p:cNvSpPr/>
          <p:nvPr/>
        </p:nvSpPr>
        <p:spPr>
          <a:xfrm>
            <a:off x="10176588" y="6681337"/>
            <a:ext cx="2015412" cy="176663"/>
          </a:xfrm>
          <a:prstGeom prst="rect">
            <a:avLst/>
          </a:prstGeom>
          <a:solidFill>
            <a:srgbClr val="C5C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8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D4290B7-0229-400A-8304-A4FA3766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21" y="2912902"/>
            <a:ext cx="10821951" cy="2555357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latin typeface="Bahnschrift Light SemiCondensed" panose="020B0502040204020203" pitchFamily="34" charset="0"/>
              </a:rPr>
              <a:t>Отрицательная индексация – особенность </a:t>
            </a:r>
            <a:r>
              <a:rPr lang="en-US" sz="3200" dirty="0">
                <a:latin typeface="Bahnschrift Light SemiCondensed" panose="020B0502040204020203" pitchFamily="34" charset="0"/>
              </a:rPr>
              <a:t>Python. </a:t>
            </a:r>
            <a:r>
              <a:rPr lang="ru-RU" sz="3200" dirty="0">
                <a:latin typeface="Bahnschrift Light SemiCondensed" panose="020B0502040204020203" pitchFamily="34" charset="0"/>
              </a:rPr>
              <a:t>Но нужно быть аккуратными: если в цикле(о них будем говорить позже) для обращения к элементам строки в обратном порядке (5, 4, 3, 2, 1, 0) будет указан неверный размер, то произойдет повторное обращение к элементам (-1, -2, -3, -4, -5, -6)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1B1FC6B-4F2A-458C-8608-66C4A4E62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010167"/>
              </p:ext>
            </p:extLst>
          </p:nvPr>
        </p:nvGraphicFramePr>
        <p:xfrm>
          <a:off x="685022" y="916670"/>
          <a:ext cx="10821951" cy="16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83">
                  <a:extLst>
                    <a:ext uri="{9D8B030D-6E8A-4147-A177-3AD203B41FA5}">
                      <a16:colId xmlns:a16="http://schemas.microsoft.com/office/drawing/2014/main" val="2995760518"/>
                    </a:ext>
                  </a:extLst>
                </a:gridCol>
                <a:gridCol w="1207203">
                  <a:extLst>
                    <a:ext uri="{9D8B030D-6E8A-4147-A177-3AD203B41FA5}">
                      <a16:colId xmlns:a16="http://schemas.microsoft.com/office/drawing/2014/main" val="3804845512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4117456424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1400578686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2785091230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1929276079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2109923667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Строка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P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y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h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o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31019"/>
                  </a:ext>
                </a:extLst>
              </a:tr>
              <a:tr h="64369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Положительная индексация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68779"/>
                  </a:ext>
                </a:extLst>
              </a:tr>
              <a:tr h="64369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Отрицательная индексация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-6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7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CB0F8-037B-4D40-8D28-54A155CB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909"/>
            <a:ext cx="10515600" cy="111034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Срезы </a:t>
            </a:r>
            <a:r>
              <a:rPr lang="en-US" dirty="0">
                <a:latin typeface="Bahnschrift SemiBold Condensed" panose="020B0502040204020203" pitchFamily="34" charset="0"/>
              </a:rPr>
              <a:t>(slices)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3F6D7-87B7-4170-971B-D6A53604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22" y="2855166"/>
            <a:ext cx="10821951" cy="357362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a[&lt;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начало среза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: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конец среза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: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шаг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&gt;]</a:t>
            </a:r>
            <a:endParaRPr lang="ru-RU" dirty="0">
              <a:highlight>
                <a:srgbClr val="C5C688"/>
              </a:highlight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Символ с индексом конца среза не включается.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a[-5:-3]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Необязательно указывать конец или начало среза.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опустить второй параметр в срезе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[x:]</a:t>
            </a:r>
            <a:r>
              <a:rPr lang="ru-RU" dirty="0">
                <a:latin typeface="Bahnschrift Light SemiCondensed" panose="020B0502040204020203" pitchFamily="34" charset="0"/>
              </a:rPr>
              <a:t> (но поставить двоеточие), то срез берется до конца строки. Аналогично если опустить первый параметр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[:y]</a:t>
            </a:r>
            <a:r>
              <a:rPr lang="ru-RU" dirty="0">
                <a:latin typeface="Bahnschrift Light SemiCondensed" panose="020B0502040204020203" pitchFamily="34" charset="0"/>
              </a:rPr>
              <a:t>, то можно взять срез от начала строки. Срез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[:]</a:t>
            </a:r>
            <a:r>
              <a:rPr lang="ru-RU" dirty="0">
                <a:latin typeface="Bahnschrift Light SemiCondensed" panose="020B0502040204020203" pitchFamily="34" charset="0"/>
              </a:rPr>
              <a:t> совпадает с самой строкой </a:t>
            </a:r>
            <a:r>
              <a:rPr lang="en-US" dirty="0">
                <a:highlight>
                  <a:srgbClr val="C5C688"/>
                </a:highlight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a[-3:] – hon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a[2:] – thon		a[:-3]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E70AE57-2A98-4C75-8DCC-B296D3DC2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938316"/>
              </p:ext>
            </p:extLst>
          </p:nvPr>
        </p:nvGraphicFramePr>
        <p:xfrm>
          <a:off x="685021" y="1009976"/>
          <a:ext cx="10821951" cy="16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83">
                  <a:extLst>
                    <a:ext uri="{9D8B030D-6E8A-4147-A177-3AD203B41FA5}">
                      <a16:colId xmlns:a16="http://schemas.microsoft.com/office/drawing/2014/main" val="2995760518"/>
                    </a:ext>
                  </a:extLst>
                </a:gridCol>
                <a:gridCol w="1207203">
                  <a:extLst>
                    <a:ext uri="{9D8B030D-6E8A-4147-A177-3AD203B41FA5}">
                      <a16:colId xmlns:a16="http://schemas.microsoft.com/office/drawing/2014/main" val="3804845512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4117456424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1400578686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2785091230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1929276079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2109923667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Строка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P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y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h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o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31019"/>
                  </a:ext>
                </a:extLst>
              </a:tr>
              <a:tr h="64369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Положительная индексация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68779"/>
                  </a:ext>
                </a:extLst>
              </a:tr>
              <a:tr h="64369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Отрицательная индексация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-6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7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38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FE9CE-92EC-4C4B-8008-3867EE6D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Шаг среза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27ED6-71D0-4397-A97A-FB442AD7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22" y="2999175"/>
            <a:ext cx="10821950" cy="33922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Шаг среза – необязательный параметр. Он указывается после второго двоеточия. Шаг также может быть положительным и отрицательным.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:4:2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индексы 1,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::-1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nohtyP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выводится в обратном порядке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1::-2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:4:3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 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первый параметр среза больше второго, то срез создает пустую строку.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639A4E-FB4E-413C-86BE-A84C5B3C7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172490"/>
              </p:ext>
            </p:extLst>
          </p:nvPr>
        </p:nvGraphicFramePr>
        <p:xfrm>
          <a:off x="685021" y="1065960"/>
          <a:ext cx="10821951" cy="16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83">
                  <a:extLst>
                    <a:ext uri="{9D8B030D-6E8A-4147-A177-3AD203B41FA5}">
                      <a16:colId xmlns:a16="http://schemas.microsoft.com/office/drawing/2014/main" val="2995760518"/>
                    </a:ext>
                  </a:extLst>
                </a:gridCol>
                <a:gridCol w="1207203">
                  <a:extLst>
                    <a:ext uri="{9D8B030D-6E8A-4147-A177-3AD203B41FA5}">
                      <a16:colId xmlns:a16="http://schemas.microsoft.com/office/drawing/2014/main" val="3804845512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4117456424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1400578686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2785091230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1929276079"/>
                    </a:ext>
                  </a:extLst>
                </a:gridCol>
                <a:gridCol w="1545993">
                  <a:extLst>
                    <a:ext uri="{9D8B030D-6E8A-4147-A177-3AD203B41FA5}">
                      <a16:colId xmlns:a16="http://schemas.microsoft.com/office/drawing/2014/main" val="2109923667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Строка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P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y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h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o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31019"/>
                  </a:ext>
                </a:extLst>
              </a:tr>
              <a:tr h="64369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Положительная индексация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68779"/>
                  </a:ext>
                </a:extLst>
              </a:tr>
              <a:tr h="64369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Отрицательная индексация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-6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7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029D-87EA-4CE5-AA9A-5AE211E6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 неизменяемости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460DA-846F-44C7-9F89-DD069DF8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60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Мы не можем менять символы в строке при помощи индексатора.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 = ‘T’ 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Для изменения строки необходимо пересоздать строку с тем же названием.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‘T’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a[3:]     #Python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Мы создаем два среза: от начала строки до </a:t>
            </a:r>
            <a:r>
              <a:rPr lang="en-US" dirty="0">
                <a:latin typeface="Bahnschrift Light SemiCondensed" panose="020B0502040204020203" pitchFamily="34" charset="0"/>
              </a:rPr>
              <a:t>2</a:t>
            </a:r>
            <a:r>
              <a:rPr lang="ru-RU" dirty="0">
                <a:latin typeface="Bahnschrift Light SemiCondensed" panose="020B0502040204020203" pitchFamily="34" charset="0"/>
              </a:rPr>
              <a:t> символа</a:t>
            </a:r>
            <a:r>
              <a:rPr lang="en-US" dirty="0">
                <a:latin typeface="Bahnschrift Light SemiCondensed" panose="020B0502040204020203" pitchFamily="34" charset="0"/>
              </a:rPr>
              <a:t> (</a:t>
            </a:r>
            <a:r>
              <a:rPr lang="ru-RU" dirty="0" err="1">
                <a:latin typeface="Bahnschrift Light SemiCondensed" panose="020B0502040204020203" pitchFamily="34" charset="0"/>
              </a:rPr>
              <a:t>невключительно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и с 3 символа по конец строки, а между ними вставляем нужный нам символ, который встанет на 2 позицию.</a:t>
            </a:r>
          </a:p>
        </p:txBody>
      </p:sp>
    </p:spTree>
    <p:extLst>
      <p:ext uri="{BB962C8B-B14F-4D97-AF65-F5344CB8AC3E}">
        <p14:creationId xmlns:p14="http://schemas.microsoft.com/office/powerpoint/2010/main" val="1619867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1672</Words>
  <Application>Microsoft Office PowerPoint</Application>
  <PresentationFormat>Широкоэкранный</PresentationFormat>
  <Paragraphs>197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Bahnschrift Light SemiCondensed</vt:lpstr>
      <vt:lpstr>Bahnschrift SemiBold Condensed</vt:lpstr>
      <vt:lpstr>Bahnschrift SemiLight Condensed</vt:lpstr>
      <vt:lpstr>Calibri</vt:lpstr>
      <vt:lpstr>Calibri Light</vt:lpstr>
      <vt:lpstr>Courier New</vt:lpstr>
      <vt:lpstr>Тема Office</vt:lpstr>
      <vt:lpstr>Тип данных string. Строковые методы.</vt:lpstr>
      <vt:lpstr>Определение</vt:lpstr>
      <vt:lpstr>Часто используются</vt:lpstr>
      <vt:lpstr>Оператор принадлежности in (not in)</vt:lpstr>
      <vt:lpstr>Индексация</vt:lpstr>
      <vt:lpstr>Отрицательная индексация – особенность Python. Но нужно быть аккуратными: если в цикле(о них будем говорить позже) для обращения к элементам строки в обратном порядке (5, 4, 3, 2, 1, 0) будет указан неверный размер, то произойдет повторное обращение к элементам (-1, -2, -3, -4, -5, -6)</vt:lpstr>
      <vt:lpstr>Срезы (slices)</vt:lpstr>
      <vt:lpstr>Шаг среза</vt:lpstr>
      <vt:lpstr>О неизменяемости </vt:lpstr>
      <vt:lpstr>Методы строк</vt:lpstr>
      <vt:lpstr>Типы методов</vt:lpstr>
      <vt:lpstr>Преобразование регистра  a = ‘What is a YOUth’</vt:lpstr>
      <vt:lpstr>Поиск/замена значения</vt:lpstr>
      <vt:lpstr>Презентация PowerPoint</vt:lpstr>
      <vt:lpstr>Презентация PowerPoint</vt:lpstr>
      <vt:lpstr>Презентация PowerPoint</vt:lpstr>
      <vt:lpstr>Классификация символов в строке</vt:lpstr>
      <vt:lpstr>Таблица символов Unicode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данных string. Строковые методы.</dc:title>
  <dc:creator>Asus</dc:creator>
  <cp:lastModifiedBy>Asus</cp:lastModifiedBy>
  <cp:revision>31</cp:revision>
  <dcterms:created xsi:type="dcterms:W3CDTF">2023-03-19T09:22:23Z</dcterms:created>
  <dcterms:modified xsi:type="dcterms:W3CDTF">2023-03-19T14:00:49Z</dcterms:modified>
</cp:coreProperties>
</file>