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85"/>
    <a:srgbClr val="E07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2" autoAdjust="0"/>
  </p:normalViewPr>
  <p:slideViewPr>
    <p:cSldViewPr snapToGrid="0">
      <p:cViewPr varScale="1">
        <p:scale>
          <a:sx n="77" d="100"/>
          <a:sy n="77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F5151-0232-42C3-A73F-C8DB40166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9BBCE6-4E0F-4682-A41E-32DE2571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E69D4B-89DE-4B06-B669-754302BA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C144-0E81-4124-A81E-DF0AD569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17CD13-528B-4897-95CD-E0708ABD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94544-4B99-4524-984B-5A888A92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B6757-3CBF-4166-BBDA-36B164991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7E51F-CEAB-4190-B282-C2BAB3FA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BFB77-F6D7-43E0-AA37-5A0524C1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F948A-A77D-4B7A-AB16-515C8BDA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54A9F2-04C6-4819-B3F9-86D022DE1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314957-2D71-432E-84FB-45F7A32F8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B7488F-25F9-4CB2-B554-77D1BC09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871CE-D6A3-4F90-8FE1-B9B5A9D4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56DE0-690D-468D-9EC8-6AFABDAE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9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78F63-14C2-4700-8E4A-32A26ED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DBE8D-6E4D-4F66-80D6-DE7EF36E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F226B-E651-4260-9C20-FE6AB206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6DD87-6496-4AFE-AD6A-820E2D9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C8596-486C-4424-960C-80566D30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4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E74F9-EF30-4026-AE29-75827FF0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FE351D-7DA8-4C33-BC7D-A3DA8413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C3C7D-CECE-4CDD-A1CE-37BF62DF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DE531E-3AE2-4804-9680-F126211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18F02-6495-4AD7-8A3E-61585CE2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4BD4-1AC2-4146-AAB3-A7627F2B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BA865-4BA7-4CF6-8440-587BF14BC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AA0A4D-9F91-43CC-AF3C-7F7C49111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B54C81-FAAC-4289-8862-0B3E0824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768732-8954-4B3F-A0DC-1BBDB211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E09CCD-AF62-428D-B3C0-0AC8E4D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7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A2B86-E0A6-4CA9-823C-CF0029CD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C3705E-BFC1-4442-85DC-4D63CC901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623A2B-A8B4-4F7D-8663-7AA7F67E2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399F1E-2AEF-476B-9A3D-AD9CFD8FD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53FF8B-692B-47AC-AF74-FED600D7A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EDC7EC-5A9A-4B9D-A28C-47A9F468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51CF3D-161A-43FB-903C-4D0C2CD7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2B31B6-1E68-4943-AF76-C5E1A76E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77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7BE2E-F0FE-4428-BE38-555DF773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CB1617-ED12-4674-BEDF-50CE63DD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B5ED6E-85C0-48CD-AFBB-E62C89A2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C7B29E-F056-4DC4-8E96-C6F466F4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2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03A450-4512-48CA-8077-B631E154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3A8F53-407D-4A5F-86D5-823C10DF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136660-8EC3-4C49-ADEF-8F175B32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99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BE769-91DD-4149-AFE9-06980073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60555-322A-45E5-A83E-E7F07386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DBE56A-51D2-4623-BA4C-E17D9123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FDB88-7F6D-4905-8086-CEDC2BBB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B611A2-F1BB-413C-AD3E-7F4984E4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DE610-DA54-4791-9826-40BE15EC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9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24DB2-664D-4AB2-8485-AF2C8478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6F74D7-F453-42DF-8FC7-FD72E07DB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465A84-2671-4F38-AF1A-EBB87AA1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943FF-4FA6-4F57-8498-84F6A076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22E2F2-E986-4683-8FF3-BC9E5A9C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B51C6-28B7-4429-9045-0906F30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9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D3A4A-48D3-490D-8F16-A778F07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76F22D-A706-439F-A680-C0C638DD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0335CD-F0F2-4016-8D4C-4B6E64DA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7AC1-C9D3-4EA4-8AD2-2F1178FFF71D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DC236-8D83-4FA9-8E43-1383E5D75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9B3F2-7441-4C30-ADB1-0A0E1835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A7FD-3E3F-40BC-A21E-C180EDF40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3864B1-FF5A-475B-B335-29A76CFB4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939"/>
          <a:stretch/>
        </p:blipFill>
        <p:spPr>
          <a:xfrm>
            <a:off x="3756233" y="2078302"/>
            <a:ext cx="4969478" cy="368047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FA50E-8718-4C29-997A-4B2FE2E07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8"/>
            <a:ext cx="9144000" cy="2387600"/>
          </a:xfrm>
        </p:spPr>
        <p:txBody>
          <a:bodyPr/>
          <a:lstStyle/>
          <a:p>
            <a:pPr algn="r"/>
            <a:r>
              <a:rPr lang="ru-RU" dirty="0">
                <a:latin typeface="Bahnschrift Condensed" panose="020B0502040204020203" pitchFamily="34" charset="0"/>
                <a:cs typeface="Segoe UI Semilight" panose="020B0402040204020203" pitchFamily="34" charset="0"/>
              </a:rPr>
              <a:t>Числовые типы данных </a:t>
            </a:r>
            <a:r>
              <a:rPr lang="en-US" dirty="0">
                <a:latin typeface="Bahnschrift Condensed" panose="020B0502040204020203" pitchFamily="34" charset="0"/>
                <a:cs typeface="Segoe UI Semilight" panose="020B0402040204020203" pitchFamily="34" charset="0"/>
              </a:rPr>
              <a:t>int, float</a:t>
            </a:r>
            <a:endParaRPr lang="ru-RU" dirty="0">
              <a:latin typeface="Bahnschrift Condensed" panose="020B05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DE2763-3E09-47BD-B3A2-581A45C6C4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b="34460"/>
          <a:stretch/>
        </p:blipFill>
        <p:spPr>
          <a:xfrm>
            <a:off x="0" y="3190672"/>
            <a:ext cx="4774098" cy="3667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7731B6-C28F-4C4B-A8C0-B4408BF11671}"/>
              </a:ext>
            </a:extLst>
          </p:cNvPr>
          <p:cNvSpPr txBox="1"/>
          <p:nvPr/>
        </p:nvSpPr>
        <p:spPr>
          <a:xfrm>
            <a:off x="7113757" y="2474892"/>
            <a:ext cx="355424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Bahnschrift Light SemiCondensed" panose="020B0502040204020203" pitchFamily="34" charset="0"/>
              </a:rPr>
              <a:t>PEP8</a:t>
            </a:r>
          </a:p>
          <a:p>
            <a:pPr algn="r"/>
            <a:r>
              <a:rPr lang="ru-RU" sz="2000" dirty="0">
                <a:latin typeface="Bahnschrift Light SemiCondensed" panose="020B0502040204020203" pitchFamily="34" charset="0"/>
              </a:rPr>
              <a:t>Переменные</a:t>
            </a:r>
            <a:endParaRPr lang="en-US" sz="2000" dirty="0">
              <a:latin typeface="Bahnschrift Light SemiCondensed" panose="020B0502040204020203" pitchFamily="34" charset="0"/>
            </a:endParaRPr>
          </a:p>
          <a:p>
            <a:pPr algn="r"/>
            <a:r>
              <a:rPr lang="ru-RU" sz="2000" dirty="0" err="1">
                <a:latin typeface="Bahnschrift Light SemiCondensed" panose="020B0502040204020203" pitchFamily="34" charset="0"/>
              </a:rPr>
              <a:t>Нейминг</a:t>
            </a:r>
            <a:endParaRPr lang="ru-RU" sz="2000" dirty="0">
              <a:latin typeface="Bahnschrift Light SemiCondensed" panose="020B0502040204020203" pitchFamily="34" charset="0"/>
            </a:endParaRPr>
          </a:p>
          <a:p>
            <a:pPr algn="r"/>
            <a:r>
              <a:rPr lang="ru-RU" sz="2000" dirty="0">
                <a:latin typeface="Bahnschrift Light SemiCondensed" panose="020B0502040204020203" pitchFamily="34" charset="0"/>
              </a:rPr>
              <a:t>Обзор типов</a:t>
            </a:r>
          </a:p>
          <a:p>
            <a:pPr algn="r"/>
            <a:r>
              <a:rPr lang="ru-RU" sz="2000" dirty="0">
                <a:latin typeface="Bahnschrift Light SemiCondensed" panose="020B0502040204020203" pitchFamily="34" charset="0"/>
              </a:rPr>
              <a:t>Арифметические действия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8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DD490-BD66-4711-9DC8-6DABBAE9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Максимум, минимум, модуль…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83E3B-A31C-4CEA-A3B7-A799333E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8"/>
            <a:ext cx="10515600" cy="2363821"/>
          </a:xfrm>
          <a:ln w="57150">
            <a:solidFill>
              <a:srgbClr val="FF9685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smallest = min(&lt;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–</a:t>
            </a:r>
            <a:r>
              <a:rPr lang="ru-RU" dirty="0"/>
              <a:t> поиск минимума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largest = max(&lt;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–</a:t>
            </a:r>
            <a:r>
              <a:rPr lang="ru-RU" dirty="0"/>
              <a:t> поиск максимума</a:t>
            </a:r>
          </a:p>
          <a:p>
            <a:pPr marL="0" indent="0" algn="just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abs(&lt;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en-US" dirty="0"/>
              <a:t>– </a:t>
            </a:r>
            <a:r>
              <a:rPr lang="ru-RU" dirty="0"/>
              <a:t>модуль числа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95F71-C120-4BC3-9579-D4C2C1D0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Немного о работе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4A15AD-B3F5-4C19-A88A-52CE2C7D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3586130"/>
          </a:xfrm>
          <a:noFill/>
          <a:ln w="57150">
            <a:solidFill>
              <a:srgbClr val="FF9685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Конкатенация (</a:t>
            </a:r>
            <a:r>
              <a:rPr lang="ru-RU" dirty="0"/>
              <a:t>объединение двух или более строк в одну</a:t>
            </a:r>
            <a:r>
              <a:rPr lang="ru-RU" dirty="0">
                <a:latin typeface="Bahnschrift Light SemiCondensed" panose="020B0502040204020203" pitchFamily="34" charset="0"/>
              </a:rPr>
              <a:t>)  – </a:t>
            </a:r>
            <a:r>
              <a:rPr lang="en-US" dirty="0">
                <a:latin typeface="Bahnschrift Light SemiCondensed" panose="020B0502040204020203" pitchFamily="34" charset="0"/>
              </a:rPr>
              <a:t> &lt;</a:t>
            </a:r>
            <a:r>
              <a:rPr lang="ru-RU" dirty="0"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+ &lt;</a:t>
            </a:r>
            <a:r>
              <a:rPr lang="ru-RU" dirty="0"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 + …</a:t>
            </a:r>
          </a:p>
          <a:p>
            <a:pPr marL="457200" lvl="1" indent="0">
              <a:buNone/>
            </a:pPr>
            <a:r>
              <a:rPr lang="ru-RU" sz="2800" dirty="0">
                <a:latin typeface="Bahnschrift Light SemiCondensed" panose="020B0502040204020203" pitchFamily="34" charset="0"/>
              </a:rPr>
              <a:t>Все значения участвующие в конкатенации должны быть строками. Для преобразования объекта в строку –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str(value)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Мне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str(5) + “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лет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457200" lvl="1" indent="0">
              <a:buNone/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Мне 5 лет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Умножение строки на число  –  </a:t>
            </a:r>
            <a:r>
              <a:rPr lang="en-US" dirty="0"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latin typeface="Bahnschrift Light SemiCondensed" panose="020B0502040204020203" pitchFamily="34" charset="0"/>
              </a:rPr>
              <a:t>строка</a:t>
            </a:r>
            <a:r>
              <a:rPr lang="en-US" dirty="0"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latin typeface="Bahnschrift Light SemiCondensed" panose="020B0502040204020203" pitchFamily="34" charset="0"/>
              </a:rPr>
              <a:t> * число</a:t>
            </a:r>
          </a:p>
        </p:txBody>
      </p:sp>
    </p:spTree>
    <p:extLst>
      <p:ext uri="{BB962C8B-B14F-4D97-AF65-F5344CB8AC3E}">
        <p14:creationId xmlns:p14="http://schemas.microsoft.com/office/powerpoint/2010/main" val="7001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5F546-7E7E-436F-B2F4-33B60459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0"/>
            <a:ext cx="10515600" cy="1110343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Что такое переменная?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20E27-74AB-4CBC-852E-EB9B1A8F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742"/>
            <a:ext cx="10515600" cy="55423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Переменная — это простейшая именованная структура данных, в которой может быть сохранён промежуточный или конечный результат работы программы. Любая переменная имеет имя и значение. Значение присваивается при помощи оператора </a:t>
            </a:r>
            <a:r>
              <a:rPr lang="en-US" sz="2000" dirty="0">
                <a:latin typeface="Bahnschrift Light SemiCondensed" panose="020B0502040204020203" pitchFamily="34" charset="0"/>
              </a:rPr>
              <a:t>“=”.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highlight>
                  <a:srgbClr val="FF9685"/>
                </a:highlight>
                <a:latin typeface="Bahnschrift Light SemiCondensed" panose="020B0502040204020203" pitchFamily="34" charset="0"/>
              </a:rPr>
              <a:t>&lt;имя переменной&gt; = &lt;значение переменной&gt;</a:t>
            </a:r>
            <a:endParaRPr lang="en-US" sz="2000" dirty="0">
              <a:highlight>
                <a:srgbClr val="FF9685"/>
              </a:highlight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В процессе работы программы одной переменной может быть поочередно присвоено значения разных типов данных.</a:t>
            </a:r>
            <a:endParaRPr lang="en-US" sz="2000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Код: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Четыре"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В языке </a:t>
            </a:r>
            <a:r>
              <a:rPr lang="ru-RU" sz="2000" dirty="0" err="1">
                <a:latin typeface="Bahnschrift Light SemiCondensed" panose="020B0502040204020203" pitchFamily="34" charset="0"/>
              </a:rPr>
              <a:t>Python</a:t>
            </a:r>
            <a:r>
              <a:rPr lang="ru-RU" sz="2000" dirty="0">
                <a:latin typeface="Bahnschrift Light SemiCondensed" panose="020B0502040204020203" pitchFamily="34" charset="0"/>
              </a:rPr>
              <a:t> можно за одну инструкцию присваивания изменять значение сразу нескольких переменных.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FF968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name, surname = input(), input()</a:t>
            </a:r>
            <a:endParaRPr lang="ru-RU" sz="2000" dirty="0">
              <a:highlight>
                <a:srgbClr val="FF968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FF968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name, surname</a:t>
            </a:r>
            <a:r>
              <a:rPr lang="ru-RU" sz="2000" dirty="0">
                <a:highlight>
                  <a:srgbClr val="FF968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highlight>
                  <a:srgbClr val="FF968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 = ‘</a:t>
            </a:r>
            <a:r>
              <a:rPr lang="ru-RU" sz="2000" dirty="0">
                <a:highlight>
                  <a:srgbClr val="FF968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sz="2000" dirty="0">
                <a:highlight>
                  <a:srgbClr val="FF968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 ‘</a:t>
            </a:r>
            <a:r>
              <a:rPr lang="ru-RU" sz="2000" dirty="0">
                <a:highlight>
                  <a:srgbClr val="FF968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Иванович</a:t>
            </a:r>
            <a:r>
              <a:rPr lang="en-US" sz="2000" dirty="0">
                <a:highlight>
                  <a:srgbClr val="FF968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’, 17</a:t>
            </a:r>
          </a:p>
          <a:p>
            <a:pPr marL="0" indent="0">
              <a:buNone/>
            </a:pPr>
            <a:endParaRPr lang="en-US" sz="16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sz="1800" dirty="0">
              <a:highlight>
                <a:srgbClr val="FF9685"/>
              </a:highlight>
              <a:latin typeface="Bahnschrift Light SemiCondensed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518B44-A6F1-4EEB-B0A2-BE62E705CCEE}"/>
              </a:ext>
            </a:extLst>
          </p:cNvPr>
          <p:cNvSpPr/>
          <p:nvPr/>
        </p:nvSpPr>
        <p:spPr>
          <a:xfrm>
            <a:off x="2973356" y="36529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Четыре</a:t>
            </a:r>
          </a:p>
        </p:txBody>
      </p:sp>
    </p:spTree>
    <p:extLst>
      <p:ext uri="{BB962C8B-B14F-4D97-AF65-F5344CB8AC3E}">
        <p14:creationId xmlns:p14="http://schemas.microsoft.com/office/powerpoint/2010/main" val="21762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8ECA8-BD24-445A-AD95-3C8B6F9F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err="1">
                <a:latin typeface="Bahnschrift Light SemiCondensed" panose="020B0502040204020203" pitchFamily="34" charset="0"/>
              </a:rPr>
              <a:t>Нейминг</a:t>
            </a:r>
            <a:r>
              <a:rPr lang="ru-RU" dirty="0">
                <a:latin typeface="Bahnschrift Light SemiCondensed" panose="020B0502040204020203" pitchFamily="34" charset="0"/>
              </a:rPr>
              <a:t>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C8061-5EA6-441F-949A-55E1EF68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192"/>
            <a:ext cx="10515600" cy="462182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Правила: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В имени переменной используйте только латинские буквы a-z, A-Z, цифры и символ нижнего подчеркивания (_);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Имя переменной не может начинаться с цифры;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Имя переменной по возможности должно отражать её назначение (поиск максимального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значения – </a:t>
            </a:r>
            <a:r>
              <a:rPr lang="en-US" dirty="0">
                <a:latin typeface="Bahnschrift Light SemiCondensed" panose="020B0502040204020203" pitchFamily="34" charset="0"/>
              </a:rPr>
              <a:t>largest, </a:t>
            </a:r>
            <a:r>
              <a:rPr lang="ru-RU" dirty="0">
                <a:latin typeface="Bahnschrift Light SemiCondensed" panose="020B0502040204020203" pitchFamily="34" charset="0"/>
              </a:rPr>
              <a:t>первое животное – </a:t>
            </a:r>
            <a:r>
              <a:rPr lang="en-US" dirty="0" err="1">
                <a:latin typeface="Bahnschrift Light SemiCondensed" panose="020B0502040204020203" pitchFamily="34" charset="0"/>
              </a:rPr>
              <a:t>first_animal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В качестве названия переменных запрещено использовать ключевые (зарезервированные) слова. К ключевым словам в языке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относятся: </a:t>
            </a:r>
            <a:r>
              <a:rPr lang="ru-RU" dirty="0" err="1">
                <a:latin typeface="Bahnschrift Light SemiCondensed" panose="020B0502040204020203" pitchFamily="34" charset="0"/>
              </a:rPr>
              <a:t>False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ru-RU" dirty="0" err="1">
                <a:latin typeface="Bahnschrift Light SemiCondensed" panose="020B0502040204020203" pitchFamily="34" charset="0"/>
              </a:rPr>
              <a:t>True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ru-RU" dirty="0" err="1">
                <a:latin typeface="Bahnschrift Light SemiCondensed" panose="020B0502040204020203" pitchFamily="34" charset="0"/>
              </a:rPr>
              <a:t>None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ru-RU" dirty="0" err="1">
                <a:latin typeface="Bahnschrift Light SemiCondensed" panose="020B0502040204020203" pitchFamily="34" charset="0"/>
              </a:rPr>
              <a:t>and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ru-RU" dirty="0" err="1">
                <a:latin typeface="Bahnschrift Light SemiCondensed" panose="020B0502040204020203" pitchFamily="34" charset="0"/>
              </a:rPr>
              <a:t>with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ru-RU" dirty="0" err="1">
                <a:latin typeface="Bahnschrift Light SemiCondensed" panose="020B0502040204020203" pitchFamily="34" charset="0"/>
              </a:rPr>
              <a:t>class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ru-RU" dirty="0" err="1">
                <a:latin typeface="Bahnschrift Light SemiCondensed" panose="020B0502040204020203" pitchFamily="34" charset="0"/>
              </a:rPr>
              <a:t>continue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ru-RU" dirty="0" err="1">
                <a:latin typeface="Bahnschrift Light SemiCondensed" panose="020B0502040204020203" pitchFamily="34" charset="0"/>
              </a:rPr>
              <a:t>тд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  <a:endParaRPr lang="ru-RU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— </a:t>
            </a:r>
            <a:r>
              <a:rPr lang="ru-RU" dirty="0" err="1">
                <a:latin typeface="Bahnschrift Light SemiCondensed" panose="020B0502040204020203" pitchFamily="34" charset="0"/>
              </a:rPr>
              <a:t>регистрочувствительный</a:t>
            </a:r>
            <a:r>
              <a:rPr lang="ru-RU" dirty="0">
                <a:latin typeface="Bahnschrift Light SemiCondensed" panose="020B0502040204020203" pitchFamily="34" charset="0"/>
              </a:rPr>
              <a:t> язык. Переменная </a:t>
            </a:r>
            <a:r>
              <a:rPr lang="ru-RU" dirty="0" err="1">
                <a:latin typeface="Bahnschrift Light SemiCondensed" panose="020B0502040204020203" pitchFamily="34" charset="0"/>
              </a:rPr>
              <a:t>name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ru-RU" dirty="0" err="1">
                <a:latin typeface="Bahnschrift Light SemiCondensed" panose="020B0502040204020203" pitchFamily="34" charset="0"/>
              </a:rPr>
              <a:t>Name</a:t>
            </a:r>
            <a:r>
              <a:rPr lang="ru-RU" dirty="0">
                <a:latin typeface="Bahnschrift Light SemiCondensed" panose="020B0502040204020203" pitchFamily="34" charset="0"/>
              </a:rPr>
              <a:t> — две совершенно разные переменные. Для именования переменных принято использовать стиль </a:t>
            </a:r>
            <a:r>
              <a:rPr lang="ru-RU" dirty="0" err="1">
                <a:highlight>
                  <a:srgbClr val="FF9685"/>
                </a:highlight>
                <a:latin typeface="Bahnschrift Light SemiCondensed" panose="020B0502040204020203" pitchFamily="34" charset="0"/>
              </a:rPr>
              <a:t>lower_case_with_underscores</a:t>
            </a:r>
            <a:r>
              <a:rPr lang="ru-RU" dirty="0">
                <a:latin typeface="Bahnschrift Light SemiCondensed" panose="020B0502040204020203" pitchFamily="34" charset="0"/>
              </a:rPr>
              <a:t> (слова из маленьких букв с подчеркиваниями)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CFA14E-7E2C-4A66-83DD-F37DD7E975FB}"/>
              </a:ext>
            </a:extLst>
          </p:cNvPr>
          <p:cNvSpPr/>
          <p:nvPr/>
        </p:nvSpPr>
        <p:spPr>
          <a:xfrm>
            <a:off x="0" y="5607698"/>
            <a:ext cx="12192000" cy="1250302"/>
          </a:xfrm>
          <a:prstGeom prst="rect">
            <a:avLst/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B9067-957E-4BDA-BCB9-E12088CCAA8B}"/>
              </a:ext>
            </a:extLst>
          </p:cNvPr>
          <p:cNvSpPr txBox="1"/>
          <p:nvPr/>
        </p:nvSpPr>
        <p:spPr>
          <a:xfrm>
            <a:off x="167951" y="5645020"/>
            <a:ext cx="9915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My name is …</a:t>
            </a:r>
            <a:endParaRPr lang="ru-RU" sz="6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6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F78D0-3AAC-431B-ACBC-9FA5EABA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0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PEP 8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C4CC58-DE4C-4F44-84DB-487D62A1C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0"/>
          <a:stretch/>
        </p:blipFill>
        <p:spPr>
          <a:xfrm>
            <a:off x="8235409" y="2575865"/>
            <a:ext cx="3956592" cy="426446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17DBC28-45D4-47C6-A2CD-DE4C8AFD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250302"/>
            <a:ext cx="10056779" cy="521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При оформлении программ мы будем пользоваться PEP 8 — </a:t>
            </a:r>
            <a:r>
              <a:rPr lang="ru-RU" sz="2000" dirty="0" err="1">
                <a:latin typeface="Bahnschrift Light SemiCondensed" panose="020B0502040204020203" pitchFamily="34" charset="0"/>
              </a:rPr>
              <a:t>Python</a:t>
            </a:r>
            <a:r>
              <a:rPr lang="ru-RU" sz="2000" dirty="0"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latin typeface="Bahnschrift Light SemiCondensed" panose="020B0502040204020203" pitchFamily="34" charset="0"/>
              </a:rPr>
              <a:t>Enhanced</a:t>
            </a:r>
            <a:r>
              <a:rPr lang="ru-RU" sz="2000" dirty="0">
                <a:latin typeface="Bahnschrift Light SemiCondensed" panose="020B0502040204020203" pitchFamily="34" charset="0"/>
              </a:rPr>
              <a:t> </a:t>
            </a:r>
            <a:r>
              <a:rPr lang="ru-RU" sz="2000" dirty="0" err="1">
                <a:latin typeface="Bahnschrift Light SemiCondensed" panose="020B0502040204020203" pitchFamily="34" charset="0"/>
              </a:rPr>
              <a:t>Proposal</a:t>
            </a:r>
            <a:r>
              <a:rPr lang="ru-RU" sz="2000" dirty="0">
                <a:latin typeface="Bahnschrift Light SemiCondensed" panose="020B0502040204020203" pitchFamily="34" charset="0"/>
              </a:rPr>
              <a:t>. Этот документ предлагает единый и общепринятый стиль написания программ на языке </a:t>
            </a:r>
            <a:r>
              <a:rPr lang="ru-RU" sz="2000" dirty="0" err="1">
                <a:latin typeface="Bahnschrift Light SemiCondensed" panose="020B0502040204020203" pitchFamily="34" charset="0"/>
              </a:rPr>
              <a:t>Python</a:t>
            </a:r>
            <a:r>
              <a:rPr lang="ru-RU" sz="2000" dirty="0">
                <a:latin typeface="Bahnschrift Light SemiCondensed" panose="020B0502040204020203" pitchFamily="34" charset="0"/>
              </a:rPr>
              <a:t>. </a:t>
            </a:r>
            <a:endParaRPr lang="en-US" sz="20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Примеры правил:</a:t>
            </a:r>
          </a:p>
          <a:p>
            <a:pPr marL="0" indent="0"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1.  Избегайте использования пробелов перед открывающей скобкой, после которой начинается список аргументов функции.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('Follow PEP8!’)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Bahnschrift Light SemiCondensed" panose="020B0502040204020203" pitchFamily="34" charset="0"/>
              </a:rPr>
              <a:t>– неправильно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print('Follow PEP8!’)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Bahnschrift Light SemiCondensed" panose="020B0502040204020203" pitchFamily="34" charset="0"/>
              </a:rPr>
              <a:t>– правильно </a:t>
            </a:r>
          </a:p>
          <a:p>
            <a:pPr marL="0" indent="0"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2. Не отделяйте пробелами знак «равно», когда он употребляется для обозначения значения параметра по умолчанию.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print('My name', 'is', 'Python',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'**', end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'+’)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Bahnschrift Light SemiCondensed" panose="020B0502040204020203" pitchFamily="34" charset="0"/>
              </a:rPr>
              <a:t>– неправильно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print('My name', 'is', 'Python',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='**', end='+’)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Bahnschrift Light SemiCondensed" panose="020B0502040204020203" pitchFamily="34" charset="0"/>
              </a:rPr>
              <a:t>– правильно </a:t>
            </a:r>
          </a:p>
          <a:p>
            <a:pPr marL="0" indent="0">
              <a:buNone/>
            </a:pPr>
            <a:r>
              <a:rPr lang="ru-RU" sz="2000" dirty="0">
                <a:latin typeface="Bahnschrift Light SemiCondensed" panose="020B0502040204020203" pitchFamily="34" charset="0"/>
              </a:rPr>
              <a:t>Многострочные комментарии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“““…”””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‘‘‘’’’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1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CDC28C0B-4C1A-4B4A-9CA7-8914C90B1CC8}"/>
              </a:ext>
            </a:extLst>
          </p:cNvPr>
          <p:cNvSpPr/>
          <p:nvPr/>
        </p:nvSpPr>
        <p:spPr>
          <a:xfrm rot="16200000">
            <a:off x="6212634" y="878633"/>
            <a:ext cx="5654351" cy="6304382"/>
          </a:xfrm>
          <a:prstGeom prst="rtTriangle">
            <a:avLst/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1B40DF89-8D98-4007-8357-D5D417D4FB9F}"/>
              </a:ext>
            </a:extLst>
          </p:cNvPr>
          <p:cNvSpPr/>
          <p:nvPr/>
        </p:nvSpPr>
        <p:spPr>
          <a:xfrm rot="16200000">
            <a:off x="9641632" y="4307632"/>
            <a:ext cx="2360645" cy="274009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DD6A4-19B0-406A-8996-D80D915535ED}"/>
              </a:ext>
            </a:extLst>
          </p:cNvPr>
          <p:cNvSpPr txBox="1"/>
          <p:nvPr/>
        </p:nvSpPr>
        <p:spPr>
          <a:xfrm>
            <a:off x="5766319" y="365125"/>
            <a:ext cx="6837782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123445436366886794321127335723546783451273452156431894032456145678342567834</a:t>
            </a:r>
            <a:endParaRPr lang="ru-RU" sz="8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75A91-6016-4CD1-981A-5FBBE0D5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1439594"/>
            <a:ext cx="1012371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 большинстве языков программирования переменная целого типа имеет ограничения. Например, в языке C# переменная целого типа может принимать значения из диапазона </a:t>
            </a:r>
            <a:r>
              <a:rPr lang="en-US" dirty="0">
                <a:latin typeface="Bahnschrift Light SemiCondensed" panose="020B0502040204020203" pitchFamily="34" charset="0"/>
              </a:rPr>
              <a:t>[-2^63; 2^63 - 1]</a:t>
            </a:r>
            <a:r>
              <a:rPr lang="ru-RU" dirty="0">
                <a:latin typeface="Bahnschrift Light SemiCondensed" panose="020B0502040204020203" pitchFamily="34" charset="0"/>
              </a:rPr>
              <a:t>. В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реализована так называемая длинная </a:t>
            </a:r>
            <a:r>
              <a:rPr lang="en-US" dirty="0">
                <a:latin typeface="Bahnschrift Light SemiCondensed" panose="020B0502040204020203" pitchFamily="34" charset="0"/>
              </a:rPr>
              <a:t>           </a:t>
            </a:r>
            <a:r>
              <a:rPr lang="ru-RU" dirty="0">
                <a:latin typeface="Bahnschrift Light SemiCondensed" panose="020B0502040204020203" pitchFamily="34" charset="0"/>
              </a:rPr>
              <a:t>арифметика, то есть, по сути, переменная </a:t>
            </a:r>
            <a:r>
              <a:rPr lang="en-US" dirty="0">
                <a:latin typeface="Bahnschrift Light SemiCondensed" panose="020B0502040204020203" pitchFamily="34" charset="0"/>
              </a:rPr>
              <a:t>                   </a:t>
            </a:r>
            <a:r>
              <a:rPr lang="ru-RU" dirty="0">
                <a:latin typeface="Bahnschrift Light SemiCondensed" panose="020B0502040204020203" pitchFamily="34" charset="0"/>
              </a:rPr>
              <a:t>целого типа не имеет ограничений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Преобразование в целое число – </a:t>
            </a:r>
            <a:r>
              <a:rPr lang="en-US" dirty="0">
                <a:latin typeface="Bahnschrift Light SemiCondensed" panose="020B0502040204020203" pitchFamily="34" charset="0"/>
              </a:rPr>
              <a:t>int(value)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51047-B526-4F0B-864E-21C816CE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14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Целочисленный тип данных </a:t>
            </a:r>
            <a:r>
              <a:rPr lang="en-US" dirty="0">
                <a:latin typeface="Bahnschrift Light SemiCondensed" panose="020B0502040204020203" pitchFamily="34" charset="0"/>
              </a:rPr>
              <a:t>int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4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509D81-7EE2-48FD-A32C-4D65D40F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255" y="407372"/>
            <a:ext cx="7083490" cy="58167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Арифметические операции над числами: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C5A2EE8-B338-4CDA-88D7-EDEBD7D88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83114"/>
              </p:ext>
            </p:extLst>
          </p:nvPr>
        </p:nvGraphicFramePr>
        <p:xfrm>
          <a:off x="623077" y="1101420"/>
          <a:ext cx="714932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274">
                  <a:extLst>
                    <a:ext uri="{9D8B030D-6E8A-4147-A177-3AD203B41FA5}">
                      <a16:colId xmlns:a16="http://schemas.microsoft.com/office/drawing/2014/main" val="1218996738"/>
                    </a:ext>
                  </a:extLst>
                </a:gridCol>
                <a:gridCol w="4404049">
                  <a:extLst>
                    <a:ext uri="{9D8B030D-6E8A-4147-A177-3AD203B41FA5}">
                      <a16:colId xmlns:a16="http://schemas.microsoft.com/office/drawing/2014/main" val="229579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Оператор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1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+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Сложение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-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Вычитание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013259"/>
                  </a:ext>
                </a:extLst>
              </a:tr>
              <a:tr h="388292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Умножение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/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Деление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//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Целочисленное деление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10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%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Остаток от деления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7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**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Возведение в степень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97960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7A4C94-AFEF-431A-8D5B-EA6CA7899794}"/>
              </a:ext>
            </a:extLst>
          </p:cNvPr>
          <p:cNvSpPr/>
          <p:nvPr/>
        </p:nvSpPr>
        <p:spPr>
          <a:xfrm>
            <a:off x="623077" y="4941194"/>
            <a:ext cx="104057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latin typeface="Bahnschrift Light SemiCondensed" panose="020B0502040204020203" pitchFamily="34" charset="0"/>
              </a:rPr>
              <a:t>Оператор возведения в степень ** может возводить не только в положительную степень, но и в отрицательную. 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print(2 ** (-1))</a:t>
            </a:r>
            <a:endParaRPr lang="ru-RU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lang="ru-RU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1ECB562F-9B27-4D5A-9498-2D3504D19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20472"/>
              </p:ext>
            </p:extLst>
          </p:nvPr>
        </p:nvGraphicFramePr>
        <p:xfrm>
          <a:off x="8134220" y="1832940"/>
          <a:ext cx="260531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314">
                  <a:extLst>
                    <a:ext uri="{9D8B030D-6E8A-4147-A177-3AD203B41FA5}">
                      <a16:colId xmlns:a16="http://schemas.microsoft.com/office/drawing/2014/main" val="4249330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Приоритет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выполнения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8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*,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 /,  //,  %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52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+,  -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713814"/>
                  </a:ext>
                </a:extLst>
              </a:tr>
            </a:tbl>
          </a:graphicData>
        </a:graphic>
      </p:graphicFrame>
      <p:pic>
        <p:nvPicPr>
          <p:cNvPr id="12" name="Рисунок 11" descr="Линия со стрелкой: прямо">
            <a:extLst>
              <a:ext uri="{FF2B5EF4-FFF2-40B4-BE49-F238E27FC236}">
                <a16:creationId xmlns:a16="http://schemas.microsoft.com/office/drawing/2014/main" id="{339D1A38-60D2-40EE-A86D-C8F67E00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457338" y="2286204"/>
            <a:ext cx="1288032" cy="1288032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CE78C01-9EE8-4611-AAB2-5146492B22A3}"/>
              </a:ext>
            </a:extLst>
          </p:cNvPr>
          <p:cNvSpPr/>
          <p:nvPr/>
        </p:nvSpPr>
        <p:spPr>
          <a:xfrm>
            <a:off x="0" y="0"/>
            <a:ext cx="12192000" cy="187726"/>
          </a:xfrm>
          <a:prstGeom prst="rect">
            <a:avLst/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DE9E3B9-F592-47C6-BCE8-A6A078919CB4}"/>
              </a:ext>
            </a:extLst>
          </p:cNvPr>
          <p:cNvSpPr/>
          <p:nvPr/>
        </p:nvSpPr>
        <p:spPr>
          <a:xfrm>
            <a:off x="0" y="6705098"/>
            <a:ext cx="12192000" cy="187726"/>
          </a:xfrm>
          <a:prstGeom prst="rect">
            <a:avLst/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2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A504D-9E29-4E26-ABF3-4A6DC15F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Числа с плавающей запятой </a:t>
            </a:r>
            <a:r>
              <a:rPr lang="en-US" dirty="0">
                <a:latin typeface="Bahnschrift Light SemiCondensed" panose="020B0502040204020203" pitchFamily="34" charset="0"/>
              </a:rPr>
              <a:t>float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DFC79-2782-42F7-9781-0C61CFB8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Тип </a:t>
            </a:r>
            <a:r>
              <a:rPr lang="ru-RU" dirty="0" err="1">
                <a:latin typeface="Bahnschrift Light SemiCondensed" panose="020B0502040204020203" pitchFamily="34" charset="0"/>
              </a:rPr>
              <a:t>float</a:t>
            </a:r>
            <a:r>
              <a:rPr lang="ru-RU" dirty="0">
                <a:latin typeface="Bahnschrift Light SemiCondensed" panose="020B0502040204020203" pitchFamily="34" charset="0"/>
              </a:rPr>
              <a:t> в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означает число с плавающей точкой.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Преобразование в вещественное число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float(value). 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Значения </a:t>
            </a:r>
            <a:r>
              <a:rPr lang="ru-RU" dirty="0" err="1">
                <a:latin typeface="Bahnschrift Light SemiCondensed" panose="020B0502040204020203" pitchFamily="34" charset="0"/>
              </a:rPr>
              <a:t>float</a:t>
            </a:r>
            <a:r>
              <a:rPr lang="ru-RU" dirty="0">
                <a:latin typeface="Bahnschrift Light SemiCondensed" panose="020B0502040204020203" pitchFamily="34" charset="0"/>
              </a:rPr>
              <a:t> определяются с десятичной точкой. По желанию можно добавить символ e или E после целого числа, чтобы обозначить, что это экспоненциальная запись.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print(1234e-3)    #1.234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print(1234e5)     #123400000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print(1.2345e3)   #1234.5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print(1.2345e-3)  #0.00012345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15D8B1-CB94-4219-899F-98C146E6E688}"/>
              </a:ext>
            </a:extLst>
          </p:cNvPr>
          <p:cNvSpPr/>
          <p:nvPr/>
        </p:nvSpPr>
        <p:spPr>
          <a:xfrm>
            <a:off x="11075437" y="0"/>
            <a:ext cx="1116563" cy="6858000"/>
          </a:xfrm>
          <a:prstGeom prst="rect">
            <a:avLst/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4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DD50-B2CF-47F1-8BDF-F8190E6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Потеря точности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715BF-F287-4AE9-80F4-093C42B6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74"/>
            <a:ext cx="10515600" cy="4027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Попробуйте запустить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print(0.5 - 0.4 - 0.1)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print(0.1 + 0.2)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print(9**19-int(float(9**19)))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print(float(12345678901234567893))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Каким получается результат?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98D4C3-5027-434F-AAF5-5E7A6AB2C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0" y="5061048"/>
            <a:ext cx="3433666" cy="17969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D99ECC-8ECE-48DF-82BD-CD74C4467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29"/>
          <a:stretch/>
        </p:blipFill>
        <p:spPr>
          <a:xfrm>
            <a:off x="8343384" y="5915608"/>
            <a:ext cx="2363575" cy="9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8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9B943-97B9-4E54-A697-B0992F85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Числа с плавающей запятой </a:t>
            </a:r>
            <a:r>
              <a:rPr lang="en-US" dirty="0">
                <a:latin typeface="Bahnschrift Light SemiCondensed" panose="020B0502040204020203" pitchFamily="34" charset="0"/>
              </a:rPr>
              <a:t>float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3848CF-A5A6-4DE4-A2F6-25EF6B6A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Начиная с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3.6, чтобы облегчить визуальную оценку величины числа, между цифрами и после любого спецификатора системы счисления разрешается вставлять одиночные символы подчеркивания.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Input: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107_020.45, 107_020.000_001, .125_17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Output: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(107020.45, 107020.000001, 0.12517)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11265C-866B-473D-8CEF-D4FA1343E6EA}"/>
              </a:ext>
            </a:extLst>
          </p:cNvPr>
          <p:cNvSpPr/>
          <p:nvPr/>
        </p:nvSpPr>
        <p:spPr>
          <a:xfrm>
            <a:off x="0" y="5654351"/>
            <a:ext cx="12192000" cy="1203649"/>
          </a:xfrm>
          <a:prstGeom prst="rect">
            <a:avLst/>
          </a:prstGeom>
          <a:solidFill>
            <a:srgbClr val="FF9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943A9-B211-4F50-9049-516977B9EAAA}"/>
              </a:ext>
            </a:extLst>
          </p:cNvPr>
          <p:cNvSpPr txBox="1"/>
          <p:nvPr/>
        </p:nvSpPr>
        <p:spPr>
          <a:xfrm>
            <a:off x="-1101012" y="5715298"/>
            <a:ext cx="1415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Септиллионы секстиллионов квинтильоны</a:t>
            </a:r>
          </a:p>
        </p:txBody>
      </p:sp>
    </p:spTree>
    <p:extLst>
      <p:ext uri="{BB962C8B-B14F-4D97-AF65-F5344CB8AC3E}">
        <p14:creationId xmlns:p14="http://schemas.microsoft.com/office/powerpoint/2010/main" val="375092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443</Words>
  <Application>Microsoft Office PowerPoint</Application>
  <PresentationFormat>Широкоэкранный</PresentationFormat>
  <Paragraphs>100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Bahnschrift Condensed</vt:lpstr>
      <vt:lpstr>Bahnschrift Light SemiCondensed</vt:lpstr>
      <vt:lpstr>Bahnschrift SemiBold Condensed</vt:lpstr>
      <vt:lpstr>Calibri</vt:lpstr>
      <vt:lpstr>Calibri Light</vt:lpstr>
      <vt:lpstr>Courier New</vt:lpstr>
      <vt:lpstr>Тема Office</vt:lpstr>
      <vt:lpstr>Числовые типы данных int, float</vt:lpstr>
      <vt:lpstr>Что такое переменная?</vt:lpstr>
      <vt:lpstr>Нейминг переменных</vt:lpstr>
      <vt:lpstr>PEP 8</vt:lpstr>
      <vt:lpstr>Целочисленный тип данных int</vt:lpstr>
      <vt:lpstr>Презентация PowerPoint</vt:lpstr>
      <vt:lpstr>Числа с плавающей запятой float</vt:lpstr>
      <vt:lpstr>Потеря точности</vt:lpstr>
      <vt:lpstr>Числа с плавающей запятой float</vt:lpstr>
      <vt:lpstr>Максимум, минимум, модуль…</vt:lpstr>
      <vt:lpstr>Немного о работе со строками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Числовые типы данных int, float</dc:title>
  <dc:creator>Asus</dc:creator>
  <cp:lastModifiedBy>Asus</cp:lastModifiedBy>
  <cp:revision>25</cp:revision>
  <dcterms:created xsi:type="dcterms:W3CDTF">2023-02-28T12:26:47Z</dcterms:created>
  <dcterms:modified xsi:type="dcterms:W3CDTF">2023-02-28T23:17:00Z</dcterms:modified>
</cp:coreProperties>
</file>