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D70FA9-FF68-4BBC-BFE9-336CC50B5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28C6978-8D50-4FB4-8EC9-CD4FD9D45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A3AC15-D1EC-478F-BF21-7A275FABF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A138-A9B3-45B1-9EF4-C015F4C1C03C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BF4C67-4E04-42A9-8440-43B1AD31F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7AA615-F7AF-4C07-8C6D-131BEF540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03E3-A04D-4FDE-B2F0-CDFC331326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3401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B76140-CE1E-4778-99B9-CB91A2980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4975746-98C2-49F5-89A1-44EA0E0E8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2C4C7B-C21F-414B-8169-9C8B494C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A138-A9B3-45B1-9EF4-C015F4C1C03C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F233D9-D963-42E8-BC33-06B5BC798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3BBCA4-80B0-4DBB-9B40-38FE04C75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03E3-A04D-4FDE-B2F0-CDFC331326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457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C7561F0-2F79-4356-9D46-D301CA3721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A1F5B2A-52E6-494F-A80E-34DB7F038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364118-4E25-4154-81EF-C2F18E9BC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A138-A9B3-45B1-9EF4-C015F4C1C03C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0D3C47-C2BF-4E58-89A9-9DDEA41C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C1D7AF-F964-4362-9C9A-9037CBA75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03E3-A04D-4FDE-B2F0-CDFC331326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348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99ACF1-445D-4655-B637-2A195061D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17D8AE-7808-46C1-B177-4AAAC8C3D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7A9194-91CE-4D1F-9DDE-CCDE21BB6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A138-A9B3-45B1-9EF4-C015F4C1C03C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1D5D41-743C-4039-A6E4-5AD8994B6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5DBD4C-E610-447C-B8BE-D2455376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03E3-A04D-4FDE-B2F0-CDFC331326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66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C80A7C-E4BA-4178-84B3-FF8C11D8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E3FCD4C-AA34-4333-B30F-176457158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5B1605-6F9A-4313-B04C-AFE4C915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A138-A9B3-45B1-9EF4-C015F4C1C03C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E6A173-EC75-4196-9EE3-C134F81D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332114-9D30-4561-BA53-12D5A6189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03E3-A04D-4FDE-B2F0-CDFC331326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2244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D46AE3-B6E6-4FFA-A686-1C89943B8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3AC665-62FB-477C-B898-6E391EC35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3B82F06-8275-4792-8359-AD3D2DF2F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21733AD-5E14-4F5B-8E7C-B67063EE3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A138-A9B3-45B1-9EF4-C015F4C1C03C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E59BE63-656D-41AC-BF7F-3F3C3950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0914A7A-1A9B-4734-BF98-09A742379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03E3-A04D-4FDE-B2F0-CDFC331326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1664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ECA1BE-1E2C-4E36-A287-16667E903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4E25F68-53B9-4BEC-80E3-BE7A31C01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899D6C6-CF48-4A49-8A03-102C00B50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379C6B1-68F7-4E67-89B5-42BDF34FAA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366AC92-EC4C-40AE-A47F-4737AE9512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F0F1EE6-0AA7-4922-9C16-13E1497EE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A138-A9B3-45B1-9EF4-C015F4C1C03C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7D3FA6D-5384-4E2A-8FDD-A858F1099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360FB15-D153-4BD6-BAB3-146E1792B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03E3-A04D-4FDE-B2F0-CDFC331326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2794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211D47-54C0-40E2-A1E0-03234C1BB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E6F264F-6F23-4B61-9D03-ED2CFEEF6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A138-A9B3-45B1-9EF4-C015F4C1C03C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764783E-716C-426D-9E91-42C3FF45F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2251150-58EE-44DB-87A3-99A97AE5E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03E3-A04D-4FDE-B2F0-CDFC331326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149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A710BDC-5690-4516-B4EE-F7B337799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A138-A9B3-45B1-9EF4-C015F4C1C03C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DF61E45-9FF8-472D-BC02-7798D806A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EB9233E-E8FC-4865-AB9F-AE7D4DD73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03E3-A04D-4FDE-B2F0-CDFC331326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74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6D6650-B9F5-4D22-8749-93E52A23C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E947FC-3522-4FC6-B845-521781E11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CABC42C-C79F-49C8-8E96-83910BE26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401AB2-BBE9-4F86-A61C-3FCA81083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A138-A9B3-45B1-9EF4-C015F4C1C03C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6F342E-DEE6-4F59-AF68-ED074A708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CFC1AC-22A0-472E-8A84-C65B65B8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03E3-A04D-4FDE-B2F0-CDFC331326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1128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1F64B7-0871-46D7-B669-09798AF98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46AB045-2626-4F67-A73B-7C2D61BE76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9125EAA-9864-4F4C-960F-EC8853026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08927BD-FE15-49AA-8B66-77E78F32A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9A138-A9B3-45B1-9EF4-C015F4C1C03C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288DDD-9D53-479F-A608-B2C4C3B91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7418F6-4737-4B6F-BAF3-5AB9B5071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03E3-A04D-4FDE-B2F0-CDFC331326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578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7B0B21-6C7A-4443-AD4B-E884F645E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B9B5F71-B33C-4B8E-A57B-5574E9267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FB8EED-130D-44CA-BC83-536014AC5B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9A138-A9B3-45B1-9EF4-C015F4C1C03C}" type="datetimeFigureOut">
              <a:rPr lang="ru-RU" smtClean="0"/>
              <a:t>05.03.2023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49D973-CC72-4632-A248-7FEF7DADC0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67DDE6-945E-4FB9-B9FF-050A0EE2D7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B03E3-A04D-4FDE-B2F0-CDFC331326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640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C2D59-7353-44BE-99E5-565183743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4673" y="675323"/>
            <a:ext cx="9408367" cy="2387600"/>
          </a:xfrm>
        </p:spPr>
        <p:txBody>
          <a:bodyPr>
            <a:normAutofit fontScale="90000"/>
          </a:bodyPr>
          <a:lstStyle/>
          <a:p>
            <a:pPr algn="r"/>
            <a:r>
              <a:rPr lang="ru-RU" dirty="0">
                <a:latin typeface="Bahnschrift Condensed" panose="020B0502040204020203" pitchFamily="34" charset="0"/>
              </a:rPr>
              <a:t>Условный оператор </a:t>
            </a:r>
            <a:r>
              <a:rPr lang="en-US" dirty="0">
                <a:latin typeface="Bahnschrift Condensed" panose="020B0502040204020203" pitchFamily="34" charset="0"/>
              </a:rPr>
              <a:t>if – else.</a:t>
            </a:r>
            <a:br>
              <a:rPr lang="en-US" dirty="0">
                <a:latin typeface="Bahnschrift Condensed" panose="020B0502040204020203" pitchFamily="34" charset="0"/>
              </a:rPr>
            </a:br>
            <a:r>
              <a:rPr lang="en-US" dirty="0">
                <a:latin typeface="Bahnschrift Condensed" panose="020B0502040204020203" pitchFamily="34" charset="0"/>
              </a:rPr>
              <a:t> </a:t>
            </a:r>
            <a:r>
              <a:rPr lang="ru-RU" dirty="0">
                <a:latin typeface="Bahnschrift Condensed" panose="020B0502040204020203" pitchFamily="34" charset="0"/>
              </a:rPr>
              <a:t>Тип данных </a:t>
            </a:r>
            <a:r>
              <a:rPr lang="en-US" dirty="0">
                <a:latin typeface="Bahnschrift Condensed" panose="020B0502040204020203" pitchFamily="34" charset="0"/>
              </a:rPr>
              <a:t>bool.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F98FE54-B237-4724-8321-380859F67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9040" y="3111818"/>
            <a:ext cx="9144000" cy="1655762"/>
          </a:xfrm>
        </p:spPr>
        <p:txBody>
          <a:bodyPr/>
          <a:lstStyle/>
          <a:p>
            <a:pPr algn="r"/>
            <a:r>
              <a:rPr lang="ru-RU" dirty="0">
                <a:latin typeface="Bahnschrift SemiBold SemiConden" panose="020B0502040204020203" pitchFamily="34" charset="0"/>
              </a:rPr>
              <a:t>Логические значения.</a:t>
            </a:r>
          </a:p>
          <a:p>
            <a:pPr algn="r"/>
            <a:r>
              <a:rPr lang="ru-RU" dirty="0">
                <a:latin typeface="Bahnschrift SemiBold SemiConden" panose="020B0502040204020203" pitchFamily="34" charset="0"/>
              </a:rPr>
              <a:t>Логические операции.</a:t>
            </a:r>
          </a:p>
          <a:p>
            <a:pPr algn="r"/>
            <a:r>
              <a:rPr lang="ru-RU" dirty="0">
                <a:latin typeface="Bahnschrift SemiBold SemiConden" panose="020B0502040204020203" pitchFamily="34" charset="0"/>
              </a:rPr>
              <a:t>Сравнения значений.</a:t>
            </a:r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DBD4B8C-3189-4B20-84E2-4645888D8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6630"/>
            <a:ext cx="5484095" cy="5484095"/>
          </a:xfrm>
          <a:prstGeom prst="rect">
            <a:avLst/>
          </a:prstGeom>
        </p:spPr>
      </p:pic>
      <p:pic>
        <p:nvPicPr>
          <p:cNvPr id="10" name="Рисунок 9" descr="Речь">
            <a:extLst>
              <a:ext uri="{FF2B5EF4-FFF2-40B4-BE49-F238E27FC236}">
                <a16:creationId xmlns:a16="http://schemas.microsoft.com/office/drawing/2014/main" id="{907A5A21-1A78-4E2B-84DC-BA1490EA4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-162505" y="1187692"/>
            <a:ext cx="2641545" cy="26415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9E3C9A-5520-442F-9C91-FCB15F867BFC}"/>
              </a:ext>
            </a:extLst>
          </p:cNvPr>
          <p:cNvSpPr txBox="1"/>
          <p:nvPr/>
        </p:nvSpPr>
        <p:spPr>
          <a:xfrm>
            <a:off x="370868" y="2046800"/>
            <a:ext cx="157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Это хлеб?</a:t>
            </a:r>
          </a:p>
        </p:txBody>
      </p:sp>
      <p:pic>
        <p:nvPicPr>
          <p:cNvPr id="11" name="Рисунок 10" descr="Речь">
            <a:extLst>
              <a:ext uri="{FF2B5EF4-FFF2-40B4-BE49-F238E27FC236}">
                <a16:creationId xmlns:a16="http://schemas.microsoft.com/office/drawing/2014/main" id="{6F20ECB7-1624-4847-A4F0-ACAA1F4F14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4693713" y="3013738"/>
            <a:ext cx="2641545" cy="26415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464ABD-A779-4CBE-AEF2-DF96EEA64276}"/>
              </a:ext>
            </a:extLst>
          </p:cNvPr>
          <p:cNvSpPr txBox="1"/>
          <p:nvPr/>
        </p:nvSpPr>
        <p:spPr>
          <a:xfrm>
            <a:off x="5227085" y="3872845"/>
            <a:ext cx="157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Bahnschrift Light SemiCondensed" panose="020B0502040204020203" pitchFamily="34" charset="0"/>
              </a:rPr>
              <a:t>Нет</a:t>
            </a:r>
          </a:p>
        </p:txBody>
      </p:sp>
    </p:spTree>
    <p:extLst>
      <p:ext uri="{BB962C8B-B14F-4D97-AF65-F5344CB8AC3E}">
        <p14:creationId xmlns:p14="http://schemas.microsoft.com/office/powerpoint/2010/main" val="148036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33F49C-4701-4CB3-B58C-A2AEC4FF1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125"/>
            <a:ext cx="10515600" cy="1325563"/>
          </a:xfrm>
        </p:spPr>
        <p:txBody>
          <a:bodyPr/>
          <a:lstStyle/>
          <a:p>
            <a:r>
              <a:rPr lang="ru-RU" b="1" dirty="0">
                <a:latin typeface="Bahnschrift Condensed" panose="020B0502040204020203" pitchFamily="34" charset="0"/>
              </a:rPr>
              <a:t>Транзитивность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7AD171-5802-4178-96C8-F7D6B34AA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448"/>
            <a:ext cx="10515600" cy="4923472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Операция равенства является транзитивной. Это означает, что если </a:t>
            </a:r>
            <a:r>
              <a:rPr lang="ru-RU" dirty="0">
                <a:highlight>
                  <a:srgbClr val="FFCC66"/>
                </a:highlight>
                <a:latin typeface="Bahnschrift Light SemiCondensed" panose="020B0502040204020203" pitchFamily="34" charset="0"/>
              </a:rPr>
              <a:t>a == b</a:t>
            </a:r>
            <a:r>
              <a:rPr lang="ru-RU" dirty="0">
                <a:latin typeface="Bahnschrift Light SemiCondensed" panose="020B0502040204020203" pitchFamily="34" charset="0"/>
              </a:rPr>
              <a:t> и </a:t>
            </a:r>
            <a:r>
              <a:rPr lang="ru-RU" dirty="0">
                <a:highlight>
                  <a:srgbClr val="FFCC66"/>
                </a:highlight>
                <a:latin typeface="Bahnschrift Light SemiCondensed" panose="020B0502040204020203" pitchFamily="34" charset="0"/>
              </a:rPr>
              <a:t>b == c</a:t>
            </a:r>
            <a:r>
              <a:rPr lang="ru-RU" dirty="0">
                <a:latin typeface="Bahnschrift Light SemiCondensed" panose="020B0502040204020203" pitchFamily="34" charset="0"/>
              </a:rPr>
              <a:t>, то из этого следует, что </a:t>
            </a:r>
            <a:r>
              <a:rPr lang="ru-RU" dirty="0">
                <a:highlight>
                  <a:srgbClr val="FFCC66"/>
                </a:highlight>
                <a:latin typeface="Bahnschrift Light SemiCondensed" panose="020B0502040204020203" pitchFamily="34" charset="0"/>
              </a:rPr>
              <a:t>a == c</a:t>
            </a:r>
            <a:r>
              <a:rPr lang="ru-RU" dirty="0">
                <a:latin typeface="Bahnschrift Light SemiCondensed" panose="020B0502040204020203" pitchFamily="34" charset="0"/>
              </a:rPr>
              <a:t>. Именно поэтому предыдущий код, проверяющий равенство трёх переменных, работает как полагается.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Примеры транзитивных операций:</a:t>
            </a: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ru-RU" dirty="0">
                <a:latin typeface="Bahnschrift Light SemiCondensed" panose="020B0502040204020203" pitchFamily="34" charset="0"/>
              </a:rPr>
              <a:t>Отношение порядка: если </a:t>
            </a:r>
            <a:r>
              <a:rPr lang="en-US" dirty="0">
                <a:highlight>
                  <a:srgbClr val="FFCC66"/>
                </a:highlight>
                <a:latin typeface="Bahnschrift Light SemiCondensed" panose="020B0502040204020203" pitchFamily="34" charset="0"/>
              </a:rPr>
              <a:t>a &gt; b</a:t>
            </a:r>
            <a:r>
              <a:rPr lang="ru-RU" dirty="0">
                <a:latin typeface="Bahnschrift Light SemiCondensed" panose="020B0502040204020203" pitchFamily="34" charset="0"/>
              </a:rPr>
              <a:t> и </a:t>
            </a:r>
            <a:r>
              <a:rPr lang="en-US" dirty="0">
                <a:highlight>
                  <a:srgbClr val="FFCC66"/>
                </a:highlight>
                <a:latin typeface="Bahnschrift Light SemiCondensed" panose="020B0502040204020203" pitchFamily="34" charset="0"/>
              </a:rPr>
              <a:t>b &gt; c</a:t>
            </a:r>
            <a:r>
              <a:rPr lang="ru-RU" dirty="0">
                <a:latin typeface="Bahnschrift Light SemiCondensed" panose="020B0502040204020203" pitchFamily="34" charset="0"/>
              </a:rPr>
              <a:t>, то </a:t>
            </a:r>
            <a:r>
              <a:rPr lang="en-US" dirty="0">
                <a:highlight>
                  <a:srgbClr val="FFCC66"/>
                </a:highlight>
                <a:latin typeface="Bahnschrift Light SemiCondensed" panose="020B0502040204020203" pitchFamily="34" charset="0"/>
              </a:rPr>
              <a:t>a &gt; c</a:t>
            </a:r>
            <a:r>
              <a:rPr lang="en-US" dirty="0">
                <a:latin typeface="Bahnschrift Light SemiCondensed" panose="020B0502040204020203" pitchFamily="34" charset="0"/>
              </a:rPr>
              <a:t>.</a:t>
            </a: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ru-RU" dirty="0">
                <a:latin typeface="Bahnschrift Light SemiCondensed" panose="020B0502040204020203" pitchFamily="34" charset="0"/>
              </a:rPr>
              <a:t>Параллельность прямых: если </a:t>
            </a:r>
            <a:r>
              <a:rPr lang="en-US" dirty="0">
                <a:highlight>
                  <a:srgbClr val="FFCC66"/>
                </a:highlight>
                <a:latin typeface="Bahnschrift Light SemiCondensed" panose="020B0502040204020203" pitchFamily="34" charset="0"/>
              </a:rPr>
              <a:t>a II b</a:t>
            </a:r>
            <a:r>
              <a:rPr lang="ru-RU" dirty="0">
                <a:latin typeface="Bahnschrift Light SemiCondensed" panose="020B0502040204020203" pitchFamily="34" charset="0"/>
              </a:rPr>
              <a:t> и </a:t>
            </a:r>
            <a:r>
              <a:rPr lang="en-US" dirty="0">
                <a:highlight>
                  <a:srgbClr val="FFCC66"/>
                </a:highlight>
                <a:latin typeface="Bahnschrift Light SemiCondensed" panose="020B0502040204020203" pitchFamily="34" charset="0"/>
              </a:rPr>
              <a:t>b II c</a:t>
            </a:r>
            <a:r>
              <a:rPr lang="ru-RU" dirty="0">
                <a:latin typeface="Bahnschrift Light SemiCondensed" panose="020B0502040204020203" pitchFamily="34" charset="0"/>
              </a:rPr>
              <a:t>, то </a:t>
            </a:r>
            <a:r>
              <a:rPr lang="en-US" dirty="0">
                <a:highlight>
                  <a:srgbClr val="FFCC66"/>
                </a:highlight>
                <a:latin typeface="Bahnschrift Light SemiCondensed" panose="020B0502040204020203" pitchFamily="34" charset="0"/>
              </a:rPr>
              <a:t>a II c</a:t>
            </a:r>
            <a:r>
              <a:rPr lang="en-US" dirty="0">
                <a:latin typeface="Bahnschrift Light SemiCondensed" panose="020B0502040204020203" pitchFamily="34" charset="0"/>
              </a:rPr>
              <a:t>.</a:t>
            </a:r>
            <a:endParaRPr lang="ru-RU" dirty="0">
              <a:latin typeface="Bahnschrift Light SemiCondensed" panose="020B0502040204020203" pitchFamily="34" charset="0"/>
            </a:endParaRP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endParaRPr lang="ru-RU" dirty="0">
              <a:latin typeface="Bahnschrift Light SemiCondensed" panose="020B0502040204020203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Операция неравенства (!=), в отличие от операции равенства (==), является </a:t>
            </a:r>
            <a:r>
              <a:rPr lang="ru-RU" dirty="0" err="1">
                <a:latin typeface="Bahnschrift Light SemiCondensed" panose="020B0502040204020203" pitchFamily="34" charset="0"/>
              </a:rPr>
              <a:t>нетранзитивной</a:t>
            </a:r>
            <a:r>
              <a:rPr lang="ru-RU" dirty="0">
                <a:latin typeface="Bahnschrift Light SemiCondensed" panose="020B0502040204020203" pitchFamily="34" charset="0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1546238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6D2DA-A0A6-4B14-AEDE-24086CDFA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Bahnschrift Condensed" panose="020B0502040204020203" pitchFamily="34" charset="0"/>
              </a:rPr>
              <a:t>Условный оператор </a:t>
            </a:r>
            <a:r>
              <a:rPr lang="en-US" b="1" dirty="0">
                <a:latin typeface="Bahnschrift Condensed" panose="020B0502040204020203" pitchFamily="34" charset="0"/>
              </a:rPr>
              <a:t>if – else.</a:t>
            </a:r>
            <a:endParaRPr lang="ru-RU" b="1" dirty="0">
              <a:latin typeface="Bahnschrift Condensed" panose="020B0502040204020203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09B6AD-7BBC-4B1A-B8D3-E7E861D83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Проверка условий и принятие решений по результатам этой проверки называется </a:t>
            </a:r>
            <a:r>
              <a:rPr lang="ru-RU" dirty="0">
                <a:highlight>
                  <a:srgbClr val="FFCC66"/>
                </a:highlight>
                <a:latin typeface="Bahnschrift Light SemiCondensed" panose="020B0502040204020203" pitchFamily="34" charset="0"/>
              </a:rPr>
              <a:t>ветвлением</a:t>
            </a:r>
            <a:r>
              <a:rPr lang="ru-RU" dirty="0">
                <a:latin typeface="Bahnschrift Light SemiCondensed" panose="020B0502040204020203" pitchFamily="34" charset="0"/>
              </a:rPr>
              <a:t> (</a:t>
            </a:r>
            <a:r>
              <a:rPr lang="ru-RU" dirty="0" err="1">
                <a:latin typeface="Bahnschrift Light SemiCondensed" panose="020B0502040204020203" pitchFamily="34" charset="0"/>
              </a:rPr>
              <a:t>branching</a:t>
            </a:r>
            <a:r>
              <a:rPr lang="ru-RU" dirty="0">
                <a:latin typeface="Bahnschrift Light SemiCondensed" panose="020B0502040204020203" pitchFamily="34" charset="0"/>
              </a:rPr>
              <a:t>). Программа таким способом выбирает, по какой из возможных ветвей ей двигаться дальше.</a:t>
            </a:r>
          </a:p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В </a:t>
            </a:r>
            <a:r>
              <a:rPr lang="ru-RU" dirty="0" err="1">
                <a:latin typeface="Bahnschrift Light SemiCondensed" panose="020B0502040204020203" pitchFamily="34" charset="0"/>
              </a:rPr>
              <a:t>Python</a:t>
            </a:r>
            <a:r>
              <a:rPr lang="ru-RU" dirty="0">
                <a:latin typeface="Bahnschrift Light SemiCondensed" panose="020B0502040204020203" pitchFamily="34" charset="0"/>
              </a:rPr>
              <a:t> проверка условия осуществляется при помощи ключевого слова </a:t>
            </a:r>
            <a:r>
              <a:rPr lang="ru-RU" dirty="0" err="1">
                <a:highlight>
                  <a:srgbClr val="FFCC66"/>
                </a:highlight>
                <a:latin typeface="Bahnschrift Light SemiCondensed" panose="020B0502040204020203" pitchFamily="34" charset="0"/>
              </a:rPr>
              <a:t>if</a:t>
            </a:r>
            <a:r>
              <a:rPr lang="ru-RU" dirty="0">
                <a:latin typeface="Bahnschrift Light SemiCondensed" panose="020B0502040204020203" pitchFamily="34" charset="0"/>
              </a:rPr>
              <a:t>.</a:t>
            </a:r>
            <a:endParaRPr lang="en-US" dirty="0">
              <a:latin typeface="Bahnschrift Light SemiCondensed" panose="020B0502040204020203" pitchFamily="34" charset="0"/>
            </a:endParaRPr>
          </a:p>
          <a:p>
            <a:pPr marL="0" indent="0" algn="just">
              <a:buNone/>
            </a:pPr>
            <a:endParaRPr lang="ru-RU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681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739E45-8F3B-49C5-AEEF-78C911C1E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1325563"/>
          </a:xfrm>
        </p:spPr>
        <p:txBody>
          <a:bodyPr/>
          <a:lstStyle/>
          <a:p>
            <a:r>
              <a:rPr lang="ru-RU" dirty="0"/>
              <a:t>Конструкции </a:t>
            </a:r>
            <a:r>
              <a:rPr lang="en-US" dirty="0"/>
              <a:t>if: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C86173-2DAA-4AA0-94C9-0A3FE14F02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67" t="33621" r="55417" b="45481"/>
          <a:stretch/>
        </p:blipFill>
        <p:spPr>
          <a:xfrm>
            <a:off x="838199" y="1361440"/>
            <a:ext cx="2926671" cy="230632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E29BEB7-19A0-4048-B979-16D450797F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000" t="33532" r="33036" b="38815"/>
          <a:stretch/>
        </p:blipFill>
        <p:spPr>
          <a:xfrm>
            <a:off x="3924111" y="2895600"/>
            <a:ext cx="3809184" cy="31242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8C22CAA-0CD9-406C-AEAB-BE580B6996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833" t="33481" r="15250" b="41926"/>
          <a:stretch/>
        </p:blipFill>
        <p:spPr>
          <a:xfrm>
            <a:off x="7892536" y="1245156"/>
            <a:ext cx="3517369" cy="271573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0162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B9518B5-EE95-4D2B-9E22-6C7D25B24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5440"/>
            <a:ext cx="10515600" cy="3627120"/>
          </a:xfr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Логика инструкции </a:t>
            </a:r>
            <a:r>
              <a:rPr lang="ru-RU" dirty="0" err="1">
                <a:latin typeface="Bahnschrift Light SemiCondensed" panose="020B0502040204020203" pitchFamily="34" charset="0"/>
              </a:rPr>
              <a:t>if-elif-else</a:t>
            </a:r>
            <a:r>
              <a:rPr lang="ru-RU" dirty="0">
                <a:latin typeface="Bahnschrift Light SemiCondensed" panose="020B0502040204020203" pitchFamily="34" charset="0"/>
              </a:rPr>
              <a:t> обычно прослеживается легче, чем длинная серия вложенных инструкций </a:t>
            </a:r>
            <a:r>
              <a:rPr lang="ru-RU" dirty="0" err="1">
                <a:latin typeface="Bahnschrift Light SemiCondensed" panose="020B0502040204020203" pitchFamily="34" charset="0"/>
              </a:rPr>
              <a:t>if-else</a:t>
            </a:r>
            <a:r>
              <a:rPr lang="ru-RU" dirty="0">
                <a:latin typeface="Bahnschrift Light SemiCondensed" panose="020B0502040204020203" pitchFamily="34" charset="0"/>
              </a:rPr>
              <a:t>. И поскольку в инструкции </a:t>
            </a:r>
            <a:r>
              <a:rPr lang="ru-RU" dirty="0" err="1">
                <a:latin typeface="Bahnschrift Light SemiCondensed" panose="020B0502040204020203" pitchFamily="34" charset="0"/>
              </a:rPr>
              <a:t>if-elif-else</a:t>
            </a:r>
            <a:r>
              <a:rPr lang="ru-RU" dirty="0">
                <a:latin typeface="Bahnschrift Light SemiCondensed" panose="020B0502040204020203" pitchFamily="34" charset="0"/>
              </a:rPr>
              <a:t> все выражения выровнены, длина строк в данной инструкции, как правило, короче. </a:t>
            </a:r>
          </a:p>
          <a:p>
            <a:endParaRPr lang="ru-RU" dirty="0">
              <a:latin typeface="Bahnschrift Light SemiCondensed" panose="020B0502040204020203" pitchFamily="34" charset="0"/>
            </a:endParaRPr>
          </a:p>
          <a:p>
            <a:pPr marL="0" indent="0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Заключительный блок </a:t>
            </a:r>
            <a:r>
              <a:rPr lang="ru-RU" dirty="0" err="1">
                <a:latin typeface="Bahnschrift Light SemiCondensed" panose="020B0502040204020203" pitchFamily="34" charset="0"/>
              </a:rPr>
              <a:t>else</a:t>
            </a:r>
            <a:r>
              <a:rPr lang="ru-RU" dirty="0">
                <a:latin typeface="Bahnschrift Light SemiCondensed" panose="020B0502040204020203" pitchFamily="34" charset="0"/>
              </a:rPr>
              <a:t> в операторе </a:t>
            </a:r>
            <a:r>
              <a:rPr lang="en-US" dirty="0">
                <a:latin typeface="Bahnschrift Light SemiCondensed" panose="020B0502040204020203" pitchFamily="34" charset="0"/>
              </a:rPr>
              <a:t>if-else </a:t>
            </a:r>
            <a:r>
              <a:rPr lang="ru-RU" dirty="0">
                <a:latin typeface="Bahnschrift Light SemiCondensed" panose="020B0502040204020203" pitchFamily="34" charset="0"/>
              </a:rPr>
              <a:t>и </a:t>
            </a:r>
            <a:r>
              <a:rPr lang="ru-RU" dirty="0" err="1">
                <a:latin typeface="Bahnschrift Light SemiCondensed" panose="020B0502040204020203" pitchFamily="34" charset="0"/>
              </a:rPr>
              <a:t>if-elif-else</a:t>
            </a:r>
            <a:r>
              <a:rPr lang="ru-RU" dirty="0">
                <a:latin typeface="Bahnschrift Light SemiCondensed" panose="020B0502040204020203" pitchFamily="34" charset="0"/>
              </a:rPr>
              <a:t> является необязательным.</a:t>
            </a:r>
          </a:p>
        </p:txBody>
      </p:sp>
    </p:spTree>
    <p:extLst>
      <p:ext uri="{BB962C8B-B14F-4D97-AF65-F5344CB8AC3E}">
        <p14:creationId xmlns:p14="http://schemas.microsoft.com/office/powerpoint/2010/main" val="2938921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7C3C01-6963-4A49-B3C9-60AB06E91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Bahnschrift Condensed" panose="020B0502040204020203" pitchFamily="34" charset="0"/>
              </a:rPr>
              <a:t>Отступ что </a:t>
            </a:r>
            <a:r>
              <a:rPr lang="en-US" b="1" dirty="0">
                <a:latin typeface="Bahnschrift Condensed" panose="020B0502040204020203" pitchFamily="34" charset="0"/>
              </a:rPr>
              <a:t>{}</a:t>
            </a:r>
            <a:endParaRPr lang="ru-RU" b="1" dirty="0">
              <a:latin typeface="Bahnschrift Condensed" panose="020B0502040204020203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9BD56A-0CFF-437A-BB91-3303C4CF5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Отступ — небольшое смещение строки кода вправо. В начале такой строки находятся пробелы, и поэтому она на несколько символов отстоит от левого края.</a:t>
            </a:r>
          </a:p>
          <a:p>
            <a:pPr algn="just"/>
            <a:endParaRPr lang="ru-RU" dirty="0">
              <a:latin typeface="Bahnschrift Light SemiCondensed" panose="020B0502040204020203" pitchFamily="34" charset="0"/>
            </a:endParaRPr>
          </a:p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После </a:t>
            </a:r>
            <a:r>
              <a:rPr lang="ru-RU" dirty="0" err="1">
                <a:latin typeface="Bahnschrift Light SemiCondensed" panose="020B0502040204020203" pitchFamily="34" charset="0"/>
              </a:rPr>
              <a:t>if</a:t>
            </a:r>
            <a:r>
              <a:rPr lang="ru-RU" dirty="0">
                <a:latin typeface="Bahnschrift Light SemiCondensed" panose="020B0502040204020203" pitchFamily="34" charset="0"/>
              </a:rPr>
              <a:t> блок кода информирует интерпретатор </a:t>
            </a:r>
            <a:r>
              <a:rPr lang="ru-RU" dirty="0" err="1">
                <a:latin typeface="Bahnschrift Light SemiCondensed" panose="020B0502040204020203" pitchFamily="34" charset="0"/>
              </a:rPr>
              <a:t>Python</a:t>
            </a:r>
            <a:r>
              <a:rPr lang="ru-RU" dirty="0">
                <a:latin typeface="Bahnschrift Light SemiCondensed" panose="020B0502040204020203" pitchFamily="34" charset="0"/>
              </a:rPr>
              <a:t>, как действовать, если условие истинно, и как — если оно ложно.</a:t>
            </a:r>
            <a:r>
              <a:rPr lang="en-US" dirty="0">
                <a:latin typeface="Bahnschrift Light SemiCondensed" panose="020B0502040204020203" pitchFamily="34" charset="0"/>
              </a:rPr>
              <a:t> </a:t>
            </a:r>
            <a:r>
              <a:rPr lang="ru-RU" dirty="0">
                <a:latin typeface="Bahnschrift Light SemiCondensed" panose="020B0502040204020203" pitchFamily="34" charset="0"/>
              </a:rPr>
              <a:t>Отступы сообщают, где начинается блок кода и где заканчивается.</a:t>
            </a:r>
          </a:p>
          <a:p>
            <a:pPr algn="just"/>
            <a:endParaRPr lang="ru-RU" dirty="0">
              <a:latin typeface="Bahnschrift Light SemiCondensed" panose="020B0502040204020203" pitchFamily="34" charset="0"/>
            </a:endParaRPr>
          </a:p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По соглашению PEP 8, для отступа блоков кода используются 4 пробела (или один </a:t>
            </a:r>
            <a:r>
              <a:rPr lang="en-US" dirty="0">
                <a:latin typeface="Bahnschrift Light SemiCondensed" panose="020B0502040204020203" pitchFamily="34" charset="0"/>
              </a:rPr>
              <a:t>Tab</a:t>
            </a:r>
            <a:r>
              <a:rPr lang="ru-RU" dirty="0">
                <a:latin typeface="Bahnschrift Light SemiCondensed" panose="020B0502040204020203" pitchFamily="34" charset="0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3935431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82936C3-739E-43E9-9EAA-628F50B36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6880"/>
            <a:ext cx="10515600" cy="5984240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grade = int(input('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Введите вашу отметку по 100-балльной системе: '))</a:t>
            </a:r>
          </a:p>
          <a:p>
            <a:pPr marL="0" indent="0">
              <a:buNone/>
            </a:pP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grade &gt;= 90: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print(5)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grade &gt;= 80: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print(4)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grade &gt;= 70: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print(3)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grade &gt;= 60: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print(2)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else: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print(1)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036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9E73134-FCCB-47F4-88C5-D9F7C5E2F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7840"/>
            <a:ext cx="10515600" cy="56791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grade = int(input('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Введите вашу отметку: '))</a:t>
            </a:r>
          </a:p>
          <a:p>
            <a:pPr marL="0" indent="0">
              <a:buNone/>
            </a:pP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grade &gt;= 90: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print(5)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grade &gt;= 80: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print(4)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grade &gt;= 70: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print(3)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grade &gt;= 60: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print(2)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print(1)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565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BCF18-7014-46D2-B81F-069ACF5DB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Bold SemiConden" panose="020B0502040204020203" pitchFamily="34" charset="0"/>
              </a:rPr>
              <a:t>Тип данных </a:t>
            </a:r>
            <a:r>
              <a:rPr lang="en-US" dirty="0">
                <a:latin typeface="Bahnschrift SemiBold SemiConden" panose="020B0502040204020203" pitchFamily="34" charset="0"/>
              </a:rPr>
              <a:t>bool</a:t>
            </a:r>
            <a:endParaRPr lang="ru-RU" dirty="0">
              <a:latin typeface="Bahnschrift SemiBold SemiConden" panose="020B0502040204020203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9B8793-7BBC-48CF-A7B6-8AB4C98B1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882"/>
            <a:ext cx="10515600" cy="4628081"/>
          </a:xfr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/>
          <a:lstStyle/>
          <a:p>
            <a:pPr marL="0" indent="0" algn="just">
              <a:buNone/>
            </a:pPr>
            <a:r>
              <a:rPr lang="ru-RU" sz="3200" dirty="0">
                <a:latin typeface="Bahnschrift Light SemiCondensed" panose="020B0502040204020203" pitchFamily="34" charset="0"/>
              </a:rPr>
              <a:t>Логический тип переменных </a:t>
            </a:r>
            <a:r>
              <a:rPr lang="ru-RU" sz="3200" dirty="0" err="1">
                <a:latin typeface="Bahnschrift Light SemiCondensed" panose="020B0502040204020203" pitchFamily="34" charset="0"/>
              </a:rPr>
              <a:t>bool</a:t>
            </a:r>
            <a:r>
              <a:rPr lang="ru-RU" sz="3200" dirty="0">
                <a:latin typeface="Bahnschrift Light SemiCondensed" panose="020B0502040204020203" pitchFamily="34" charset="0"/>
              </a:rPr>
              <a:t>, который имеет всего два значения: </a:t>
            </a:r>
          </a:p>
          <a:p>
            <a:pPr marL="0" indent="0" algn="just">
              <a:buNone/>
            </a:pPr>
            <a:r>
              <a:rPr lang="ru-RU" sz="3200" dirty="0" err="1">
                <a:latin typeface="Bahnschrift Light SemiCondensed" panose="020B0502040204020203" pitchFamily="34" charset="0"/>
              </a:rPr>
              <a:t>True</a:t>
            </a:r>
            <a:r>
              <a:rPr lang="ru-RU" sz="3200" dirty="0">
                <a:latin typeface="Bahnschrift Light SemiCondensed" panose="020B0502040204020203" pitchFamily="34" charset="0"/>
              </a:rPr>
              <a:t> – истина (1),</a:t>
            </a:r>
          </a:p>
          <a:p>
            <a:pPr marL="0" indent="0" algn="just">
              <a:buNone/>
            </a:pPr>
            <a:r>
              <a:rPr lang="ru-RU" sz="3200" dirty="0" err="1">
                <a:latin typeface="Bahnschrift Light SemiCondensed" panose="020B0502040204020203" pitchFamily="34" charset="0"/>
              </a:rPr>
              <a:t>False</a:t>
            </a:r>
            <a:r>
              <a:rPr lang="ru-RU" sz="3200" dirty="0">
                <a:latin typeface="Bahnschrift Light SemiCondensed" panose="020B0502040204020203" pitchFamily="34" charset="0"/>
              </a:rPr>
              <a:t> – ложь (0). </a:t>
            </a:r>
          </a:p>
          <a:p>
            <a:pPr marL="0" indent="0" algn="just">
              <a:buNone/>
            </a:pPr>
            <a:r>
              <a:rPr lang="ru-RU" sz="3200" dirty="0">
                <a:latin typeface="Bahnschrift Light SemiCondensed" panose="020B0502040204020203" pitchFamily="34" charset="0"/>
              </a:rPr>
              <a:t>Его возвращают логические операторы (сравнение чисел или проверка присутствия элемента в списке), и именно этот тип обычно используется в </a:t>
            </a:r>
            <a:r>
              <a:rPr lang="ru-RU" sz="3200" dirty="0" err="1">
                <a:latin typeface="Bahnschrift Light SemiCondensed" panose="020B0502040204020203" pitchFamily="34" charset="0"/>
              </a:rPr>
              <a:t>if</a:t>
            </a:r>
            <a:r>
              <a:rPr lang="ru-RU" sz="3200" dirty="0">
                <a:latin typeface="Bahnschrift Light SemiCondensed" panose="020B0502040204020203" pitchFamily="34" charset="0"/>
              </a:rPr>
              <a:t> и </a:t>
            </a:r>
            <a:r>
              <a:rPr lang="ru-RU" sz="3200" dirty="0" err="1">
                <a:latin typeface="Bahnschrift Light SemiCondensed" panose="020B0502040204020203" pitchFamily="34" charset="0"/>
              </a:rPr>
              <a:t>while</a:t>
            </a:r>
            <a:r>
              <a:rPr lang="ru-RU" sz="3200" dirty="0">
                <a:latin typeface="Bahnschrift Light SemiCondensed" panose="020B0502040204020203" pitchFamily="34" charset="0"/>
              </a:rPr>
              <a:t>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0736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A0AC19-02E8-42B7-ABF5-F5393C2BF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Bahnschrift Condensed" panose="020B0502040204020203" pitchFamily="34" charset="0"/>
              </a:rPr>
              <a:t>Объекты, которые приравниваются к </a:t>
            </a:r>
            <a:r>
              <a:rPr lang="en-US" b="1" dirty="0">
                <a:latin typeface="Bahnschrift Condensed" panose="020B0502040204020203" pitchFamily="34" charset="0"/>
              </a:rPr>
              <a:t>True.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809715-8215-4366-B5FB-CAC893891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ru-RU" sz="3200" dirty="0">
                <a:latin typeface="Bahnschrift Light SemiCondensed" panose="020B0502040204020203" pitchFamily="34" charset="0"/>
              </a:rPr>
              <a:t>Все непустые последовательности и коллекции (списки, кортежи, словари, множества, диапазоны и строки)</a:t>
            </a:r>
            <a:r>
              <a:rPr lang="en-US" sz="3200" dirty="0">
                <a:latin typeface="Bahnschrift Light SemiCondensed" panose="020B0502040204020203" pitchFamily="34" charset="0"/>
              </a:rPr>
              <a:t>.</a:t>
            </a:r>
            <a:endParaRPr lang="ru-RU" sz="3200" dirty="0">
              <a:latin typeface="Bahnschrift Light SemiCondensed" panose="020B0502040204020203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ru-RU" sz="3200" dirty="0">
                <a:latin typeface="Bahnschrift Light SemiCondensed" panose="020B0502040204020203" pitchFamily="34" charset="0"/>
              </a:rPr>
              <a:t>Все ненулевые числа</a:t>
            </a:r>
            <a:r>
              <a:rPr lang="en-US" sz="3200" dirty="0">
                <a:latin typeface="Bahnschrift Light SemiCondensed" panose="020B0502040204020203" pitchFamily="34" charset="0"/>
              </a:rPr>
              <a:t>.</a:t>
            </a:r>
            <a:endParaRPr lang="ru-RU" sz="3200" dirty="0">
              <a:latin typeface="Bahnschrift Light SemiCondensed" panose="020B0502040204020203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ru-RU" sz="3200" dirty="0" err="1">
                <a:latin typeface="Bahnschrift Light SemiCondensed" panose="020B0502040204020203" pitchFamily="34" charset="0"/>
              </a:rPr>
              <a:t>True</a:t>
            </a:r>
            <a:r>
              <a:rPr lang="ru-RU" sz="3200" dirty="0">
                <a:latin typeface="Bahnschrift Light SemiCondensed" panose="020B0502040204020203" pitchFamily="34" charset="0"/>
              </a:rPr>
              <a:t>.</a:t>
            </a:r>
          </a:p>
          <a:p>
            <a:endParaRPr lang="ru-RU" dirty="0"/>
          </a:p>
        </p:txBody>
      </p:sp>
      <p:pic>
        <p:nvPicPr>
          <p:cNvPr id="5" name="Рисунок 4" descr="Животное из воздушного шарика">
            <a:extLst>
              <a:ext uri="{FF2B5EF4-FFF2-40B4-BE49-F238E27FC236}">
                <a16:creationId xmlns:a16="http://schemas.microsoft.com/office/drawing/2014/main" id="{132C2F09-F139-44C2-BBD1-6A1FF8F91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49005" y="3789045"/>
            <a:ext cx="2794635" cy="2794635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3539361-2153-4813-908E-84B3D89D0A29}"/>
              </a:ext>
            </a:extLst>
          </p:cNvPr>
          <p:cNvSpPr/>
          <p:nvPr/>
        </p:nvSpPr>
        <p:spPr>
          <a:xfrm>
            <a:off x="0" y="0"/>
            <a:ext cx="12192000" cy="2743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CA462F5-61C6-4793-A2CF-30D29210147D}"/>
              </a:ext>
            </a:extLst>
          </p:cNvPr>
          <p:cNvSpPr/>
          <p:nvPr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141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47248-CCA4-4AEB-A85A-F5C5C8D31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Bahnschrift Condensed" panose="020B0502040204020203" pitchFamily="34" charset="0"/>
              </a:rPr>
              <a:t>Объекты, которые приравниваются к </a:t>
            </a:r>
            <a:r>
              <a:rPr lang="ru-RU" b="1" dirty="0" err="1">
                <a:latin typeface="Bahnschrift Condensed" panose="020B0502040204020203" pitchFamily="34" charset="0"/>
              </a:rPr>
              <a:t>False</a:t>
            </a:r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D3193E-39CA-4154-B27C-67630AD67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ru-RU" sz="3200" dirty="0">
                <a:latin typeface="Bahnschrift Light SemiCondensed" panose="020B0502040204020203" pitchFamily="34" charset="0"/>
              </a:rPr>
              <a:t>Пустые: список: [], кортеж: (), словарь: {}, множество: </a:t>
            </a:r>
            <a:r>
              <a:rPr lang="ru-RU" sz="3200" dirty="0" err="1">
                <a:latin typeface="Bahnschrift Light SemiCondensed" panose="020B0502040204020203" pitchFamily="34" charset="0"/>
              </a:rPr>
              <a:t>set</a:t>
            </a:r>
            <a:r>
              <a:rPr lang="ru-RU" sz="3200" dirty="0">
                <a:latin typeface="Bahnschrift Light SemiCondensed" panose="020B0502040204020203" pitchFamily="34" charset="0"/>
              </a:rPr>
              <a:t>(), строка: «», диапазон: </a:t>
            </a:r>
            <a:r>
              <a:rPr lang="ru-RU" sz="3200" dirty="0" err="1">
                <a:latin typeface="Bahnschrift Light SemiCondensed" panose="020B0502040204020203" pitchFamily="34" charset="0"/>
              </a:rPr>
              <a:t>range</a:t>
            </a:r>
            <a:r>
              <a:rPr lang="ru-RU" sz="3200" dirty="0">
                <a:latin typeface="Bahnschrift Light SemiCondensed" panose="020B0502040204020203" pitchFamily="34" charset="0"/>
              </a:rPr>
              <a:t>(0).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200" dirty="0">
                <a:latin typeface="Bahnschrift Light SemiCondensed" panose="020B0502040204020203" pitchFamily="34" charset="0"/>
              </a:rPr>
              <a:t>Нули любых численных типов: целочисленный ноль: 0, ноль с плавающей точкой: 0.0, комплексный ноль: 0j.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200" dirty="0">
                <a:latin typeface="Bahnschrift Light SemiCondensed" panose="020B0502040204020203" pitchFamily="34" charset="0"/>
              </a:rPr>
              <a:t>Константы: </a:t>
            </a:r>
            <a:r>
              <a:rPr lang="en-US" sz="3200" dirty="0">
                <a:latin typeface="Bahnschrift Light SemiCondensed" panose="020B0502040204020203" pitchFamily="34" charset="0"/>
              </a:rPr>
              <a:t>None</a:t>
            </a:r>
            <a:r>
              <a:rPr lang="ru-RU" sz="3200" dirty="0">
                <a:latin typeface="Bahnschrift Light SemiCondensed" panose="020B0502040204020203" pitchFamily="34" charset="0"/>
              </a:rPr>
              <a:t>, </a:t>
            </a:r>
            <a:r>
              <a:rPr lang="en-US" sz="3200" dirty="0">
                <a:latin typeface="Bahnschrift Light SemiCondensed" panose="020B0502040204020203" pitchFamily="34" charset="0"/>
              </a:rPr>
              <a:t>False.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0482914-D40D-4E4B-A697-4831C8BA2FEB}"/>
              </a:ext>
            </a:extLst>
          </p:cNvPr>
          <p:cNvSpPr/>
          <p:nvPr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F078022-40FC-4A8B-9FDC-CB29C15F9F8D}"/>
              </a:ext>
            </a:extLst>
          </p:cNvPr>
          <p:cNvSpPr/>
          <p:nvPr/>
        </p:nvSpPr>
        <p:spPr>
          <a:xfrm>
            <a:off x="0" y="0"/>
            <a:ext cx="12192000" cy="2743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Взрыв: 14 точек 5">
            <a:extLst>
              <a:ext uri="{FF2B5EF4-FFF2-40B4-BE49-F238E27FC236}">
                <a16:creationId xmlns:a16="http://schemas.microsoft.com/office/drawing/2014/main" id="{FFCB5F8F-47A6-45E1-869D-C1623C8B277D}"/>
              </a:ext>
            </a:extLst>
          </p:cNvPr>
          <p:cNvSpPr/>
          <p:nvPr/>
        </p:nvSpPr>
        <p:spPr>
          <a:xfrm>
            <a:off x="8656320" y="4084002"/>
            <a:ext cx="2875280" cy="2166620"/>
          </a:xfrm>
          <a:prstGeom prst="irregularSeal2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463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1DCBF-91DB-47C3-9ED8-13DE479AC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Bahnschrift Condensed" panose="020B0502040204020203" pitchFamily="34" charset="0"/>
              </a:rPr>
              <a:t>Создание объекта типа </a:t>
            </a:r>
            <a:r>
              <a:rPr lang="en-US" b="1" dirty="0">
                <a:latin typeface="Bahnschrift Condensed" panose="020B0502040204020203" pitchFamily="34" charset="0"/>
              </a:rPr>
              <a:t>bool. </a:t>
            </a:r>
            <a:br>
              <a:rPr lang="en-US" b="1" dirty="0">
                <a:latin typeface="Bahnschrift Condensed" panose="020B0502040204020203" pitchFamily="34" charset="0"/>
              </a:rPr>
            </a:br>
            <a:r>
              <a:rPr lang="ru-RU" b="1" dirty="0">
                <a:latin typeface="Bahnschrift Condensed" panose="020B0502040204020203" pitchFamily="34" charset="0"/>
              </a:rPr>
              <a:t>Функция </a:t>
            </a:r>
            <a:r>
              <a:rPr lang="en-US" b="1" dirty="0">
                <a:latin typeface="Bahnschrift Condensed" panose="020B0502040204020203" pitchFamily="34" charset="0"/>
              </a:rPr>
              <a:t>bool().</a:t>
            </a:r>
            <a:r>
              <a:rPr lang="ru-RU" b="1" dirty="0">
                <a:latin typeface="Bahnschrift Condensed" panose="020B0502040204020203" pitchFamily="34" charset="0"/>
              </a:rPr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043413-862A-4F8F-B615-06469741D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3200" dirty="0">
                <a:highlight>
                  <a:srgbClr val="FFCC66"/>
                </a:highlight>
                <a:latin typeface="Bahnschrift Light SemiCondensed" panose="020B0502040204020203" pitchFamily="34" charset="0"/>
              </a:rPr>
              <a:t>flag = True</a:t>
            </a:r>
          </a:p>
          <a:p>
            <a:pPr marL="0" indent="0" algn="just">
              <a:buNone/>
            </a:pPr>
            <a:r>
              <a:rPr lang="en-US" sz="3200" dirty="0">
                <a:highlight>
                  <a:srgbClr val="FFCC66"/>
                </a:highlight>
                <a:latin typeface="Bahnschrift Light SemiCondensed" panose="020B0502040204020203" pitchFamily="34" charset="0"/>
              </a:rPr>
              <a:t>…</a:t>
            </a:r>
          </a:p>
          <a:p>
            <a:pPr marL="0" indent="0" algn="just">
              <a:buNone/>
            </a:pPr>
            <a:r>
              <a:rPr lang="en-US" sz="3200" dirty="0">
                <a:highlight>
                  <a:srgbClr val="FFCC66"/>
                </a:highlight>
                <a:latin typeface="Bahnschrift Light SemiCondensed" panose="020B0502040204020203" pitchFamily="34" charset="0"/>
              </a:rPr>
              <a:t>flag = False</a:t>
            </a:r>
            <a:endParaRPr lang="ru-RU" sz="3200" dirty="0">
              <a:highlight>
                <a:srgbClr val="FFCC66"/>
              </a:highlight>
              <a:latin typeface="Bahnschrift Light SemiCondensed" panose="020B0502040204020203" pitchFamily="34" charset="0"/>
            </a:endParaRPr>
          </a:p>
          <a:p>
            <a:pPr marL="0" indent="0" algn="just">
              <a:buNone/>
            </a:pPr>
            <a:r>
              <a:rPr lang="ru-RU" sz="3200" dirty="0">
                <a:latin typeface="Bahnschrift Light SemiCondensed" panose="020B0502040204020203" pitchFamily="34" charset="0"/>
              </a:rPr>
              <a:t>Создание объекта типа </a:t>
            </a:r>
            <a:r>
              <a:rPr lang="en-US" sz="3200" dirty="0">
                <a:latin typeface="Bahnschrift Light SemiCondensed" panose="020B0502040204020203" pitchFamily="34" charset="0"/>
              </a:rPr>
              <a:t>bool</a:t>
            </a:r>
            <a:r>
              <a:rPr lang="ru-RU" sz="3200" dirty="0">
                <a:latin typeface="Bahnschrift Light SemiCondensed" panose="020B0502040204020203" pitchFamily="34" charset="0"/>
              </a:rPr>
              <a:t>, например,</a:t>
            </a:r>
            <a:r>
              <a:rPr lang="en-US" sz="3200" dirty="0">
                <a:latin typeface="Bahnschrift Light SemiCondensed" panose="020B0502040204020203" pitchFamily="34" charset="0"/>
              </a:rPr>
              <a:t> </a:t>
            </a:r>
            <a:r>
              <a:rPr lang="ru-RU" sz="3200" dirty="0">
                <a:latin typeface="Bahnschrift Light SemiCondensed" panose="020B0502040204020203" pitchFamily="34" charset="0"/>
              </a:rPr>
              <a:t>полезно для проверки соблюдения условий и своевременного выхода из цикла.</a:t>
            </a:r>
            <a:endParaRPr lang="en-US" sz="3200" dirty="0">
              <a:latin typeface="Bahnschrift Light SemiCondensed" panose="020B0502040204020203" pitchFamily="34" charset="0"/>
            </a:endParaRPr>
          </a:p>
          <a:p>
            <a:pPr marL="0" indent="0" algn="just">
              <a:buNone/>
            </a:pPr>
            <a:r>
              <a:rPr lang="ru-RU" sz="3200" dirty="0">
                <a:latin typeface="Bahnschrift Light SemiCondensed" panose="020B0502040204020203" pitchFamily="34" charset="0"/>
              </a:rPr>
              <a:t>Функция </a:t>
            </a:r>
            <a:r>
              <a:rPr lang="en-US" sz="3200" dirty="0">
                <a:latin typeface="Bahnschrift Light SemiCondensed" panose="020B0502040204020203" pitchFamily="34" charset="0"/>
              </a:rPr>
              <a:t>bool(x) </a:t>
            </a:r>
            <a:r>
              <a:rPr lang="ru-RU" sz="3200" dirty="0">
                <a:latin typeface="Bahnschrift Light SemiCondensed" panose="020B0502040204020203" pitchFamily="34" charset="0"/>
              </a:rPr>
              <a:t>возвращает булево значение, т. е. либо </a:t>
            </a:r>
            <a:r>
              <a:rPr lang="ru-RU" sz="3200" dirty="0" err="1">
                <a:latin typeface="Bahnschrift Light SemiCondensed" panose="020B0502040204020203" pitchFamily="34" charset="0"/>
              </a:rPr>
              <a:t>True</a:t>
            </a:r>
            <a:r>
              <a:rPr lang="ru-RU" sz="3200" dirty="0">
                <a:latin typeface="Bahnschrift Light SemiCondensed" panose="020B0502040204020203" pitchFamily="34" charset="0"/>
              </a:rPr>
              <a:t>, либо </a:t>
            </a:r>
            <a:r>
              <a:rPr lang="ru-RU" sz="3200" dirty="0" err="1">
                <a:latin typeface="Bahnschrift Light SemiCondensed" panose="020B0502040204020203" pitchFamily="34" charset="0"/>
              </a:rPr>
              <a:t>False</a:t>
            </a:r>
            <a:r>
              <a:rPr lang="ru-RU" sz="3200" dirty="0">
                <a:latin typeface="Bahnschrift Light SemiCondensed" panose="020B0502040204020203" pitchFamily="34" charset="0"/>
              </a:rPr>
              <a:t>. Аргумент x конвертируется с использованием стандартной процедуры проверки истинности.</a:t>
            </a:r>
          </a:p>
        </p:txBody>
      </p:sp>
    </p:spTree>
    <p:extLst>
      <p:ext uri="{BB962C8B-B14F-4D97-AF65-F5344CB8AC3E}">
        <p14:creationId xmlns:p14="http://schemas.microsoft.com/office/powerpoint/2010/main" val="877415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5D29A7-47F4-4907-9C86-E55BC0A49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Bahnschrift Condensed" panose="020B0502040204020203" pitchFamily="34" charset="0"/>
              </a:rPr>
              <a:t>Операции с логическими значениями.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FBE7E6-001B-4064-97D0-FBCABE503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514350" indent="-514350" algn="just">
              <a:buAutoNum type="arabicPeriod"/>
            </a:pPr>
            <a:r>
              <a:rPr lang="ru-RU" sz="3200" dirty="0">
                <a:latin typeface="Bahnschrift Light SemiCondensed" panose="020B0502040204020203" pitchFamily="34" charset="0"/>
              </a:rPr>
              <a:t>Логическое умножение </a:t>
            </a:r>
            <a:r>
              <a:rPr lang="en-US" sz="3200" dirty="0">
                <a:highlight>
                  <a:srgbClr val="FFCC66"/>
                </a:highlight>
                <a:latin typeface="Bahnschrift Light SemiCondensed" panose="020B0502040204020203" pitchFamily="34" charset="0"/>
              </a:rPr>
              <a:t>and</a:t>
            </a:r>
            <a:r>
              <a:rPr lang="en-US" sz="3200" dirty="0">
                <a:latin typeface="Bahnschrift Light SemiCondensed" panose="020B0502040204020203" pitchFamily="34" charset="0"/>
              </a:rPr>
              <a:t>. a and b – </a:t>
            </a:r>
            <a:r>
              <a:rPr lang="ru-RU" sz="3200" dirty="0">
                <a:latin typeface="Bahnschrift Light SemiCondensed" panose="020B0502040204020203" pitchFamily="34" charset="0"/>
              </a:rPr>
              <a:t>оператор возвращает </a:t>
            </a:r>
            <a:r>
              <a:rPr lang="en-US" sz="3200" dirty="0">
                <a:latin typeface="Bahnschrift Light SemiCondensed" panose="020B0502040204020203" pitchFamily="34" charset="0"/>
              </a:rPr>
              <a:t>True(1)</a:t>
            </a:r>
            <a:r>
              <a:rPr lang="ru-RU" sz="3200" dirty="0">
                <a:latin typeface="Bahnschrift Light SemiCondensed" panose="020B0502040204020203" pitchFamily="34" charset="0"/>
              </a:rPr>
              <a:t>, если оба условия </a:t>
            </a:r>
            <a:r>
              <a:rPr lang="en-US" sz="3200" dirty="0">
                <a:latin typeface="Bahnschrift Light SemiCondensed" panose="020B0502040204020203" pitchFamily="34" charset="0"/>
              </a:rPr>
              <a:t>a </a:t>
            </a:r>
            <a:r>
              <a:rPr lang="ru-RU" sz="3200" dirty="0">
                <a:latin typeface="Bahnschrift Light SemiCondensed" panose="020B0502040204020203" pitchFamily="34" charset="0"/>
              </a:rPr>
              <a:t>и </a:t>
            </a:r>
            <a:r>
              <a:rPr lang="en-US" sz="3200" dirty="0">
                <a:latin typeface="Bahnschrift Light SemiCondensed" panose="020B0502040204020203" pitchFamily="34" charset="0"/>
              </a:rPr>
              <a:t>b</a:t>
            </a:r>
            <a:r>
              <a:rPr lang="ru-RU" sz="3200" dirty="0">
                <a:latin typeface="Bahnschrift Light SemiCondensed" panose="020B0502040204020203" pitchFamily="34" charset="0"/>
              </a:rPr>
              <a:t> правдивы</a:t>
            </a:r>
            <a:r>
              <a:rPr lang="en-US" sz="3200" dirty="0">
                <a:latin typeface="Bahnschrift Light SemiCondensed" panose="020B0502040204020203" pitchFamily="34" charset="0"/>
              </a:rPr>
              <a:t> (</a:t>
            </a:r>
            <a:r>
              <a:rPr lang="ru-RU" sz="3200" dirty="0">
                <a:latin typeface="Bahnschrift Light SemiCondensed" panose="020B0502040204020203" pitchFamily="34" charset="0"/>
              </a:rPr>
              <a:t>равны </a:t>
            </a:r>
            <a:r>
              <a:rPr lang="en-US" sz="3200" dirty="0">
                <a:latin typeface="Bahnschrift Light SemiCondensed" panose="020B0502040204020203" pitchFamily="34" charset="0"/>
              </a:rPr>
              <a:t>True). </a:t>
            </a:r>
            <a:r>
              <a:rPr lang="ru-RU" sz="3200" dirty="0">
                <a:latin typeface="Bahnschrift Light SemiCondensed" panose="020B0502040204020203" pitchFamily="34" charset="0"/>
              </a:rPr>
              <a:t>Иначе –</a:t>
            </a:r>
            <a:r>
              <a:rPr lang="en-US" sz="3200" dirty="0">
                <a:latin typeface="Bahnschrift Light SemiCondensed" panose="020B0502040204020203" pitchFamily="34" charset="0"/>
              </a:rPr>
              <a:t>False(0).</a:t>
            </a:r>
          </a:p>
          <a:p>
            <a:pPr marL="514350" indent="-514350" algn="just">
              <a:buFont typeface="Arial" panose="020B0604020202020204" pitchFamily="34" charset="0"/>
              <a:buAutoNum type="arabicPeriod"/>
            </a:pPr>
            <a:r>
              <a:rPr lang="ru-RU" sz="3200" dirty="0">
                <a:latin typeface="Bahnschrift Light SemiCondensed" panose="020B0502040204020203" pitchFamily="34" charset="0"/>
              </a:rPr>
              <a:t>Логическое сложение </a:t>
            </a:r>
            <a:r>
              <a:rPr lang="en-US" sz="3200" dirty="0">
                <a:highlight>
                  <a:srgbClr val="FFCC66"/>
                </a:highlight>
                <a:latin typeface="Bahnschrift Light SemiCondensed" panose="020B0502040204020203" pitchFamily="34" charset="0"/>
              </a:rPr>
              <a:t>or</a:t>
            </a:r>
            <a:r>
              <a:rPr lang="en-US" sz="3200" dirty="0">
                <a:latin typeface="Bahnschrift Light SemiCondensed" panose="020B0502040204020203" pitchFamily="34" charset="0"/>
              </a:rPr>
              <a:t>. a or b – </a:t>
            </a:r>
            <a:r>
              <a:rPr lang="ru-RU" sz="3200" dirty="0">
                <a:latin typeface="Bahnschrift Light SemiCondensed" panose="020B0502040204020203" pitchFamily="34" charset="0"/>
              </a:rPr>
              <a:t>оператор возвращает </a:t>
            </a:r>
            <a:r>
              <a:rPr lang="en-US" sz="3200" dirty="0">
                <a:latin typeface="Bahnschrift Light SemiCondensed" panose="020B0502040204020203" pitchFamily="34" charset="0"/>
              </a:rPr>
              <a:t>True(1)</a:t>
            </a:r>
            <a:r>
              <a:rPr lang="ru-RU" sz="3200" dirty="0">
                <a:latin typeface="Bahnschrift Light SemiCondensed" panose="020B0502040204020203" pitchFamily="34" charset="0"/>
              </a:rPr>
              <a:t>, если хотя бы одно условие </a:t>
            </a:r>
            <a:r>
              <a:rPr lang="en-US" sz="3200" dirty="0">
                <a:latin typeface="Bahnschrift Light SemiCondensed" panose="020B0502040204020203" pitchFamily="34" charset="0"/>
              </a:rPr>
              <a:t>a </a:t>
            </a:r>
            <a:r>
              <a:rPr lang="ru-RU" sz="3200" dirty="0">
                <a:latin typeface="Bahnschrift Light SemiCondensed" panose="020B0502040204020203" pitchFamily="34" charset="0"/>
              </a:rPr>
              <a:t>или </a:t>
            </a:r>
            <a:r>
              <a:rPr lang="en-US" sz="3200" dirty="0">
                <a:latin typeface="Bahnschrift Light SemiCondensed" panose="020B0502040204020203" pitchFamily="34" charset="0"/>
              </a:rPr>
              <a:t>b </a:t>
            </a:r>
            <a:r>
              <a:rPr lang="ru-RU" sz="3200" dirty="0">
                <a:latin typeface="Bahnschrift Light SemiCondensed" panose="020B0502040204020203" pitchFamily="34" charset="0"/>
              </a:rPr>
              <a:t>правдиво. Иначе – </a:t>
            </a:r>
            <a:r>
              <a:rPr lang="en-US" sz="3200" dirty="0">
                <a:latin typeface="Bahnschrift Light SemiCondensed" panose="020B0502040204020203" pitchFamily="34" charset="0"/>
              </a:rPr>
              <a:t>False(0).</a:t>
            </a:r>
            <a:endParaRPr lang="ru-RU" sz="3200" dirty="0">
              <a:latin typeface="Bahnschrift Light SemiCondensed" panose="020B0502040204020203" pitchFamily="34" charset="0"/>
            </a:endParaRPr>
          </a:p>
          <a:p>
            <a:pPr marL="514350" indent="-514350" algn="just">
              <a:buFont typeface="Arial" panose="020B0604020202020204" pitchFamily="34" charset="0"/>
              <a:buAutoNum type="arabicPeriod"/>
            </a:pPr>
            <a:r>
              <a:rPr lang="ru-RU" sz="3200" dirty="0">
                <a:latin typeface="Bahnschrift Light SemiCondensed" panose="020B0502040204020203" pitchFamily="34" charset="0"/>
              </a:rPr>
              <a:t>Логическое отрицание </a:t>
            </a:r>
            <a:r>
              <a:rPr lang="en-US" sz="3200" dirty="0">
                <a:highlight>
                  <a:srgbClr val="FFCC66"/>
                </a:highlight>
                <a:latin typeface="Bahnschrift Light SemiCondensed" panose="020B0502040204020203" pitchFamily="34" charset="0"/>
              </a:rPr>
              <a:t>not a</a:t>
            </a:r>
            <a:r>
              <a:rPr lang="en-US" sz="3200" dirty="0">
                <a:latin typeface="Bahnschrift Light SemiCondensed" panose="020B0502040204020203" pitchFamily="34" charset="0"/>
              </a:rPr>
              <a:t>. </a:t>
            </a:r>
            <a:r>
              <a:rPr lang="ru-RU" sz="3200" dirty="0">
                <a:latin typeface="Bahnschrift Light SemiCondensed" panose="020B0502040204020203" pitchFamily="34" charset="0"/>
              </a:rPr>
              <a:t>Инвертирует результат логического выражения. </a:t>
            </a:r>
            <a:r>
              <a:rPr lang="en-US" sz="3200" dirty="0">
                <a:latin typeface="Bahnschrift Light SemiCondensed" panose="020B0502040204020203" pitchFamily="34" charset="0"/>
              </a:rPr>
              <a:t>False → True </a:t>
            </a:r>
            <a:r>
              <a:rPr lang="ru-RU" sz="3200" dirty="0">
                <a:latin typeface="Bahnschrift Light SemiCondensed" panose="020B0502040204020203" pitchFamily="34" charset="0"/>
              </a:rPr>
              <a:t>и </a:t>
            </a:r>
            <a:r>
              <a:rPr lang="en-US" sz="3200" dirty="0">
                <a:latin typeface="Bahnschrift Light SemiCondensed" panose="020B0502040204020203" pitchFamily="34" charset="0"/>
              </a:rPr>
              <a:t>True → False.</a:t>
            </a:r>
          </a:p>
        </p:txBody>
      </p:sp>
    </p:spTree>
    <p:extLst>
      <p:ext uri="{BB962C8B-B14F-4D97-AF65-F5344CB8AC3E}">
        <p14:creationId xmlns:p14="http://schemas.microsoft.com/office/powerpoint/2010/main" val="1226493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F1C4EC-E329-445E-99C9-531A675B1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86" y="274539"/>
            <a:ext cx="10515600" cy="1325563"/>
          </a:xfrm>
        </p:spPr>
        <p:txBody>
          <a:bodyPr/>
          <a:lstStyle/>
          <a:p>
            <a:r>
              <a:rPr lang="ru-RU" b="1" dirty="0">
                <a:latin typeface="Bahnschrift Condensed" panose="020B0502040204020203" pitchFamily="34" charset="0"/>
              </a:rPr>
              <a:t>Лень логических операций. Таблица значений.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4277FD-F38F-425C-BC02-C96DDBB07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151"/>
            <a:ext cx="10515600" cy="4572098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700" dirty="0">
                <a:latin typeface="Bahnschrift Light SemiCondensed" panose="020B0502040204020203" pitchFamily="34" charset="0"/>
              </a:rPr>
              <a:t>x or y </a:t>
            </a:r>
            <a:r>
              <a:rPr lang="ru-RU" sz="2700" dirty="0">
                <a:latin typeface="Bahnschrift Light SemiCondensed" panose="020B0502040204020203" pitchFamily="34" charset="0"/>
              </a:rPr>
              <a:t>: Если </a:t>
            </a:r>
            <a:r>
              <a:rPr lang="en-US" sz="2700" dirty="0">
                <a:latin typeface="Bahnschrift Light SemiCondensed" panose="020B0502040204020203" pitchFamily="34" charset="0"/>
              </a:rPr>
              <a:t>x – True(1), </a:t>
            </a:r>
            <a:r>
              <a:rPr lang="ru-RU" sz="2700" dirty="0">
                <a:latin typeface="Bahnschrift Light SemiCondensed" panose="020B0502040204020203" pitchFamily="34" charset="0"/>
              </a:rPr>
              <a:t>то </a:t>
            </a:r>
            <a:r>
              <a:rPr lang="en-US" sz="2700" dirty="0">
                <a:latin typeface="Bahnschrift Light SemiCondensed" panose="020B0502040204020203" pitchFamily="34" charset="0"/>
              </a:rPr>
              <a:t>y </a:t>
            </a:r>
            <a:r>
              <a:rPr lang="ru-RU" sz="2700" dirty="0">
                <a:latin typeface="Bahnschrift Light SemiCondensed" panose="020B0502040204020203" pitchFamily="34" charset="0"/>
              </a:rPr>
              <a:t>проверяться не будет (удобно когда сложность вычисления логических выражений разная).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700" dirty="0">
                <a:latin typeface="Bahnschrift Light SemiCondensed" panose="020B0502040204020203" pitchFamily="34" charset="0"/>
              </a:rPr>
              <a:t>x and y : </a:t>
            </a:r>
            <a:r>
              <a:rPr lang="ru-RU" sz="2700" dirty="0">
                <a:latin typeface="Bahnschrift Light SemiCondensed" panose="020B0502040204020203" pitchFamily="34" charset="0"/>
              </a:rPr>
              <a:t>если </a:t>
            </a:r>
            <a:r>
              <a:rPr lang="en-US" sz="2700" dirty="0">
                <a:latin typeface="Bahnschrift Light SemiCondensed" panose="020B0502040204020203" pitchFamily="34" charset="0"/>
              </a:rPr>
              <a:t>x – False(0)</a:t>
            </a:r>
            <a:r>
              <a:rPr lang="ru-RU" sz="2700" dirty="0">
                <a:latin typeface="Bahnschrift Light SemiCondensed" panose="020B0502040204020203" pitchFamily="34" charset="0"/>
              </a:rPr>
              <a:t>, то </a:t>
            </a:r>
            <a:r>
              <a:rPr lang="en-US" sz="2700" dirty="0">
                <a:latin typeface="Bahnschrift Light SemiCondensed" panose="020B0502040204020203" pitchFamily="34" charset="0"/>
              </a:rPr>
              <a:t>y </a:t>
            </a:r>
            <a:r>
              <a:rPr lang="ru-RU" sz="2700" dirty="0">
                <a:latin typeface="Bahnschrift Light SemiCondensed" panose="020B0502040204020203" pitchFamily="34" charset="0"/>
              </a:rPr>
              <a:t>проверяться не будет.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1896FBE-D128-4BFC-A4F6-C60664177F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755982"/>
              </p:ext>
            </p:extLst>
          </p:nvPr>
        </p:nvGraphicFramePr>
        <p:xfrm>
          <a:off x="657032" y="3429000"/>
          <a:ext cx="8128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9762772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355237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285656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1314176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64175445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Результаты вычислений при всех возможных условиях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521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ahnschrift Light SemiCondensed" panose="020B0502040204020203" pitchFamily="34" charset="0"/>
                        </a:rPr>
                        <a:t>x</a:t>
                      </a:r>
                      <a:endParaRPr lang="ru-RU" sz="2400" dirty="0"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ahnschrift Light SemiCondensed" panose="020B0502040204020203" pitchFamily="34" charset="0"/>
                        </a:rPr>
                        <a:t>y</a:t>
                      </a:r>
                      <a:endParaRPr lang="ru-RU" sz="2400" dirty="0"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ahnschrift Light SemiCondensed" panose="020B0502040204020203" pitchFamily="34" charset="0"/>
                        </a:rPr>
                        <a:t>and</a:t>
                      </a:r>
                      <a:endParaRPr lang="ru-RU" sz="2400" dirty="0"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ahnschrift Light SemiCondensed" panose="020B0502040204020203" pitchFamily="34" charset="0"/>
                        </a:rPr>
                        <a:t>or</a:t>
                      </a:r>
                      <a:endParaRPr lang="ru-RU" sz="2400" dirty="0"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ahnschrift Light SemiCondensed" panose="020B0502040204020203" pitchFamily="34" charset="0"/>
                        </a:rPr>
                        <a:t>not x</a:t>
                      </a:r>
                      <a:endParaRPr lang="ru-RU" sz="2400" dirty="0"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5555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ahnschrift Light SemiCondensed" panose="020B0502040204020203" pitchFamily="34" charset="0"/>
                        </a:rPr>
                        <a:t>0</a:t>
                      </a:r>
                      <a:endParaRPr lang="ru-RU" sz="2400" dirty="0"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ahnschrift Light SemiCondensed" panose="020B0502040204020203" pitchFamily="34" charset="0"/>
                        </a:rPr>
                        <a:t>0</a:t>
                      </a:r>
                      <a:endParaRPr lang="ru-RU" sz="2400" dirty="0"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ahnschrift Light SemiCondensed" panose="020B0502040204020203" pitchFamily="34" charset="0"/>
                        </a:rPr>
                        <a:t>0</a:t>
                      </a:r>
                      <a:endParaRPr lang="ru-RU" sz="2400" dirty="0"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ahnschrift Light SemiCondensed" panose="020B0502040204020203" pitchFamily="34" charset="0"/>
                        </a:rPr>
                        <a:t>0</a:t>
                      </a:r>
                      <a:endParaRPr lang="ru-RU" sz="2400" dirty="0"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ahnschrift Light SemiCondensed" panose="020B0502040204020203" pitchFamily="34" charset="0"/>
                        </a:rPr>
                        <a:t>1</a:t>
                      </a:r>
                      <a:endParaRPr lang="ru-RU" sz="2400" dirty="0"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0473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ahnschrift Light SemiCondensed" panose="020B0502040204020203" pitchFamily="34" charset="0"/>
                        </a:rPr>
                        <a:t>0</a:t>
                      </a:r>
                      <a:endParaRPr lang="ru-RU" sz="2400" dirty="0"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ahnschrift Light SemiCondensed" panose="020B0502040204020203" pitchFamily="34" charset="0"/>
                        </a:rPr>
                        <a:t>1</a:t>
                      </a:r>
                      <a:endParaRPr lang="ru-RU" sz="2400" dirty="0"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ahnschrift Light SemiCondensed" panose="020B0502040204020203" pitchFamily="34" charset="0"/>
                        </a:rPr>
                        <a:t>0</a:t>
                      </a:r>
                      <a:endParaRPr lang="ru-RU" sz="2400" dirty="0"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ahnschrift Light SemiCondensed" panose="020B0502040204020203" pitchFamily="34" charset="0"/>
                        </a:rPr>
                        <a:t>1</a:t>
                      </a:r>
                      <a:endParaRPr lang="ru-RU" sz="2400" dirty="0"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ahnschrift Light SemiCondensed" panose="020B0502040204020203" pitchFamily="34" charset="0"/>
                        </a:rPr>
                        <a:t>1</a:t>
                      </a:r>
                      <a:endParaRPr lang="ru-RU" sz="2400" dirty="0"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5445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ahnschrift Light SemiCondensed" panose="020B0502040204020203" pitchFamily="34" charset="0"/>
                        </a:rPr>
                        <a:t>1</a:t>
                      </a:r>
                      <a:endParaRPr lang="ru-RU" sz="2400" dirty="0"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ahnschrift Light SemiCondensed" panose="020B0502040204020203" pitchFamily="34" charset="0"/>
                        </a:rPr>
                        <a:t>0</a:t>
                      </a:r>
                      <a:endParaRPr lang="ru-RU" sz="2400" dirty="0"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ahnschrift Light SemiCondensed" panose="020B0502040204020203" pitchFamily="34" charset="0"/>
                        </a:rPr>
                        <a:t>0</a:t>
                      </a:r>
                      <a:endParaRPr lang="ru-RU" sz="2400" dirty="0"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ahnschrift Light SemiCondensed" panose="020B0502040204020203" pitchFamily="34" charset="0"/>
                        </a:rPr>
                        <a:t>1</a:t>
                      </a:r>
                      <a:endParaRPr lang="ru-RU" sz="2400" dirty="0"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ahnschrift Light SemiCondensed" panose="020B0502040204020203" pitchFamily="34" charset="0"/>
                        </a:rPr>
                        <a:t>0</a:t>
                      </a:r>
                      <a:endParaRPr lang="ru-RU" sz="2400" dirty="0"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3838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ahnschrift Light SemiCondensed" panose="020B0502040204020203" pitchFamily="34" charset="0"/>
                        </a:rPr>
                        <a:t>1</a:t>
                      </a:r>
                      <a:endParaRPr lang="ru-RU" sz="2400" dirty="0"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ahnschrift Light SemiCondensed" panose="020B0502040204020203" pitchFamily="34" charset="0"/>
                        </a:rPr>
                        <a:t>1</a:t>
                      </a:r>
                      <a:endParaRPr lang="ru-RU" sz="2400" dirty="0"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ahnschrift Light SemiCondensed" panose="020B0502040204020203" pitchFamily="34" charset="0"/>
                        </a:rPr>
                        <a:t>1</a:t>
                      </a:r>
                      <a:endParaRPr lang="ru-RU" sz="2400" dirty="0"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ahnschrift Light SemiCondensed" panose="020B0502040204020203" pitchFamily="34" charset="0"/>
                        </a:rPr>
                        <a:t>1</a:t>
                      </a:r>
                      <a:endParaRPr lang="ru-RU" sz="2400" dirty="0"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ahnschrift Light SemiCondensed" panose="020B0502040204020203" pitchFamily="34" charset="0"/>
                        </a:rPr>
                        <a:t>0</a:t>
                      </a:r>
                      <a:endParaRPr lang="ru-RU" sz="2400" dirty="0"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9901632"/>
                  </a:ext>
                </a:extLst>
              </a:tr>
            </a:tbl>
          </a:graphicData>
        </a:graphic>
      </p:graphicFrame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F6C42B3C-151B-4EF9-80A1-8136500C0D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71557"/>
              </p:ext>
            </p:extLst>
          </p:nvPr>
        </p:nvGraphicFramePr>
        <p:xfrm>
          <a:off x="9588241" y="3886200"/>
          <a:ext cx="176555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5559">
                  <a:extLst>
                    <a:ext uri="{9D8B030D-6E8A-4147-A177-3AD203B41FA5}">
                      <a16:colId xmlns:a16="http://schemas.microsoft.com/office/drawing/2014/main" val="2526269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Приоритет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9446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not</a:t>
                      </a:r>
                      <a:endParaRPr lang="ru-RU" sz="24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1581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and</a:t>
                      </a:r>
                      <a:endParaRPr lang="ru-RU" sz="24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0187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or</a:t>
                      </a:r>
                      <a:endParaRPr lang="ru-RU" sz="24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60151"/>
                  </a:ext>
                </a:extLst>
              </a:tr>
            </a:tbl>
          </a:graphicData>
        </a:graphic>
      </p:graphicFrame>
      <p:pic>
        <p:nvPicPr>
          <p:cNvPr id="9" name="Рисунок 8" descr="Линия со стрелкой: прямо">
            <a:extLst>
              <a:ext uri="{FF2B5EF4-FFF2-40B4-BE49-F238E27FC236}">
                <a16:creationId xmlns:a16="http://schemas.microsoft.com/office/drawing/2014/main" id="{4EB6B89E-DD1A-43CA-9D3A-ED8837C5B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785032" y="4213962"/>
            <a:ext cx="1173276" cy="117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49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9C8082-70AF-45CF-8AD8-4B3458564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421"/>
            <a:ext cx="10515600" cy="1325563"/>
          </a:xfrm>
        </p:spPr>
        <p:txBody>
          <a:bodyPr/>
          <a:lstStyle/>
          <a:p>
            <a:r>
              <a:rPr lang="ru-RU" b="1" dirty="0">
                <a:latin typeface="Bahnschrift Condensed" panose="020B0502040204020203" pitchFamily="34" charset="0"/>
              </a:rPr>
              <a:t>Операторы сравнения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55B421-5D51-4EB6-9593-D1DC0B2C2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9092"/>
            <a:ext cx="10515600" cy="5235684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Логические значения часто возникают при сравнении выражений.</a:t>
            </a:r>
          </a:p>
          <a:p>
            <a:pPr marL="0" indent="0" algn="just">
              <a:buNone/>
            </a:pPr>
            <a:endParaRPr lang="ru-RU" dirty="0">
              <a:solidFill>
                <a:srgbClr val="222222"/>
              </a:solidFill>
              <a:latin typeface="Bahnschrift Light SemiCondensed" panose="020B0502040204020203" pitchFamily="34" charset="0"/>
            </a:endParaRPr>
          </a:p>
          <a:p>
            <a:pPr marL="0" indent="0" algn="just">
              <a:buNone/>
            </a:pPr>
            <a:endParaRPr lang="ru-RU" dirty="0">
              <a:solidFill>
                <a:srgbClr val="222222"/>
              </a:solidFill>
              <a:latin typeface="Bahnschrift Light SemiCondensed" panose="020B0502040204020203" pitchFamily="34" charset="0"/>
            </a:endParaRPr>
          </a:p>
          <a:p>
            <a:pPr marL="0" indent="0" algn="just">
              <a:buNone/>
            </a:pPr>
            <a:endParaRPr lang="ru-RU" dirty="0">
              <a:solidFill>
                <a:srgbClr val="222222"/>
              </a:solidFill>
              <a:latin typeface="Bahnschrift Light SemiCondensed" panose="020B0502040204020203" pitchFamily="34" charset="0"/>
            </a:endParaRPr>
          </a:p>
          <a:p>
            <a:pPr marL="0" indent="0" algn="just">
              <a:buNone/>
            </a:pPr>
            <a:endParaRPr lang="ru-RU" dirty="0">
              <a:solidFill>
                <a:srgbClr val="222222"/>
              </a:solidFill>
              <a:latin typeface="Bahnschrift Light SemiCondensed" panose="020B0502040204020203" pitchFamily="34" charset="0"/>
            </a:endParaRPr>
          </a:p>
          <a:p>
            <a:pPr marL="0" indent="0" algn="just">
              <a:buNone/>
            </a:pPr>
            <a:endParaRPr lang="ru-RU" dirty="0">
              <a:solidFill>
                <a:srgbClr val="222222"/>
              </a:solidFill>
              <a:latin typeface="Bahnschrift Light SemiCondensed" panose="020B0502040204020203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222222"/>
              </a:solidFill>
              <a:latin typeface="Bahnschrift Light SemiCondensed" panose="020B0502040204020203" pitchFamily="34" charset="0"/>
            </a:endParaRPr>
          </a:p>
          <a:p>
            <a:pPr marL="0" indent="0" algn="just">
              <a:buNone/>
            </a:pPr>
            <a:endParaRPr lang="ru-RU" dirty="0">
              <a:solidFill>
                <a:srgbClr val="222222"/>
              </a:solidFill>
              <a:latin typeface="Bahnschrift Light SemiCondensed" panose="020B0502040204020203" pitchFamily="34" charset="0"/>
            </a:endParaRPr>
          </a:p>
          <a:p>
            <a:pPr marL="0" indent="0" algn="just">
              <a:buNone/>
            </a:pPr>
            <a:endParaRPr lang="ru-RU" dirty="0">
              <a:solidFill>
                <a:srgbClr val="222222"/>
              </a:solidFill>
              <a:latin typeface="Bahnschrift Light SemiCondensed" panose="020B0502040204020203" pitchFamily="34" charset="0"/>
            </a:endParaRPr>
          </a:p>
          <a:p>
            <a:pPr marL="0" indent="0" algn="just">
              <a:buNone/>
            </a:pPr>
            <a:r>
              <a:rPr lang="ru-RU" dirty="0">
                <a:solidFill>
                  <a:srgbClr val="222222"/>
                </a:solidFill>
                <a:latin typeface="Bahnschrift Light SemiCondensed" panose="020B0502040204020203" pitchFamily="34" charset="0"/>
              </a:rPr>
              <a:t>Не стоит путать оператор присваивания (=) с условным оператором (==).</a:t>
            </a:r>
            <a:endParaRPr lang="ru-RU" dirty="0">
              <a:latin typeface="Bahnschrift Light SemiCondensed" panose="020B0502040204020203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BD13F80-EC4A-436D-8017-D4EA90EEA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814701"/>
              </p:ext>
            </p:extLst>
          </p:nvPr>
        </p:nvGraphicFramePr>
        <p:xfrm>
          <a:off x="2032000" y="2090057"/>
          <a:ext cx="8128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6857">
                  <a:extLst>
                    <a:ext uri="{9D8B030D-6E8A-4147-A177-3AD203B41FA5}">
                      <a16:colId xmlns:a16="http://schemas.microsoft.com/office/drawing/2014/main" val="3012884103"/>
                    </a:ext>
                  </a:extLst>
                </a:gridCol>
                <a:gridCol w="6241143">
                  <a:extLst>
                    <a:ext uri="{9D8B030D-6E8A-4147-A177-3AD203B41FA5}">
                      <a16:colId xmlns:a16="http://schemas.microsoft.com/office/drawing/2014/main" val="2662015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Оператор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Пояснение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567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&lt;</a:t>
                      </a:r>
                      <a:endParaRPr lang="ru-RU" sz="24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Строго меньше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365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&lt;=</a:t>
                      </a:r>
                      <a:endParaRPr lang="ru-RU" sz="24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Меньше или равно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655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&gt;</a:t>
                      </a:r>
                      <a:endParaRPr lang="ru-RU" sz="24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Строго больше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450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&gt;=</a:t>
                      </a:r>
                      <a:endParaRPr lang="ru-RU" sz="24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Больше или равно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834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!=</a:t>
                      </a:r>
                      <a:endParaRPr lang="ru-RU" sz="24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Не равно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816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==</a:t>
                      </a:r>
                      <a:endParaRPr lang="ru-RU" sz="2400" b="0" dirty="0">
                        <a:solidFill>
                          <a:schemeClr val="tx1"/>
                        </a:solidFill>
                        <a:latin typeface="Bahnschrift Light SemiCondensed" panose="020B0502040204020203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0" dirty="0">
                          <a:solidFill>
                            <a:schemeClr val="tx1"/>
                          </a:solidFill>
                          <a:latin typeface="Bahnschrift Light SemiCondensed" panose="020B0502040204020203" pitchFamily="34" charset="0"/>
                        </a:rPr>
                        <a:t>Равно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5202"/>
                  </a:ext>
                </a:extLst>
              </a:tr>
            </a:tbl>
          </a:graphicData>
        </a:graphic>
      </p:graphicFrame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99D2387-B7C3-402C-85DB-83ECE5973D74}"/>
              </a:ext>
            </a:extLst>
          </p:cNvPr>
          <p:cNvSpPr/>
          <p:nvPr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0639D8D-E064-40A4-B028-AB09E46F185A}"/>
              </a:ext>
            </a:extLst>
          </p:cNvPr>
          <p:cNvSpPr/>
          <p:nvPr/>
        </p:nvSpPr>
        <p:spPr>
          <a:xfrm>
            <a:off x="0" y="0"/>
            <a:ext cx="12192000" cy="2743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794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6492EB-26F5-4CAE-9CEB-FCBD566CA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Bahnschrift Condensed" panose="020B0502040204020203" pitchFamily="34" charset="0"/>
              </a:rPr>
              <a:t>Фича </a:t>
            </a:r>
            <a:r>
              <a:rPr lang="en-US" b="1" dirty="0">
                <a:latin typeface="Bahnschrift Condensed" panose="020B0502040204020203" pitchFamily="34" charset="0"/>
              </a:rPr>
              <a:t>Python</a:t>
            </a:r>
            <a:endParaRPr lang="ru-RU" b="1" dirty="0">
              <a:latin typeface="Bahnschrift Condensed" panose="020B0502040204020203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A3B5A8-6BE3-4910-99CA-E94269CE4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320" y="1690688"/>
            <a:ext cx="10515600" cy="4486275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Операторы сравнения в </a:t>
            </a:r>
            <a:r>
              <a:rPr lang="ru-RU" dirty="0" err="1">
                <a:latin typeface="Bahnschrift Light SemiCondensed" panose="020B0502040204020203" pitchFamily="34" charset="0"/>
              </a:rPr>
              <a:t>Python</a:t>
            </a:r>
            <a:r>
              <a:rPr lang="ru-RU" dirty="0">
                <a:latin typeface="Bahnschrift Light SemiCondensed" panose="020B0502040204020203" pitchFamily="34" charset="0"/>
              </a:rPr>
              <a:t> можно объединять в цепочки (в отличии от большинства других языков программирования, где для этого нужно использовать логические связки)</a:t>
            </a:r>
            <a:r>
              <a:rPr lang="en-US" dirty="0">
                <a:latin typeface="Bahnschrift Light SemiCondensed" panose="020B0502040204020203" pitchFamily="34" charset="0"/>
              </a:rPr>
              <a:t>.</a:t>
            </a:r>
          </a:p>
          <a:p>
            <a:pPr marL="0" indent="0" algn="just">
              <a:buNone/>
            </a:pPr>
            <a:r>
              <a:rPr lang="ru-RU" dirty="0">
                <a:highlight>
                  <a:srgbClr val="FFCC66"/>
                </a:highlight>
                <a:latin typeface="Bahnschrift Light SemiCondensed" panose="020B0502040204020203" pitchFamily="34" charset="0"/>
                <a:cs typeface="Courier New" panose="02070309020205020404" pitchFamily="49" charset="0"/>
              </a:rPr>
              <a:t>a == b == c </a:t>
            </a:r>
            <a:endParaRPr lang="en-US" dirty="0">
              <a:highlight>
                <a:srgbClr val="FFCC66"/>
              </a:highlight>
              <a:latin typeface="Bahnschrift Light SemiCondensed" panose="020B0502040204020203" pitchFamily="34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ru-RU" dirty="0">
                <a:highlight>
                  <a:srgbClr val="FFCC66"/>
                </a:highlight>
                <a:latin typeface="Bahnschrift Light SemiCondensed" panose="020B0502040204020203" pitchFamily="34" charset="0"/>
                <a:cs typeface="Courier New" panose="02070309020205020404" pitchFamily="49" charset="0"/>
              </a:rPr>
              <a:t>1 &lt;= x &lt;= 10</a:t>
            </a:r>
          </a:p>
        </p:txBody>
      </p:sp>
    </p:spTree>
    <p:extLst>
      <p:ext uri="{BB962C8B-B14F-4D97-AF65-F5344CB8AC3E}">
        <p14:creationId xmlns:p14="http://schemas.microsoft.com/office/powerpoint/2010/main" val="38385908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814</Words>
  <Application>Microsoft Office PowerPoint</Application>
  <PresentationFormat>Широкоэкранный</PresentationFormat>
  <Paragraphs>139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4" baseType="lpstr">
      <vt:lpstr>Arial</vt:lpstr>
      <vt:lpstr>Bahnschrift Condensed</vt:lpstr>
      <vt:lpstr>Bahnschrift Light SemiCondensed</vt:lpstr>
      <vt:lpstr>Bahnschrift SemiBold SemiConden</vt:lpstr>
      <vt:lpstr>Calibri</vt:lpstr>
      <vt:lpstr>Calibri Light</vt:lpstr>
      <vt:lpstr>Courier New</vt:lpstr>
      <vt:lpstr>Тема Office</vt:lpstr>
      <vt:lpstr>Условный оператор if – else.  Тип данных bool.</vt:lpstr>
      <vt:lpstr>Тип данных bool</vt:lpstr>
      <vt:lpstr>Объекты, которые приравниваются к True.</vt:lpstr>
      <vt:lpstr>Объекты, которые приравниваются к False</vt:lpstr>
      <vt:lpstr>Создание объекта типа bool.  Функция bool(). </vt:lpstr>
      <vt:lpstr>Операции с логическими значениями.</vt:lpstr>
      <vt:lpstr>Лень логических операций. Таблица значений.</vt:lpstr>
      <vt:lpstr>Операторы сравнения</vt:lpstr>
      <vt:lpstr>Фича Python</vt:lpstr>
      <vt:lpstr>Транзитивность</vt:lpstr>
      <vt:lpstr>Условный оператор if – else.</vt:lpstr>
      <vt:lpstr>Конструкции if:</vt:lpstr>
      <vt:lpstr>Презентация PowerPoint</vt:lpstr>
      <vt:lpstr>Отступ что {}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Условный оператор if – else.  Тип данных bool.</dc:title>
  <dc:creator>Asus</dc:creator>
  <cp:lastModifiedBy>Asus</cp:lastModifiedBy>
  <cp:revision>19</cp:revision>
  <dcterms:created xsi:type="dcterms:W3CDTF">2023-03-05T20:05:03Z</dcterms:created>
  <dcterms:modified xsi:type="dcterms:W3CDTF">2023-03-05T22:43:49Z</dcterms:modified>
</cp:coreProperties>
</file>