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9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AEA42-61D2-478A-B2B4-4F29F47FA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E0C6B4C-B546-4A16-AA18-B89CD428C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545909-E6A8-4C7C-9E5E-FCDC5B8E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6D16-C44F-4C1E-A99E-26200EA3140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D82D26-76F3-4C93-9DCA-59D1849A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107088-73BA-4BD4-9F22-C5BD5D1B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C092-552A-4C69-9564-B270F0B1C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24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7B33A-197C-4E92-9A44-21828061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AB3883-76A5-4E9E-B0E2-642788D7E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311BF6-09F2-4878-9E6E-ABCA6071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6D16-C44F-4C1E-A99E-26200EA3140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7E8E4D-E59A-493A-BCD9-2384C83E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046108-363A-4B6D-A7DD-05D7A5B8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C092-552A-4C69-9564-B270F0B1C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01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1AE667-1F20-4BF5-9389-970EE98E3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9955EA-121C-4403-B1B0-F50030790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D8D49D-F2E0-43A9-A774-86804871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6D16-C44F-4C1E-A99E-26200EA3140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4BEF86-8675-4766-8482-4BBEE23B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7FD412-E410-40ED-8D98-B96882A2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C092-552A-4C69-9564-B270F0B1C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74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9AEB4-BE18-4DC7-9A44-479C6108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DA0A2-7357-49C2-9084-9952DF39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0907C3-A0C5-49D8-9696-EEEA232B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6D16-C44F-4C1E-A99E-26200EA3140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D0CFDD-A349-411A-8463-D9C47300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5EEEA-10F7-4DC7-9368-3088E92A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C092-552A-4C69-9564-B270F0B1C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27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B5E2C-AC24-4744-89C9-9DFF1FED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CE6372-0AC8-4F58-95BA-833967070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C087D3-8445-43D5-9CF3-BDEE13E7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6D16-C44F-4C1E-A99E-26200EA3140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5CE17B-DB30-420F-A3A0-7A419998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0D574D-2139-4B8B-90AD-5C5F4059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C092-552A-4C69-9564-B270F0B1C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57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B6EF1-8865-42AB-BD4A-60FF34D1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9C876-5604-4814-9AB4-4521C79D9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A3AEF6-FB4D-4767-9C56-8637E9EB2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A1DC72-EC5D-4E0A-9143-5F728697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6D16-C44F-4C1E-A99E-26200EA3140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983D4D-8A58-4FD7-A64A-0623565F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AA9CBE-6BA0-4DF4-A5E6-DC441294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C092-552A-4C69-9564-B270F0B1C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21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7E2D9-8612-48E3-AD01-575DB795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33F420-7CA9-4C77-9831-90B3F10B7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E3126A-35F4-4787-A938-4C5F34AFE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3D028C-C437-4DDB-AFCD-607C66FBE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1FC976-1E87-4965-80B3-C7200E5C8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A384D6-1363-4262-BB22-37DA28E8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6D16-C44F-4C1E-A99E-26200EA3140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3745A8-46DE-415F-A06B-B58B4BEB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D828BF-66F8-43E1-BD34-647242B2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C092-552A-4C69-9564-B270F0B1C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42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157E4-128D-4D4F-8A1F-B3E2427F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AA4DF4-6825-43BE-957D-4711F961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6D16-C44F-4C1E-A99E-26200EA3140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6A2896F-20AE-4DDE-A6B7-B420EE2E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76137D-CA18-41B3-AF23-9A481819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C092-552A-4C69-9564-B270F0B1C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74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C9F641-13A5-40A8-A1C8-8122091A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6D16-C44F-4C1E-A99E-26200EA3140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CCFE7D-B793-43CD-8926-A1F4E02B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ABAB97-7751-4463-8878-88E2095C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C092-552A-4C69-9564-B270F0B1C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70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76B63-92CE-4F99-9DC6-F335FDB0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B3986-1D12-4E21-B0E4-7D828FBC1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CFC34B-1713-4A4D-B832-6F137A06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0F0FCC-3F1B-4054-AA1A-8CF82F98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6D16-C44F-4C1E-A99E-26200EA3140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13246C-F8BD-4938-B292-7F0795DA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8FF2B0-EB9F-4DEF-A9C0-5653FCC2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C092-552A-4C69-9564-B270F0B1C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35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65385-0536-4490-A6E7-82E5A546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9AAEF84-5E28-4DC2-8FD6-92A1BFDD2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46EC16-D117-458C-87F2-1906C8A1B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41CFB0-6957-4FBA-B058-51A09C83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6D16-C44F-4C1E-A99E-26200EA3140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3C6697-2FA6-41EB-86A5-34B627CB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53DDCC-8FDB-40F1-A178-4D62274E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2C092-552A-4C69-9564-B270F0B1C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51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C2860-04B9-46C0-ABE3-95EAB209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B0EB2F-C0EC-4A9C-91B5-7E05FEA2E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FEF77A-6E49-4E61-9243-475295540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B6D16-C44F-4C1E-A99E-26200EA31409}" type="datetimeFigureOut">
              <a:rPr lang="ru-RU" smtClean="0"/>
              <a:t>20.03.2023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7AA1B3-60BE-4CB1-85D1-842A3672C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A2131A-74D5-4F32-8600-06FBFAD8B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2C092-552A-4C69-9564-B270F0B1C6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10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A6685-C207-4A63-B5E9-B06804B36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ru-RU" dirty="0">
                <a:latin typeface="Bahnschrift SemiBold Condensed" panose="020B0502040204020203" pitchFamily="34" charset="0"/>
              </a:rPr>
              <a:t>Циклы </a:t>
            </a:r>
            <a:r>
              <a:rPr lang="en-US" dirty="0">
                <a:latin typeface="Bahnschrift SemiBold Condensed" panose="020B0502040204020203" pitchFamily="34" charset="0"/>
              </a:rPr>
              <a:t>for, while. </a:t>
            </a:r>
            <a:r>
              <a:rPr lang="ru-RU" dirty="0">
                <a:latin typeface="Bahnschrift SemiBold Condensed" panose="020B0502040204020203" pitchFamily="34" charset="0"/>
              </a:rPr>
              <a:t>Функция </a:t>
            </a:r>
            <a:r>
              <a:rPr lang="en-US" dirty="0">
                <a:latin typeface="Bahnschrift SemiBold Condensed" panose="020B0502040204020203" pitchFamily="34" charset="0"/>
              </a:rPr>
              <a:t>range()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CAEF48-8F80-468C-AC0D-91FFB485C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019592" cy="1655762"/>
          </a:xfrm>
        </p:spPr>
        <p:txBody>
          <a:bodyPr/>
          <a:lstStyle/>
          <a:p>
            <a:pPr algn="r"/>
            <a:r>
              <a:rPr lang="ru-RU" dirty="0">
                <a:latin typeface="Bahnschrift Light SemiCondensed" panose="020B0502040204020203" pitchFamily="34" charset="0"/>
              </a:rPr>
              <a:t>Имена переменных цикла</a:t>
            </a:r>
          </a:p>
          <a:p>
            <a:pPr algn="r"/>
            <a:r>
              <a:rPr lang="ru-RU" dirty="0">
                <a:latin typeface="Bahnschrift Light SemiCondensed" panose="020B0502040204020203" pitchFamily="34" charset="0"/>
              </a:rPr>
              <a:t>Примеры задач</a:t>
            </a:r>
          </a:p>
          <a:p>
            <a:pPr algn="r"/>
            <a:r>
              <a:rPr lang="en-US" dirty="0">
                <a:latin typeface="Bahnschrift Light SemiCondensed" panose="020B0502040204020203" pitchFamily="34" charset="0"/>
              </a:rPr>
              <a:t>break – continue – else </a:t>
            </a:r>
            <a:endParaRPr lang="ru-RU" dirty="0">
              <a:latin typeface="Bahnschrift Light SemiCondense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475E4C-C844-4829-90E5-DC1AB858BB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9" t="19184" r="64183" b="13197"/>
          <a:stretch/>
        </p:blipFill>
        <p:spPr>
          <a:xfrm>
            <a:off x="0" y="2220685"/>
            <a:ext cx="3707363" cy="46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0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0F6A0-0BA9-4F28-B970-5FC56B5F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Цикл </a:t>
            </a:r>
            <a:r>
              <a:rPr lang="en-US" dirty="0">
                <a:latin typeface="Bahnschrift SemiBold Condensed" panose="020B0502040204020203" pitchFamily="34" charset="0"/>
              </a:rPr>
              <a:t>while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C64761-A1F8-4FB8-8971-1513EDA0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7"/>
            <a:ext cx="10515600" cy="522514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while - </a:t>
            </a:r>
            <a:r>
              <a:rPr lang="ru-RU" dirty="0">
                <a:latin typeface="Bahnschrift Light SemiCondensed" panose="020B0502040204020203" pitchFamily="34" charset="0"/>
              </a:rPr>
              <a:t>цикл, повторяющийся до наступления определенного события.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Структура цикла </a:t>
            </a:r>
            <a:r>
              <a:rPr lang="en-US" dirty="0">
                <a:latin typeface="Bahnschrift Light SemiCondensed" panose="020B0502040204020203" pitchFamily="34" charset="0"/>
              </a:rPr>
              <a:t>while: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highlight>
                  <a:srgbClr val="D49E98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200" b="1" dirty="0">
                <a:highlight>
                  <a:srgbClr val="D49E98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условие</a:t>
            </a:r>
            <a:r>
              <a:rPr lang="en-US" sz="2200" b="1" dirty="0">
                <a:highlight>
                  <a:srgbClr val="D49E98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200" b="1" dirty="0">
                <a:highlight>
                  <a:srgbClr val="D49E98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блок кода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200" b="1" dirty="0">
              <a:highlight>
                <a:srgbClr val="D49E98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Блок команд, который выполняется в цикле </a:t>
            </a:r>
            <a:r>
              <a:rPr lang="en-US" dirty="0">
                <a:latin typeface="Bahnschrift Light SemiCondensed" panose="020B0502040204020203" pitchFamily="34" charset="0"/>
              </a:rPr>
              <a:t>while</a:t>
            </a:r>
            <a:r>
              <a:rPr lang="ru-RU" dirty="0">
                <a:latin typeface="Bahnschrift Light SemiCondensed" panose="020B0502040204020203" pitchFamily="34" charset="0"/>
              </a:rPr>
              <a:t> называется телом цикла.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Двоеточие </a:t>
            </a:r>
            <a:r>
              <a:rPr lang="en-US" dirty="0">
                <a:latin typeface="Bahnschrift Light SemiCondensed" panose="020B0502040204020203" pitchFamily="34" charset="0"/>
              </a:rPr>
              <a:t>‘</a:t>
            </a:r>
            <a:r>
              <a:rPr lang="ru-RU" dirty="0">
                <a:latin typeface="Bahnschrift Light SemiCondensed" panose="020B0502040204020203" pitchFamily="34" charset="0"/>
              </a:rPr>
              <a:t>:</a:t>
            </a:r>
            <a:r>
              <a:rPr lang="en-US" dirty="0">
                <a:latin typeface="Bahnschrift Light SemiCondensed" panose="020B0502040204020203" pitchFamily="34" charset="0"/>
              </a:rPr>
              <a:t>’</a:t>
            </a:r>
            <a:r>
              <a:rPr lang="ru-RU" dirty="0">
                <a:latin typeface="Bahnschrift Light SemiCondensed" panose="020B0502040204020203" pitchFamily="34" charset="0"/>
              </a:rPr>
              <a:t> в конце строки с инструкцией </a:t>
            </a:r>
            <a:r>
              <a:rPr lang="en-US" dirty="0">
                <a:latin typeface="Bahnschrift Light SemiCondensed" panose="020B0502040204020203" pitchFamily="34" charset="0"/>
              </a:rPr>
              <a:t>while</a:t>
            </a:r>
            <a:r>
              <a:rPr lang="ru-RU" dirty="0">
                <a:latin typeface="Bahnschrift Light SemiCondensed" panose="020B0502040204020203" pitchFamily="34" charset="0"/>
              </a:rPr>
              <a:t> сообщает интерпретатору </a:t>
            </a:r>
            <a:r>
              <a:rPr lang="ru-RU" dirty="0" err="1">
                <a:latin typeface="Bahnschrift Light SemiCondensed" panose="020B0502040204020203" pitchFamily="34" charset="0"/>
              </a:rPr>
              <a:t>Python</a:t>
            </a:r>
            <a:r>
              <a:rPr lang="ru-RU" dirty="0">
                <a:latin typeface="Bahnschrift Light SemiCondensed" panose="020B0502040204020203" pitchFamily="34" charset="0"/>
              </a:rPr>
              <a:t>, что дальше находится блок команд.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96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41E2D-05D8-4408-B7DE-470B3762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Стоп значение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69929D-AFCE-4402-A1B6-35A2B68B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335"/>
            <a:ext cx="10515600" cy="503862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Часто при решении задач на цикл </a:t>
            </a:r>
            <a:r>
              <a:rPr lang="ru-RU" dirty="0" err="1">
                <a:latin typeface="Bahnschrift Light SemiCondensed" panose="020B0502040204020203" pitchFamily="34" charset="0"/>
              </a:rPr>
              <a:t>while</a:t>
            </a:r>
            <a:r>
              <a:rPr lang="ru-RU" dirty="0">
                <a:latin typeface="Bahnschrift Light SemiCondensed" panose="020B0502040204020203" pitchFamily="34" charset="0"/>
              </a:rPr>
              <a:t>, мы считываем данные, до тех пор пока пользователь не введет некоторое значение, которое называют стоп значением.</a:t>
            </a:r>
          </a:p>
          <a:p>
            <a:pPr marL="0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 = input()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total = 0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text != 'stop’: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 = int(text)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total += num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 = input()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Сумма чисел равна',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total)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58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76535-0408-468A-9FF8-CC83901C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3061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Бесконечный цикл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24A4F-FE7B-47F9-A4D3-B876B17F1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061"/>
            <a:ext cx="10515600" cy="569167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Если в задаче требуется создать бесконечный цикл, то для этого обычно используется булево значение </a:t>
            </a: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True: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блок кода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Бесконечный цикл может возникнуть из-за ошибки в коде:</a:t>
            </a:r>
          </a:p>
          <a:p>
            <a:pPr marL="0" indent="0" algn="just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i &gt; 0: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 #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нет строки с уменьшением итератора</a:t>
            </a:r>
          </a:p>
          <a:p>
            <a:pPr marL="0" indent="0" algn="just"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Или вообще не запуститься:</a:t>
            </a:r>
          </a:p>
          <a:p>
            <a:pPr marL="0" indent="0" algn="just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-1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0: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 #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значение итератора изначально не подходит условию</a:t>
            </a:r>
          </a:p>
        </p:txBody>
      </p:sp>
    </p:spTree>
    <p:extLst>
      <p:ext uri="{BB962C8B-B14F-4D97-AF65-F5344CB8AC3E}">
        <p14:creationId xmlns:p14="http://schemas.microsoft.com/office/powerpoint/2010/main" val="90338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3D6C6-F1F5-4018-A6AF-C0C323F3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"/>
            <a:ext cx="10515600" cy="877078"/>
          </a:xfrm>
        </p:spPr>
        <p:txBody>
          <a:bodyPr/>
          <a:lstStyle/>
          <a:p>
            <a:r>
              <a:rPr lang="en-US" dirty="0">
                <a:latin typeface="Bahnschrift SemiBold Condensed" panose="020B0502040204020203" pitchFamily="34" charset="0"/>
              </a:rPr>
              <a:t>break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34A04-D079-4940-8B2F-978DD863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381"/>
            <a:ext cx="10515600" cy="5309119"/>
          </a:xfrm>
          <a:ln w="57150">
            <a:solidFill>
              <a:srgbClr val="D49E98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Оператор </a:t>
            </a:r>
            <a:r>
              <a:rPr lang="en-US" dirty="0">
                <a:highlight>
                  <a:srgbClr val="D49E98"/>
                </a:highlight>
                <a:latin typeface="Bahnschrift Light SemiCondensed" panose="020B0502040204020203" pitchFamily="34" charset="0"/>
              </a:rPr>
              <a:t>break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прерывает выполнение </a:t>
            </a:r>
            <a:r>
              <a:rPr lang="ru-RU" dirty="0">
                <a:highlight>
                  <a:srgbClr val="D49E98"/>
                </a:highlight>
                <a:latin typeface="Bahnschrift Light SemiCondensed" panose="020B0502040204020203" pitchFamily="34" charset="0"/>
              </a:rPr>
              <a:t>ближайшего</a:t>
            </a:r>
            <a:r>
              <a:rPr lang="ru-RU" dirty="0">
                <a:latin typeface="Bahnschrift Light SemiCondensed" panose="020B0502040204020203" pitchFamily="34" charset="0"/>
              </a:rPr>
              <a:t> цикла </a:t>
            </a:r>
            <a:r>
              <a:rPr lang="en-US" dirty="0">
                <a:latin typeface="Bahnschrift Light SemiCondensed" panose="020B0502040204020203" pitchFamily="34" charset="0"/>
              </a:rPr>
              <a:t>for </a:t>
            </a:r>
            <a:r>
              <a:rPr lang="ru-RU" dirty="0">
                <a:latin typeface="Bahnschrift Light SemiCondensed" panose="020B0502040204020203" pitchFamily="34" charset="0"/>
              </a:rPr>
              <a:t>или </a:t>
            </a:r>
            <a:r>
              <a:rPr lang="en-US" dirty="0">
                <a:latin typeface="Bahnschrift Light SemiCondensed" panose="020B0502040204020203" pitchFamily="34" charset="0"/>
              </a:rPr>
              <a:t>while</a:t>
            </a:r>
            <a:r>
              <a:rPr lang="ru-RU" dirty="0">
                <a:latin typeface="Bahnschrift Light SemiCondensed" panose="020B0502040204020203" pitchFamily="34" charset="0"/>
              </a:rPr>
              <a:t> преждевременно. </a:t>
            </a:r>
          </a:p>
          <a:p>
            <a:pPr marL="0" indent="0" algn="just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i == 0: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проверка на простое число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flag == True: 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 простое’)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 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 составное’)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8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3D6C6-F1F5-4018-A6AF-C0C323F3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183"/>
            <a:ext cx="10515600" cy="877078"/>
          </a:xfrm>
        </p:spPr>
        <p:txBody>
          <a:bodyPr/>
          <a:lstStyle/>
          <a:p>
            <a:r>
              <a:rPr lang="en-US" dirty="0">
                <a:latin typeface="Bahnschrift SemiBold Condensed" panose="020B0502040204020203" pitchFamily="34" charset="0"/>
              </a:rPr>
              <a:t>continue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34A04-D079-4940-8B2F-978DD863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242"/>
            <a:ext cx="10515600" cy="3872207"/>
          </a:xfrm>
          <a:ln w="57150">
            <a:solidFill>
              <a:srgbClr val="D49E98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Оператор </a:t>
            </a:r>
            <a:r>
              <a:rPr lang="ru-RU" dirty="0" err="1">
                <a:highlight>
                  <a:srgbClr val="D49E98"/>
                </a:highlight>
                <a:latin typeface="Bahnschrift Light SemiCondensed" panose="020B0502040204020203" pitchFamily="34" charset="0"/>
              </a:rPr>
              <a:t>continue</a:t>
            </a:r>
            <a:r>
              <a:rPr lang="ru-RU" dirty="0">
                <a:latin typeface="Bahnschrift Light SemiCondensed" panose="020B0502040204020203" pitchFamily="34" charset="0"/>
              </a:rPr>
              <a:t> позволяет перейти к </a:t>
            </a:r>
            <a:r>
              <a:rPr lang="ru-RU" dirty="0">
                <a:highlight>
                  <a:srgbClr val="D49E98"/>
                </a:highlight>
                <a:latin typeface="Bahnschrift Light SemiCondensed" panose="020B0502040204020203" pitchFamily="34" charset="0"/>
              </a:rPr>
              <a:t>следующей</a:t>
            </a:r>
            <a:r>
              <a:rPr lang="ru-RU" dirty="0">
                <a:latin typeface="Bahnschrift Light SemiCondensed" panose="020B0502040204020203" pitchFamily="34" charset="0"/>
              </a:rPr>
              <a:t> итерации цикла </a:t>
            </a:r>
            <a:r>
              <a:rPr lang="ru-RU" dirty="0" err="1">
                <a:latin typeface="Bahnschrift Light SemiCondensed" panose="020B0502040204020203" pitchFamily="34" charset="0"/>
              </a:rPr>
              <a:t>for</a:t>
            </a:r>
            <a:r>
              <a:rPr lang="ru-RU" dirty="0">
                <a:latin typeface="Bahnschrift Light SemiCondensed" panose="020B0502040204020203" pitchFamily="34" charset="0"/>
              </a:rPr>
              <a:t> или </a:t>
            </a:r>
            <a:r>
              <a:rPr lang="ru-RU" dirty="0" err="1">
                <a:latin typeface="Bahnschrift Light SemiCondensed" panose="020B0502040204020203" pitchFamily="34" charset="0"/>
              </a:rPr>
              <a:t>while</a:t>
            </a:r>
            <a:r>
              <a:rPr lang="ru-RU" dirty="0">
                <a:latin typeface="Bahnschrift Light SemiCondensed" panose="020B0502040204020203" pitchFamily="34" charset="0"/>
              </a:rPr>
              <a:t> до завершения всех команд в теле цикла.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 101):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7 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17 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29 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78: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continue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3D6C6-F1F5-4018-A6AF-C0C323F3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6"/>
            <a:ext cx="10515600" cy="877078"/>
          </a:xfrm>
        </p:spPr>
        <p:txBody>
          <a:bodyPr/>
          <a:lstStyle/>
          <a:p>
            <a:r>
              <a:rPr lang="en-US" dirty="0">
                <a:latin typeface="Bahnschrift SemiBold Condensed" panose="020B0502040204020203" pitchFamily="34" charset="0"/>
              </a:rPr>
              <a:t>else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34A04-D079-4940-8B2F-978DD863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714"/>
            <a:ext cx="10515600" cy="5533053"/>
          </a:xfrm>
          <a:ln w="57150">
            <a:solidFill>
              <a:srgbClr val="D49E98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err="1">
                <a:latin typeface="Bahnschrift Light SemiCondensed" panose="020B0502040204020203" pitchFamily="34" charset="0"/>
              </a:rPr>
              <a:t>Python</a:t>
            </a:r>
            <a:r>
              <a:rPr lang="ru-RU" dirty="0">
                <a:latin typeface="Bahnschrift Light SemiCondensed" panose="020B0502040204020203" pitchFamily="34" charset="0"/>
              </a:rPr>
              <a:t> допускает необязательный блок </a:t>
            </a:r>
            <a:r>
              <a:rPr lang="ru-RU" dirty="0" err="1">
                <a:latin typeface="Bahnschrift Light SemiCondensed" panose="020B0502040204020203" pitchFamily="34" charset="0"/>
              </a:rPr>
              <a:t>else</a:t>
            </a:r>
            <a:r>
              <a:rPr lang="ru-RU" dirty="0">
                <a:latin typeface="Bahnschrift Light SemiCondensed" panose="020B0502040204020203" pitchFamily="34" charset="0"/>
              </a:rPr>
              <a:t> в конце циклов </a:t>
            </a:r>
            <a:r>
              <a:rPr lang="ru-RU" dirty="0" err="1">
                <a:latin typeface="Bahnschrift Light SemiCondensed" panose="020B0502040204020203" pitchFamily="34" charset="0"/>
              </a:rPr>
              <a:t>while</a:t>
            </a:r>
            <a:r>
              <a:rPr lang="ru-RU" dirty="0">
                <a:latin typeface="Bahnschrift Light SemiCondensed" panose="020B0502040204020203" pitchFamily="34" charset="0"/>
              </a:rPr>
              <a:t> и </a:t>
            </a:r>
            <a:r>
              <a:rPr lang="ru-RU" dirty="0" err="1">
                <a:latin typeface="Bahnschrift Light SemiCondensed" panose="020B0502040204020203" pitchFamily="34" charset="0"/>
              </a:rPr>
              <a:t>for</a:t>
            </a:r>
            <a:r>
              <a:rPr lang="ru-RU" dirty="0">
                <a:latin typeface="Bahnschrift Light SemiCondensed" panose="020B0502040204020203" pitchFamily="34" charset="0"/>
              </a:rPr>
              <a:t>. Это уникальная особенность </a:t>
            </a:r>
            <a:r>
              <a:rPr lang="ru-RU" dirty="0" err="1">
                <a:latin typeface="Bahnschrift Light SemiCondensed" panose="020B0502040204020203" pitchFamily="34" charset="0"/>
              </a:rPr>
              <a:t>Python</a:t>
            </a:r>
            <a:r>
              <a:rPr lang="ru-RU" dirty="0">
                <a:latin typeface="Bahnschrift Light SemiCondensed" panose="020B0502040204020203" pitchFamily="34" charset="0"/>
              </a:rPr>
              <a:t>, не встречающаяся в большинстве других языков программирования.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имя переменной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количество повторений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&lt;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условие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break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блок кода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Условие </a:t>
            </a: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else </a:t>
            </a: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сработает только в случае, если цикл не был прерван при помощи </a:t>
            </a:r>
            <a:r>
              <a:rPr lang="en-US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break. </a:t>
            </a:r>
            <a:endParaRPr lang="ru-RU" dirty="0">
              <a:latin typeface="Bahnschrift Light SemiCondensed" panose="020B0502040204020203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65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3D6C6-F1F5-4018-A6AF-C0C323F3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6"/>
            <a:ext cx="10515600" cy="877078"/>
          </a:xfrm>
        </p:spPr>
        <p:txBody>
          <a:bodyPr/>
          <a:lstStyle/>
          <a:p>
            <a:r>
              <a:rPr lang="en-US" dirty="0">
                <a:latin typeface="Bahnschrift SemiBold Condensed" panose="020B0502040204020203" pitchFamily="34" charset="0"/>
              </a:rPr>
              <a:t>else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34A04-D079-4940-8B2F-978DD863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714"/>
            <a:ext cx="10515600" cy="5533053"/>
          </a:xfrm>
          <a:ln w="57150">
            <a:solidFill>
              <a:srgbClr val="D49E98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Поменяем код из пункта </a:t>
            </a:r>
            <a:r>
              <a:rPr lang="en-US" dirty="0">
                <a:latin typeface="Bahnschrift Light SemiCondensed" panose="020B0502040204020203" pitchFamily="34" charset="0"/>
              </a:rPr>
              <a:t>break:</a:t>
            </a:r>
          </a:p>
          <a:p>
            <a:pPr marL="0" indent="0" algn="just">
              <a:buNone/>
            </a:pPr>
            <a:endParaRPr lang="en-US" dirty="0">
              <a:latin typeface="Bahnschrift Light SemiCondensed" panose="020B0502040204020203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% i == 0: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проверка на простое число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	print('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 простое’)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Число составное’)</a:t>
            </a:r>
          </a:p>
          <a:p>
            <a:pPr marL="0" indent="0" algn="just">
              <a:buNone/>
            </a:pPr>
            <a:endParaRPr lang="ru-RU" dirty="0">
              <a:latin typeface="Bahnschrift Light SemiCondensed" panose="020B0502040204020203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82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ECF76-6463-4DE4-B350-5B567F13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Функция </a:t>
            </a:r>
            <a:r>
              <a:rPr lang="en-US" dirty="0">
                <a:latin typeface="Bahnschrift SemiBold Condensed" panose="020B0502040204020203" pitchFamily="34" charset="0"/>
              </a:rPr>
              <a:t>range()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775B4B-6266-4089-8C96-6C94CDB6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Функция </a:t>
            </a:r>
            <a:r>
              <a:rPr lang="ru-RU" dirty="0" err="1">
                <a:latin typeface="Bahnschrift Light SemiCondensed" panose="020B0502040204020203" pitchFamily="34" charset="0"/>
              </a:rPr>
              <a:t>range</a:t>
            </a:r>
            <a:r>
              <a:rPr lang="ru-RU" dirty="0">
                <a:latin typeface="Bahnschrift Light SemiCondensed" panose="020B0502040204020203" pitchFamily="34" charset="0"/>
              </a:rPr>
              <a:t>() генерирует последовательность чисел. Чаще всего используется </a:t>
            </a:r>
            <a:r>
              <a:rPr lang="en-US" dirty="0">
                <a:latin typeface="Bahnschrift Light SemiCondensed" panose="020B0502040204020203" pitchFamily="34" charset="0"/>
              </a:rPr>
              <a:t>range(n) </a:t>
            </a:r>
            <a:r>
              <a:rPr lang="ru-RU" dirty="0">
                <a:latin typeface="Bahnschrift Light SemiCondensed" panose="020B0502040204020203" pitchFamily="34" charset="0"/>
              </a:rPr>
              <a:t>с одним параметром.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1) </a:t>
            </a:r>
            <a:r>
              <a:rPr lang="en-US" dirty="0">
                <a:latin typeface="Bahnschrift Light SemiCondensed" panose="020B0502040204020203" pitchFamily="34" charset="0"/>
              </a:rPr>
              <a:t>range(n) – </a:t>
            </a:r>
            <a:r>
              <a:rPr lang="ru-RU" dirty="0">
                <a:latin typeface="Bahnschrift Light SemiCondensed" panose="020B0502040204020203" pitchFamily="34" charset="0"/>
              </a:rPr>
              <a:t>с одним параметром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Существуют перегрузки функции </a:t>
            </a:r>
            <a:r>
              <a:rPr lang="ru-RU" dirty="0" err="1">
                <a:latin typeface="Bahnschrift Light SemiCondensed" panose="020B0502040204020203" pitchFamily="34" charset="0"/>
              </a:rPr>
              <a:t>range</a:t>
            </a:r>
            <a:r>
              <a:rPr lang="ru-RU" dirty="0">
                <a:latin typeface="Bahnschrift Light SemiCondensed" panose="020B0502040204020203" pitchFamily="34" charset="0"/>
              </a:rPr>
              <a:t>(), которые позволяют настраивать элементы последовательности: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2) </a:t>
            </a:r>
            <a:r>
              <a:rPr lang="en-US" dirty="0">
                <a:latin typeface="Bahnschrift Light SemiCondensed" panose="020B0502040204020203" pitchFamily="34" charset="0"/>
              </a:rPr>
              <a:t>range(m, n) – c </a:t>
            </a:r>
            <a:r>
              <a:rPr lang="ru-RU" dirty="0">
                <a:latin typeface="Bahnschrift Light SemiCondensed" panose="020B0502040204020203" pitchFamily="34" charset="0"/>
              </a:rPr>
              <a:t>двумя параметрами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3) </a:t>
            </a:r>
            <a:r>
              <a:rPr lang="en-US" dirty="0">
                <a:latin typeface="Bahnschrift Light SemiCondensed" panose="020B0502040204020203" pitchFamily="34" charset="0"/>
              </a:rPr>
              <a:t>range(m, n, k) – </a:t>
            </a:r>
            <a:r>
              <a:rPr lang="ru-RU" dirty="0">
                <a:latin typeface="Bahnschrift Light SemiCondensed" panose="020B0502040204020203" pitchFamily="34" charset="0"/>
              </a:rPr>
              <a:t>с тремя параметрами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Функция </a:t>
            </a:r>
            <a:r>
              <a:rPr lang="ru-RU" dirty="0" err="1">
                <a:latin typeface="Bahnschrift Light SemiCondensed" panose="020B0502040204020203" pitchFamily="34" charset="0"/>
              </a:rPr>
              <a:t>range</a:t>
            </a:r>
            <a:r>
              <a:rPr lang="ru-RU" dirty="0">
                <a:latin typeface="Bahnschrift Light SemiCondensed" panose="020B0502040204020203" pitchFamily="34" charset="0"/>
              </a:rPr>
              <a:t>() может генерировать только целые числа.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582CEC5-B710-4A72-ADFB-8C423F6D2B00}"/>
              </a:ext>
            </a:extLst>
          </p:cNvPr>
          <p:cNvSpPr/>
          <p:nvPr/>
        </p:nvSpPr>
        <p:spPr>
          <a:xfrm>
            <a:off x="0" y="6568751"/>
            <a:ext cx="12192000" cy="289249"/>
          </a:xfrm>
          <a:prstGeom prst="rect">
            <a:avLst/>
          </a:prstGeom>
          <a:solidFill>
            <a:srgbClr val="D49E98"/>
          </a:solidFill>
          <a:ln>
            <a:solidFill>
              <a:srgbClr val="D49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400179B-DAA4-4626-AEC5-DB5E1D3FDCAC}"/>
              </a:ext>
            </a:extLst>
          </p:cNvPr>
          <p:cNvSpPr/>
          <p:nvPr/>
        </p:nvSpPr>
        <p:spPr>
          <a:xfrm>
            <a:off x="0" y="-40707"/>
            <a:ext cx="12192000" cy="289249"/>
          </a:xfrm>
          <a:prstGeom prst="rect">
            <a:avLst/>
          </a:prstGeom>
          <a:solidFill>
            <a:srgbClr val="D49E98"/>
          </a:solidFill>
          <a:ln>
            <a:solidFill>
              <a:srgbClr val="D49E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98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81F3F-9AD8-424C-80A6-68DB62E0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Bahnschrift SemiBold Condensed" panose="020B0502040204020203" pitchFamily="34" charset="0"/>
              </a:rPr>
              <a:t>range(n) 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894F6D-55DD-4335-AD46-4DD5DB32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9720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Функция </a:t>
            </a:r>
            <a:r>
              <a:rPr lang="ru-RU" dirty="0" err="1">
                <a:latin typeface="Bahnschrift Light SemiCondensed" panose="020B0502040204020203" pitchFamily="34" charset="0"/>
              </a:rPr>
              <a:t>range</a:t>
            </a:r>
            <a:r>
              <a:rPr lang="ru-RU" dirty="0">
                <a:latin typeface="Bahnschrift Light SemiCondensed" panose="020B0502040204020203" pitchFamily="34" charset="0"/>
              </a:rPr>
              <a:t>(n) генерирует последовательность чисел от 0 до n-1 и передает ее программе.</a:t>
            </a:r>
          </a:p>
          <a:p>
            <a:pPr marL="0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range(5) – 0 1 2 3 4</a:t>
            </a:r>
          </a:p>
          <a:p>
            <a:pPr marL="0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range(10) – 0 1 2 3 4 5 6 7 8 9</a:t>
            </a:r>
          </a:p>
          <a:p>
            <a:pPr marL="0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range(0) – 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Функция </a:t>
            </a:r>
            <a:r>
              <a:rPr lang="ru-RU" dirty="0" err="1">
                <a:latin typeface="Bahnschrift Light SemiCondensed" panose="020B0502040204020203" pitchFamily="34" charset="0"/>
              </a:rPr>
              <a:t>range</a:t>
            </a:r>
            <a:r>
              <a:rPr lang="ru-RU" dirty="0">
                <a:latin typeface="Bahnschrift Light SemiCondensed" panose="020B0502040204020203" pitchFamily="34" charset="0"/>
              </a:rPr>
              <a:t>(n)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с одним параметром работает только с положительными числами.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Двойные круглые скобки 4">
            <a:extLst>
              <a:ext uri="{FF2B5EF4-FFF2-40B4-BE49-F238E27FC236}">
                <a16:creationId xmlns:a16="http://schemas.microsoft.com/office/drawing/2014/main" id="{5ABE556B-AB64-4BE8-8DA4-9CC28B4CFE3B}"/>
              </a:ext>
            </a:extLst>
          </p:cNvPr>
          <p:cNvSpPr/>
          <p:nvPr/>
        </p:nvSpPr>
        <p:spPr>
          <a:xfrm>
            <a:off x="326571" y="1240971"/>
            <a:ext cx="11569960" cy="4637315"/>
          </a:xfrm>
          <a:prstGeom prst="bracketPair">
            <a:avLst/>
          </a:prstGeom>
          <a:ln w="76200">
            <a:solidFill>
              <a:srgbClr val="D49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35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734D4-5BF8-4023-BD77-47D290A7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Bahnschrift SemiBold Condensed" panose="020B0502040204020203" pitchFamily="34" charset="0"/>
              </a:rPr>
              <a:t>range(m, n)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86FFA-D4AA-4455-8055-6D139896C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062"/>
            <a:ext cx="10134600" cy="490790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Функция </a:t>
            </a:r>
            <a:r>
              <a:rPr lang="ru-RU" dirty="0" err="1">
                <a:latin typeface="Bahnschrift Light SemiCondensed" panose="020B0502040204020203" pitchFamily="34" charset="0"/>
              </a:rPr>
              <a:t>range</a:t>
            </a:r>
            <a:r>
              <a:rPr lang="ru-RU" dirty="0">
                <a:latin typeface="Bahnschrift Light SemiCondensed" panose="020B0502040204020203" pitchFamily="34" charset="0"/>
              </a:rPr>
              <a:t>(</a:t>
            </a:r>
            <a:r>
              <a:rPr lang="en-US" dirty="0">
                <a:latin typeface="Bahnschrift Light SemiCondensed" panose="020B0502040204020203" pitchFamily="34" charset="0"/>
              </a:rPr>
              <a:t>m, </a:t>
            </a:r>
            <a:r>
              <a:rPr lang="ru-RU" dirty="0">
                <a:latin typeface="Bahnschrift Light SemiCondensed" panose="020B0502040204020203" pitchFamily="34" charset="0"/>
              </a:rPr>
              <a:t>n) генерирует последовательность чисел от </a:t>
            </a:r>
            <a:r>
              <a:rPr lang="en-US" dirty="0">
                <a:latin typeface="Bahnschrift Light SemiCondensed" panose="020B0502040204020203" pitchFamily="34" charset="0"/>
              </a:rPr>
              <a:t>m</a:t>
            </a:r>
            <a:r>
              <a:rPr lang="ru-RU" dirty="0">
                <a:latin typeface="Bahnschrift Light SemiCondensed" panose="020B0502040204020203" pitchFamily="34" charset="0"/>
              </a:rPr>
              <a:t> до n-1 и передает ее программе.</a:t>
            </a:r>
          </a:p>
          <a:p>
            <a:pPr marL="0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range(5, 10) – 5 6 7 8 9 </a:t>
            </a:r>
          </a:p>
          <a:p>
            <a:pPr marL="0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range(10, 11) – 11</a:t>
            </a:r>
          </a:p>
          <a:p>
            <a:pPr marL="0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range(10, 1) – </a:t>
            </a:r>
          </a:p>
          <a:p>
            <a:pPr marL="0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range(-6, -2) - -6 -5 -4 -3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range(-6, 2) - -6 -5 -4 -3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-2 -1 0 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Если первый параметр больше второго, то функция </a:t>
            </a:r>
            <a:r>
              <a:rPr lang="ru-RU" dirty="0" err="1">
                <a:latin typeface="Bahnschrift Light SemiCondensed" panose="020B0502040204020203" pitchFamily="34" charset="0"/>
              </a:rPr>
              <a:t>range</a:t>
            </a:r>
            <a:r>
              <a:rPr lang="ru-RU" dirty="0">
                <a:latin typeface="Bahnschrift Light SemiCondensed" panose="020B0502040204020203" pitchFamily="34" charset="0"/>
              </a:rPr>
              <a:t>(</a:t>
            </a:r>
            <a:r>
              <a:rPr lang="en-US" dirty="0">
                <a:latin typeface="Bahnschrift Light SemiCondensed" panose="020B0502040204020203" pitchFamily="34" charset="0"/>
              </a:rPr>
              <a:t>m, n</a:t>
            </a:r>
            <a:r>
              <a:rPr lang="ru-RU" dirty="0">
                <a:latin typeface="Bahnschrift Light SemiCondensed" panose="020B0502040204020203" pitchFamily="34" charset="0"/>
              </a:rPr>
              <a:t>) генерирует пустую последовательность.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Перегрузка </a:t>
            </a:r>
            <a:r>
              <a:rPr lang="ru-RU" dirty="0" err="1">
                <a:latin typeface="Bahnschrift Light SemiCondensed" panose="020B0502040204020203" pitchFamily="34" charset="0"/>
              </a:rPr>
              <a:t>range</a:t>
            </a:r>
            <a:r>
              <a:rPr lang="ru-RU" dirty="0">
                <a:latin typeface="Bahnschrift Light SemiCondensed" panose="020B0502040204020203" pitchFamily="34" charset="0"/>
              </a:rPr>
              <a:t>(</a:t>
            </a:r>
            <a:r>
              <a:rPr lang="en-US" dirty="0">
                <a:latin typeface="Bahnschrift Light SemiCondensed" panose="020B0502040204020203" pitchFamily="34" charset="0"/>
              </a:rPr>
              <a:t>m</a:t>
            </a:r>
            <a:r>
              <a:rPr lang="ru-RU" dirty="0">
                <a:latin typeface="Bahnschrift Light SemiCondensed" panose="020B0502040204020203" pitchFamily="34" charset="0"/>
              </a:rPr>
              <a:t>, n)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работает с положительными и отрицательными числами. 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Двойные круглые скобки 4">
            <a:extLst>
              <a:ext uri="{FF2B5EF4-FFF2-40B4-BE49-F238E27FC236}">
                <a16:creationId xmlns:a16="http://schemas.microsoft.com/office/drawing/2014/main" id="{1DB49FF0-65AF-4027-A9F6-EB11EF53FFFA}"/>
              </a:ext>
            </a:extLst>
          </p:cNvPr>
          <p:cNvSpPr/>
          <p:nvPr/>
        </p:nvSpPr>
        <p:spPr>
          <a:xfrm>
            <a:off x="214604" y="1073019"/>
            <a:ext cx="11681927" cy="5253135"/>
          </a:xfrm>
          <a:prstGeom prst="bracketPair">
            <a:avLst/>
          </a:prstGeom>
          <a:ln w="76200">
            <a:solidFill>
              <a:srgbClr val="D49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31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515CC-2288-4238-8FFE-445D6501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3019"/>
          </a:xfrm>
        </p:spPr>
        <p:txBody>
          <a:bodyPr/>
          <a:lstStyle/>
          <a:p>
            <a:r>
              <a:rPr lang="en-US" dirty="0">
                <a:latin typeface="Bahnschrift SemiBold Condensed" panose="020B0502040204020203" pitchFamily="34" charset="0"/>
              </a:rPr>
              <a:t>range(m, n, k)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968548-0618-42C1-8547-39E0102B9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5"/>
            <a:ext cx="10515600" cy="543974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Перегрузка </a:t>
            </a:r>
            <a:r>
              <a:rPr lang="ru-RU" dirty="0" err="1">
                <a:latin typeface="Bahnschrift Light SemiCondensed" panose="020B0502040204020203" pitchFamily="34" charset="0"/>
              </a:rPr>
              <a:t>range</a:t>
            </a:r>
            <a:r>
              <a:rPr lang="ru-RU" dirty="0">
                <a:latin typeface="Bahnschrift Light SemiCondensed" panose="020B0502040204020203" pitchFamily="34" charset="0"/>
              </a:rPr>
              <a:t>(</a:t>
            </a:r>
            <a:r>
              <a:rPr lang="en-US" dirty="0">
                <a:latin typeface="Bahnschrift Light SemiCondensed" panose="020B0502040204020203" pitchFamily="34" charset="0"/>
              </a:rPr>
              <a:t>m, </a:t>
            </a:r>
            <a:r>
              <a:rPr lang="ru-RU" dirty="0">
                <a:latin typeface="Bahnschrift Light SemiCondensed" panose="020B0502040204020203" pitchFamily="34" charset="0"/>
              </a:rPr>
              <a:t>n, </a:t>
            </a:r>
            <a:r>
              <a:rPr lang="en-US" dirty="0">
                <a:latin typeface="Bahnschrift Light SemiCondensed" panose="020B0502040204020203" pitchFamily="34" charset="0"/>
              </a:rPr>
              <a:t>k</a:t>
            </a:r>
            <a:r>
              <a:rPr lang="ru-RU" dirty="0">
                <a:latin typeface="Bahnschrift Light SemiCondensed" panose="020B0502040204020203" pitchFamily="34" charset="0"/>
              </a:rPr>
              <a:t>) генерирует последовательность чисел от </a:t>
            </a:r>
            <a:r>
              <a:rPr lang="en-US" dirty="0">
                <a:latin typeface="Bahnschrift Light SemiCondensed" panose="020B0502040204020203" pitchFamily="34" charset="0"/>
              </a:rPr>
              <a:t>m</a:t>
            </a:r>
            <a:r>
              <a:rPr lang="ru-RU" dirty="0">
                <a:latin typeface="Bahnschrift Light SemiCondensed" panose="020B0502040204020203" pitchFamily="34" charset="0"/>
              </a:rPr>
              <a:t> до n-1 с шагом </a:t>
            </a:r>
            <a:r>
              <a:rPr lang="en-US" dirty="0">
                <a:latin typeface="Bahnschrift Light SemiCondensed" panose="020B0502040204020203" pitchFamily="34" charset="0"/>
              </a:rPr>
              <a:t>k </a:t>
            </a:r>
            <a:r>
              <a:rPr lang="ru-RU" dirty="0">
                <a:latin typeface="Bahnschrift Light SemiCondensed" panose="020B0502040204020203" pitchFamily="34" charset="0"/>
              </a:rPr>
              <a:t>и передает ее программе.</a:t>
            </a:r>
          </a:p>
          <a:p>
            <a:pPr marL="0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range(5, 10, 2) – 5 7 9 (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нечетные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7, 2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–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 4 6 (четные)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1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0, 2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–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9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–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10 8 6 4</a:t>
            </a:r>
          </a:p>
          <a:p>
            <a:pPr marL="0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range(-6, 2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- -6 -3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Если первый параметр больше второго и шаг отрицательный, то функция </a:t>
            </a:r>
            <a:r>
              <a:rPr lang="ru-RU" dirty="0" err="1">
                <a:latin typeface="Bahnschrift Light SemiCondensed" panose="020B0502040204020203" pitchFamily="34" charset="0"/>
              </a:rPr>
              <a:t>range</a:t>
            </a:r>
            <a:r>
              <a:rPr lang="ru-RU" dirty="0">
                <a:latin typeface="Bahnschrift Light SemiCondensed" panose="020B0502040204020203" pitchFamily="34" charset="0"/>
              </a:rPr>
              <a:t>(</a:t>
            </a:r>
            <a:r>
              <a:rPr lang="en-US" dirty="0">
                <a:latin typeface="Bahnschrift Light SemiCondensed" panose="020B0502040204020203" pitchFamily="34" charset="0"/>
              </a:rPr>
              <a:t>m, n</a:t>
            </a:r>
            <a:r>
              <a:rPr lang="ru-RU" dirty="0">
                <a:latin typeface="Bahnschrift Light SemiCondensed" panose="020B0502040204020203" pitchFamily="34" charset="0"/>
              </a:rPr>
              <a:t>, </a:t>
            </a:r>
            <a:r>
              <a:rPr lang="en-US" dirty="0">
                <a:latin typeface="Bahnschrift Light SemiCondensed" panose="020B0502040204020203" pitchFamily="34" charset="0"/>
              </a:rPr>
              <a:t>k</a:t>
            </a:r>
            <a:r>
              <a:rPr lang="ru-RU" dirty="0">
                <a:latin typeface="Bahnschrift Light SemiCondensed" panose="020B0502040204020203" pitchFamily="34" charset="0"/>
              </a:rPr>
              <a:t>) генерирует последовательность в обратном порядке.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Перегрузка </a:t>
            </a:r>
            <a:r>
              <a:rPr lang="ru-RU" dirty="0" err="1">
                <a:latin typeface="Bahnschrift Light SemiCondensed" panose="020B0502040204020203" pitchFamily="34" charset="0"/>
              </a:rPr>
              <a:t>range</a:t>
            </a:r>
            <a:r>
              <a:rPr lang="ru-RU" dirty="0">
                <a:latin typeface="Bahnschrift Light SemiCondensed" panose="020B0502040204020203" pitchFamily="34" charset="0"/>
              </a:rPr>
              <a:t>(</a:t>
            </a:r>
            <a:r>
              <a:rPr lang="en-US" dirty="0">
                <a:latin typeface="Bahnschrift Light SemiCondensed" panose="020B0502040204020203" pitchFamily="34" charset="0"/>
              </a:rPr>
              <a:t>m</a:t>
            </a:r>
            <a:r>
              <a:rPr lang="ru-RU" dirty="0">
                <a:latin typeface="Bahnschrift Light SemiCondensed" panose="020B0502040204020203" pitchFamily="34" charset="0"/>
              </a:rPr>
              <a:t>, n, </a:t>
            </a:r>
            <a:r>
              <a:rPr lang="en-US" dirty="0">
                <a:latin typeface="Bahnschrift Light SemiCondensed" panose="020B0502040204020203" pitchFamily="34" charset="0"/>
              </a:rPr>
              <a:t>k</a:t>
            </a:r>
            <a:r>
              <a:rPr lang="ru-RU" dirty="0">
                <a:latin typeface="Bahnschrift Light SemiCondensed" panose="020B0502040204020203" pitchFamily="34" charset="0"/>
              </a:rPr>
              <a:t>)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работает с положительными и отрицательными числами. 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Величина шага не может равняться 0.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endParaRPr lang="ru-RU" dirty="0"/>
          </a:p>
        </p:txBody>
      </p:sp>
      <p:sp>
        <p:nvSpPr>
          <p:cNvPr id="4" name="Двойные круглые скобки 3">
            <a:extLst>
              <a:ext uri="{FF2B5EF4-FFF2-40B4-BE49-F238E27FC236}">
                <a16:creationId xmlns:a16="http://schemas.microsoft.com/office/drawing/2014/main" id="{DD7D5206-840E-486D-AB96-EC34D71A2903}"/>
              </a:ext>
            </a:extLst>
          </p:cNvPr>
          <p:cNvSpPr/>
          <p:nvPr/>
        </p:nvSpPr>
        <p:spPr>
          <a:xfrm>
            <a:off x="251926" y="886409"/>
            <a:ext cx="11644605" cy="5682342"/>
          </a:xfrm>
          <a:prstGeom prst="bracketPair">
            <a:avLst/>
          </a:prstGeom>
          <a:ln w="76200">
            <a:solidFill>
              <a:srgbClr val="D49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15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68CE9-8222-405D-9525-19B5C349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Цикл </a:t>
            </a:r>
            <a:r>
              <a:rPr lang="en-US" dirty="0">
                <a:latin typeface="Bahnschrift SemiBold Condensed" panose="020B0502040204020203" pitchFamily="34" charset="0"/>
              </a:rPr>
              <a:t>for</a:t>
            </a:r>
            <a:endParaRPr lang="ru-RU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22F270-B56A-49F6-BFC0-73A21A13B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2344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Bahnschrift Light SemiCondensed" panose="020B0502040204020203" pitchFamily="34" charset="0"/>
              </a:rPr>
              <a:t>for - </a:t>
            </a:r>
            <a:r>
              <a:rPr lang="ru-RU" dirty="0">
                <a:latin typeface="Bahnschrift Light SemiCondensed" panose="020B0502040204020203" pitchFamily="34" charset="0"/>
              </a:rPr>
              <a:t>цикл, повторяющийся определенное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(фиксированное) количество раз.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Структура цикла </a:t>
            </a:r>
            <a:r>
              <a:rPr lang="en-US" dirty="0">
                <a:latin typeface="Bahnschrift Light SemiCondensed" panose="020B0502040204020203" pitchFamily="34" charset="0"/>
              </a:rPr>
              <a:t>for: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highlight>
                  <a:srgbClr val="D49E98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200" b="1" dirty="0">
                <a:highlight>
                  <a:srgbClr val="D49E98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имя переменной</a:t>
            </a:r>
            <a:r>
              <a:rPr lang="en-US" sz="2200" b="1" dirty="0">
                <a:highlight>
                  <a:srgbClr val="D49E98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b="1" dirty="0">
                <a:highlight>
                  <a:srgbClr val="D49E98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цикла</a:t>
            </a:r>
            <a:r>
              <a:rPr lang="en-US" sz="2200" b="1" dirty="0">
                <a:highlight>
                  <a:srgbClr val="D49E98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highlight>
                  <a:srgbClr val="D49E98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200" b="1" dirty="0">
                <a:highlight>
                  <a:srgbClr val="D49E98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количество повторений</a:t>
            </a:r>
            <a:r>
              <a:rPr lang="en-US" sz="2200" b="1" dirty="0">
                <a:highlight>
                  <a:srgbClr val="D49E98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2200" b="1" dirty="0">
                <a:highlight>
                  <a:srgbClr val="D49E98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блок кода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200" b="1" dirty="0">
              <a:highlight>
                <a:srgbClr val="D49E98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Блок команд, который выполняется в цикле </a:t>
            </a:r>
            <a:r>
              <a:rPr lang="ru-RU" dirty="0" err="1">
                <a:latin typeface="Bahnschrift Light SemiCondensed" panose="020B0502040204020203" pitchFamily="34" charset="0"/>
              </a:rPr>
              <a:t>for</a:t>
            </a:r>
            <a:r>
              <a:rPr lang="ru-RU" dirty="0">
                <a:latin typeface="Bahnschrift Light SemiCondensed" panose="020B0502040204020203" pitchFamily="34" charset="0"/>
              </a:rPr>
              <a:t>, называется телом цикла.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Двоеточие </a:t>
            </a:r>
            <a:r>
              <a:rPr lang="en-US" dirty="0">
                <a:latin typeface="Bahnschrift Light SemiCondensed" panose="020B0502040204020203" pitchFamily="34" charset="0"/>
              </a:rPr>
              <a:t>‘</a:t>
            </a:r>
            <a:r>
              <a:rPr lang="ru-RU" dirty="0">
                <a:latin typeface="Bahnschrift Light SemiCondensed" panose="020B0502040204020203" pitchFamily="34" charset="0"/>
              </a:rPr>
              <a:t>:</a:t>
            </a:r>
            <a:r>
              <a:rPr lang="en-US" dirty="0">
                <a:latin typeface="Bahnschrift Light SemiCondensed" panose="020B0502040204020203" pitchFamily="34" charset="0"/>
              </a:rPr>
              <a:t>’</a:t>
            </a:r>
            <a:r>
              <a:rPr lang="ru-RU" dirty="0">
                <a:latin typeface="Bahnschrift Light SemiCondensed" panose="020B0502040204020203" pitchFamily="34" charset="0"/>
              </a:rPr>
              <a:t> в конце строки с инструкцией </a:t>
            </a:r>
            <a:r>
              <a:rPr lang="ru-RU" dirty="0" err="1">
                <a:latin typeface="Bahnschrift Light SemiCondensed" panose="020B0502040204020203" pitchFamily="34" charset="0"/>
              </a:rPr>
              <a:t>for</a:t>
            </a:r>
            <a:r>
              <a:rPr lang="ru-RU" dirty="0">
                <a:latin typeface="Bahnschrift Light SemiCondensed" panose="020B0502040204020203" pitchFamily="34" charset="0"/>
              </a:rPr>
              <a:t> сообщает интерпретатору </a:t>
            </a:r>
            <a:r>
              <a:rPr lang="ru-RU" dirty="0" err="1">
                <a:latin typeface="Bahnschrift Light SemiCondensed" panose="020B0502040204020203" pitchFamily="34" charset="0"/>
              </a:rPr>
              <a:t>Python</a:t>
            </a:r>
            <a:r>
              <a:rPr lang="ru-RU" dirty="0">
                <a:latin typeface="Bahnschrift Light SemiCondensed" panose="020B0502040204020203" pitchFamily="34" charset="0"/>
              </a:rPr>
              <a:t>, что дальше находится блок команд.</a:t>
            </a:r>
          </a:p>
        </p:txBody>
      </p:sp>
    </p:spTree>
    <p:extLst>
      <p:ext uri="{BB962C8B-B14F-4D97-AF65-F5344CB8AC3E}">
        <p14:creationId xmlns:p14="http://schemas.microsoft.com/office/powerpoint/2010/main" val="246705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E8D27-D5A0-4F06-8D44-AAF07013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Имя переменной цикла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97A59B-54FE-4F57-A73A-9D080E2F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649"/>
            <a:ext cx="10515600" cy="4973314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Если переменная цикла не участвует в вычислениях блока кода, то ее имя можно не указывать:</a:t>
            </a:r>
          </a:p>
          <a:p>
            <a:pPr marL="0" indent="0">
              <a:buNone/>
            </a:pPr>
            <a:endParaRPr lang="ru-RU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_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количество повторений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блок кода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В программировании для наименования переменных цикла обычно используют буквы i, j, k и </a:t>
            </a:r>
            <a:r>
              <a:rPr lang="ru-RU" dirty="0" err="1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тд</a:t>
            </a:r>
            <a:r>
              <a:rPr lang="ru-RU" dirty="0">
                <a:latin typeface="Bahnschrift Light SemiCondensed" panose="020B0502040204020203" pitchFamily="34" charset="0"/>
                <a:cs typeface="Courier New" panose="02070309020205020404" pitchFamily="49" charset="0"/>
              </a:rPr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range(5): 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78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9B01241-2111-401B-820E-5ABF598E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135"/>
            <a:ext cx="10515600" cy="54958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Как и в случае с </a:t>
            </a:r>
            <a:r>
              <a:rPr lang="en-US" dirty="0">
                <a:latin typeface="Bahnschrift Light SemiCondensed" panose="020B0502040204020203" pitchFamily="34" charset="0"/>
              </a:rPr>
              <a:t>if()</a:t>
            </a:r>
            <a:r>
              <a:rPr lang="ru-RU" dirty="0">
                <a:latin typeface="Bahnschrift Light SemiCondensed" panose="020B0502040204020203" pitchFamily="34" charset="0"/>
              </a:rPr>
              <a:t>, циклов в программе может быть несколько: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range(5): 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- 2) 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range(5): 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+ 2)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print(‘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Все посчитано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dirty="0">
              <a:latin typeface="Bahnschrift Light SemiCondensed" panose="020B0502040204020203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Циклы также могут быть вложенными: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hours in range(24): 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minutes in range(60): 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seconds in range(60): 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print(hours, ':', minutes, ':', seconds)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8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EE55A-1BE0-491F-8C74-20CC20A9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3061"/>
          </a:xfrm>
        </p:spPr>
        <p:txBody>
          <a:bodyPr/>
          <a:lstStyle/>
          <a:p>
            <a:r>
              <a:rPr lang="ru-RU" dirty="0">
                <a:latin typeface="Bahnschrift SemiBold Condensed" panose="020B0502040204020203" pitchFamily="34" charset="0"/>
              </a:rPr>
              <a:t>Примеры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AB790-8BB7-4498-AABD-F66ADB205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9755"/>
            <a:ext cx="10515600" cy="5645021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3200" dirty="0">
                <a:latin typeface="Bahnschrift Light SemiCondensed" panose="020B0502040204020203" pitchFamily="34" charset="0"/>
              </a:rPr>
              <a:t>Подсчет количества</a:t>
            </a:r>
            <a:r>
              <a:rPr lang="en-US" sz="3200" dirty="0">
                <a:latin typeface="Bahnschrift Light SemiCondensed" panose="020B0502040204020203" pitchFamily="34" charset="0"/>
              </a:rPr>
              <a:t>. </a:t>
            </a:r>
            <a:r>
              <a:rPr lang="ru-RU" sz="3200" dirty="0">
                <a:latin typeface="Bahnschrift Light SemiCondensed" panose="020B0502040204020203" pitchFamily="34" charset="0"/>
              </a:rPr>
              <a:t>Для подсчета количества перед циклом создается счетчик. Ему мы присваиваем 0.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3200" dirty="0">
                <a:latin typeface="Bahnschrift Light SemiCondensed" panose="020B0502040204020203" pitchFamily="34" charset="0"/>
              </a:rPr>
              <a:t>Посчитаем количество четных чисел в промежутке от 2 до 10 – 1</a:t>
            </a:r>
            <a:r>
              <a:rPr lang="en-US" sz="3200" dirty="0">
                <a:latin typeface="Bahnschrift Light SemiCondensed" panose="020B0502040204020203" pitchFamily="34" charset="0"/>
              </a:rPr>
              <a:t>:</a:t>
            </a:r>
          </a:p>
          <a:p>
            <a:pPr marL="0" indent="0" algn="just">
              <a:buNone/>
            </a:pPr>
            <a:endParaRPr lang="en-US" sz="3200" b="1" dirty="0">
              <a:latin typeface="Bahnschrift Light SemiCondensed" panose="020B0502040204020203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 = 0 #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счетчик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_ in range(2, 10, 2):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+= 1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print(counter)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3200" dirty="0">
                <a:latin typeface="Bahnschrift Light SemiCondensed" panose="020B0502040204020203" pitchFamily="34" charset="0"/>
              </a:rPr>
              <a:t>Подсчет суммы</a:t>
            </a:r>
            <a:r>
              <a:rPr lang="en-US" sz="3200" dirty="0">
                <a:latin typeface="Bahnschrift Light SemiCondensed" panose="020B0502040204020203" pitchFamily="34" charset="0"/>
              </a:rPr>
              <a:t>/</a:t>
            </a:r>
            <a:r>
              <a:rPr lang="ru-RU" sz="3200" dirty="0">
                <a:latin typeface="Bahnschrift Light SemiCondensed" panose="020B0502040204020203" pitchFamily="34" charset="0"/>
              </a:rPr>
              <a:t>произведения. Для подсчета суммы заводим переменную</a:t>
            </a:r>
            <a:r>
              <a:rPr lang="en-US" sz="3200" dirty="0">
                <a:latin typeface="Bahnschrift Light SemiCondensed" panose="020B0502040204020203" pitchFamily="34" charset="0"/>
              </a:rPr>
              <a:t> </a:t>
            </a:r>
            <a:r>
              <a:rPr lang="en-US" sz="3200" dirty="0" err="1">
                <a:latin typeface="Bahnschrift Light SemiCondensed" panose="020B0502040204020203" pitchFamily="34" charset="0"/>
              </a:rPr>
              <a:t>summ</a:t>
            </a:r>
            <a:r>
              <a:rPr lang="ru-RU" sz="3200" dirty="0">
                <a:latin typeface="Bahnschrift Light SemiCondensed" panose="020B0502040204020203" pitchFamily="34" charset="0"/>
              </a:rPr>
              <a:t> и присваиваем 0. Для подсчета произведения заводим переменную </a:t>
            </a:r>
            <a:r>
              <a:rPr lang="en-US" sz="3200" dirty="0" err="1">
                <a:latin typeface="Bahnschrift Light SemiCondensed" panose="020B0502040204020203" pitchFamily="34" charset="0"/>
              </a:rPr>
              <a:t>mult</a:t>
            </a:r>
            <a:r>
              <a:rPr lang="ru-RU" sz="3200" dirty="0">
                <a:latin typeface="Bahnschrift Light SemiCondensed" panose="020B0502040204020203" pitchFamily="34" charset="0"/>
              </a:rPr>
              <a:t> и присваиваем 1.</a:t>
            </a:r>
            <a:endParaRPr lang="en-US" sz="3200" dirty="0">
              <a:latin typeface="Bahnschrift Light SemiCondensed" panose="020B0502040204020203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3200" dirty="0">
                <a:latin typeface="Bahnschrift Light SemiCondensed" panose="020B0502040204020203" pitchFamily="34" charset="0"/>
              </a:rPr>
              <a:t>Посчитаем сумму и произведение четных чисел в промежутке от 2 до 10 – 1</a:t>
            </a:r>
            <a:r>
              <a:rPr lang="en-US" sz="3200" dirty="0">
                <a:latin typeface="Bahnschrift Light SemiCondensed" panose="020B0502040204020203" pitchFamily="34" charset="0"/>
              </a:rPr>
              <a:t>:</a:t>
            </a:r>
          </a:p>
          <a:p>
            <a:pPr marL="0" indent="0" algn="just">
              <a:buNone/>
            </a:pPr>
            <a:endParaRPr lang="ru-RU" sz="3200" dirty="0">
              <a:latin typeface="Bahnschrift Light SemiCondensed" panose="020B0502040204020203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range(2, 10, 2):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*=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0926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923</Words>
  <Application>Microsoft Office PowerPoint</Application>
  <PresentationFormat>Широкоэкранный</PresentationFormat>
  <Paragraphs>164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Bahnschrift Light SemiCondensed</vt:lpstr>
      <vt:lpstr>Bahnschrift SemiBold Condensed</vt:lpstr>
      <vt:lpstr>Calibri</vt:lpstr>
      <vt:lpstr>Calibri Light</vt:lpstr>
      <vt:lpstr>Courier New</vt:lpstr>
      <vt:lpstr>Тема Office</vt:lpstr>
      <vt:lpstr>Циклы for, while. Функция range()</vt:lpstr>
      <vt:lpstr>Функция range()</vt:lpstr>
      <vt:lpstr>range(n) </vt:lpstr>
      <vt:lpstr>range(m, n)</vt:lpstr>
      <vt:lpstr>range(m, n, k)</vt:lpstr>
      <vt:lpstr>Цикл for</vt:lpstr>
      <vt:lpstr>Имя переменной цикла</vt:lpstr>
      <vt:lpstr>Презентация PowerPoint</vt:lpstr>
      <vt:lpstr>Примеры задач</vt:lpstr>
      <vt:lpstr>Цикл while</vt:lpstr>
      <vt:lpstr>Стоп значение</vt:lpstr>
      <vt:lpstr>Бесконечный цикл</vt:lpstr>
      <vt:lpstr>break</vt:lpstr>
      <vt:lpstr>continue</vt:lpstr>
      <vt:lpstr>else</vt:lpstr>
      <vt:lpstr>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 for, while. Функция range()</dc:title>
  <dc:creator>Asus</dc:creator>
  <cp:lastModifiedBy>Asus</cp:lastModifiedBy>
  <cp:revision>15</cp:revision>
  <dcterms:created xsi:type="dcterms:W3CDTF">2023-03-20T06:49:37Z</dcterms:created>
  <dcterms:modified xsi:type="dcterms:W3CDTF">2023-03-20T08:51:09Z</dcterms:modified>
</cp:coreProperties>
</file>