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71" r:id="rId12"/>
    <p:sldId id="266" r:id="rId13"/>
    <p:sldId id="272" r:id="rId14"/>
    <p:sldId id="267" r:id="rId15"/>
    <p:sldId id="268" r:id="rId16"/>
    <p:sldId id="273" r:id="rId17"/>
    <p:sldId id="269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80C1-CFC2-4C11-B630-96CA0A0DD5C2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9B0BF-5269-4E00-A30C-826D1185C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8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9B0BF-5269-4E00-A30C-826D1185C8A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2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6BDC-96D2-4FAD-9EF7-E1FEFD52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EC8D3-5A99-4180-9A89-D3C27356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0B5D2-E39A-44DA-9FE4-2A0D158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A6B7B-55E6-435D-97E2-029AF2EE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6016F-9539-4927-93E9-D2F153CF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7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33F2F-16E8-4A10-A485-8626077F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6B373F-0C51-445F-816C-C141CF983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B0030-C9D8-47E1-95FC-56980D0D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1BDB8-7936-4303-8E8F-E96E96D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4FB34-4A5A-45CF-98BA-B7D653A1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3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00D03-7687-43B5-832D-83EEFE32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9F9FE0-64BF-4D80-8CFA-E0DFF82A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A2009-FDE7-465E-A1C3-5C65CC4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EA263-6A3B-49C8-9CCB-34926B5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1B2BC-FB1D-45DD-BA5B-408F7ECE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DC2CD-C2EC-4622-906C-97B7105E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F6572-37A7-4930-9734-C2301A06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85A36-4629-4CEB-96D6-F231D03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379AD-C109-4FA0-BA5D-671991F0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CF1F9C-797F-4944-AC15-D48D544E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F9BB-0010-4C78-B275-8C2D0DEF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ECC65-8B1B-4DAB-9B8A-ACCEF6C72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A5916-3523-42C2-AD4C-159D6EA9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8D196-7ACD-452B-B610-11A2CBD6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F3E0-F39E-4356-9509-184593A4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3E6F7-FEBC-44DC-8582-765F1403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094A7-6D98-47DF-9DCD-394FF7CB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5A78E-FDB2-4F3A-9702-215F67F2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F66F4-5DFB-4174-A813-8F9752D8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37C84-A43A-468D-B75A-C878AF6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2326E0-3F2B-4EF6-8542-6B6AA91E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6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7CF89-5291-4D99-BBAA-AE822D27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F185D-7A37-48F6-AF0A-26D53C5B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0599-7F7E-4B8D-9D35-3EDC66ED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531058-0092-4207-935D-F3297C70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5D568D-1DF4-472E-B1D9-35A470E3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0C5C4-5A98-4DC6-AFC8-108F7855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5F4612-E0B6-454D-AADA-17B037BC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480CF0-E865-4C9E-B0C0-8F99FF16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3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D2051-2952-4805-9125-934AFBF1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D260E-3218-4EA1-804D-C888C535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C1727-00C6-439A-AB32-25691F8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60987A-0685-4C66-9128-93D5C9E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7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89CDB6-9943-4321-BD60-C14CE555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859697-AEBC-43F0-9AFC-5134BA3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E7384-EE7D-486F-B988-9929E991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0CFC-2A12-4672-83EE-E2A66593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B55D5-F5B2-4429-92C7-44B74144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F6657-3E9D-4CFD-AF7E-E3811FF5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2985EF-8454-404B-8A86-8AACB3E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F5A8C6-17AB-43AF-9448-CA36963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BC7BB-BC81-475A-8DBA-E8BBAD5E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6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031AC-F31A-4F3D-9563-4C7E6905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FE3A3A-FB00-451F-863E-BC79281B0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33D8A-52E5-44B4-A794-88D318AD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D232F5-A967-4AD8-AAC5-9934B2E9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6F0705-4E98-4717-8774-BF94549C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0986D-EFD3-48FD-AA5D-63EC898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6067-3A92-4F1F-B7E2-8CBF4C25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0254F0-F7CA-4A02-9F02-2B93EB3F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497F6-BB17-4F70-B9E8-5F4965C18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9F0D-5B07-4F03-B7D4-797EBB69ABA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C230C-1396-45C0-ABAF-8E4FABE2C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71A5C-E530-4DDC-A86B-7451EEA6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0E1A-A7EA-4202-BD1D-D401A1E53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6A5F9-A8AC-4CB9-BC85-75CC7A41A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Вложенные списки, 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B80B8F-E227-4E79-A755-8C0711F7D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254" y="3602038"/>
            <a:ext cx="4534678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Bahnschrift SemiLight SemiConde" panose="020B0502040204020203" pitchFamily="34" charset="0"/>
              </a:rPr>
              <a:t>Индексация</a:t>
            </a:r>
          </a:p>
          <a:p>
            <a:pPr algn="r"/>
            <a:r>
              <a:rPr lang="ru-RU" dirty="0">
                <a:latin typeface="Bahnschrift SemiLight SemiConde" panose="020B0502040204020203" pitchFamily="34" charset="0"/>
              </a:rPr>
              <a:t>Функции</a:t>
            </a:r>
          </a:p>
          <a:p>
            <a:pPr algn="r"/>
            <a:r>
              <a:rPr lang="ru-RU" dirty="0">
                <a:latin typeface="Bahnschrift SemiLight SemiConde" panose="020B0502040204020203" pitchFamily="34" charset="0"/>
              </a:rPr>
              <a:t>Операции над матрицами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CE931-D03E-4CB6-81D2-26B885142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4" r="-319" b="47477"/>
          <a:stretch/>
        </p:blipFill>
        <p:spPr>
          <a:xfrm>
            <a:off x="0" y="2808514"/>
            <a:ext cx="5374878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D91C-FC48-4636-89E6-AF9AB7F4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Считывание элементов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999D4-8550-4AD2-A3C0-69161E60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0363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Пусть пользователь вводит число </a:t>
            </a:r>
            <a:r>
              <a:rPr lang="en-US" dirty="0">
                <a:latin typeface="Bahnschrift Light SemiCondensed" panose="020B0502040204020203" pitchFamily="34" charset="0"/>
              </a:rPr>
              <a:t>n – </a:t>
            </a:r>
            <a:r>
              <a:rPr lang="ru-RU" dirty="0">
                <a:latin typeface="Bahnschrift Light SemiCondensed" panose="020B0502040204020203" pitchFamily="34" charset="0"/>
              </a:rPr>
              <a:t>количество строк. Далее вводит </a:t>
            </a:r>
            <a:r>
              <a:rPr lang="en-US" dirty="0">
                <a:latin typeface="Bahnschrift Light SemiCondensed" panose="020B0502040204020203" pitchFamily="34" charset="0"/>
              </a:rPr>
              <a:t>n </a:t>
            </a:r>
            <a:r>
              <a:rPr lang="ru-RU" dirty="0">
                <a:latin typeface="Bahnschrift Light SemiCondensed" panose="020B0502040204020203" pitchFamily="34" charset="0"/>
              </a:rPr>
              <a:t>строк с элементами списка через пробел.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</a:p>
          <a:p>
            <a:pPr marL="0" indent="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считывания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(элементы списочных объектов - </a:t>
            </a: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строки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 помощи </a:t>
            </a:r>
            <a:r>
              <a:rPr lang="en-US" dirty="0">
                <a:latin typeface="Bahnschrift Light SemiCondensed" panose="020B0502040204020203" pitchFamily="34" charset="0"/>
              </a:rPr>
              <a:t>for: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_ in range(n):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(input().split())</a:t>
            </a:r>
          </a:p>
          <a:p>
            <a:pPr marL="0" indent="0" algn="just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считывания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(элементы списочных объектов - </a:t>
            </a: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строки)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 помощи генератора списков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[input().split() for _ in range(n)]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86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D91C-FC48-4636-89E6-AF9AB7F4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04054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Считывание элементов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999D4-8550-4AD2-A3C0-69161E60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1"/>
            <a:ext cx="10515600" cy="534644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Пусть пользователь вводит число </a:t>
            </a:r>
            <a:r>
              <a:rPr lang="en-US" dirty="0">
                <a:latin typeface="Bahnschrift Light SemiCondensed" panose="020B0502040204020203" pitchFamily="34" charset="0"/>
              </a:rPr>
              <a:t>n – </a:t>
            </a:r>
            <a:r>
              <a:rPr lang="ru-RU" dirty="0">
                <a:latin typeface="Bahnschrift Light SemiCondensed" panose="020B0502040204020203" pitchFamily="34" charset="0"/>
              </a:rPr>
              <a:t>количество строк. Далее вводит </a:t>
            </a:r>
            <a:r>
              <a:rPr lang="en-US" dirty="0">
                <a:latin typeface="Bahnschrift Light SemiCondensed" panose="020B0502040204020203" pitchFamily="34" charset="0"/>
              </a:rPr>
              <a:t>n </a:t>
            </a:r>
            <a:r>
              <a:rPr lang="ru-RU" dirty="0">
                <a:latin typeface="Bahnschrift Light SemiCondensed" panose="020B0502040204020203" pitchFamily="34" charset="0"/>
              </a:rPr>
              <a:t>строк с элементами списка через пробел.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</a:p>
          <a:p>
            <a:pPr marL="0" indent="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считывания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(элементы списочных объектов - </a:t>
            </a: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числа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 помощи </a:t>
            </a:r>
            <a:r>
              <a:rPr lang="en-US" dirty="0">
                <a:latin typeface="Bahnschrift Light SemiCondensed" panose="020B0502040204020203" pitchFamily="34" charset="0"/>
              </a:rPr>
              <a:t>for: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_ in range(n):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[int(num) for num in input().split()]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pPr marL="0" indent="0" algn="just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считывания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(элементы списочных объектов - </a:t>
            </a: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числа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 помощи генератора списков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[[int(num) for num in input().split()] for _ in range(n)]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1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A2711-A307-4956-89FE-278165A2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Перебор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11739-79BF-4B87-9AB3-A207C1E8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478"/>
            <a:ext cx="10515600" cy="4385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Осуществляется при помощи вложенных циклов </a:t>
            </a:r>
            <a:r>
              <a:rPr lang="en-US" dirty="0">
                <a:latin typeface="Bahnschrift Light SemiCondensed" panose="020B0502040204020203" pitchFamily="34" charset="0"/>
              </a:rPr>
              <a:t>for. </a:t>
            </a:r>
            <a:r>
              <a:rPr lang="ru-RU" dirty="0">
                <a:latin typeface="Bahnschrift Light SemiCondensed" panose="020B0502040204020203" pitchFamily="34" charset="0"/>
              </a:rPr>
              <a:t>Можно использовать индексацию или перебор объектов списка.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Перебор объектов списка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[[1, 2, 3], [3, 4, 5]]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print(e, end=' 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</p:txBody>
      </p:sp>
    </p:spTree>
    <p:extLst>
      <p:ext uri="{BB962C8B-B14F-4D97-AF65-F5344CB8AC3E}">
        <p14:creationId xmlns:p14="http://schemas.microsoft.com/office/powerpoint/2010/main" val="365773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A2711-A307-4956-89FE-278165A2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274559" cy="998782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Перебор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11739-79BF-4B87-9AB3-A207C1E8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2"/>
            <a:ext cx="10153262" cy="5449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Использование индексов в переборе. Данный способ гибкий, дает возможность разного вывода данных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[[1, 2, 3], [3, 4, 5]]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][j], end='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[[1, 2, 3], [3, 4, 5], [6, 7, 8]]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[j][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1 3 6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2 4 7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3 5 8 </a:t>
            </a:r>
          </a:p>
        </p:txBody>
      </p:sp>
    </p:spTree>
    <p:extLst>
      <p:ext uri="{BB962C8B-B14F-4D97-AF65-F5344CB8AC3E}">
        <p14:creationId xmlns:p14="http://schemas.microsoft.com/office/powerpoint/2010/main" val="388061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95043-6BAE-4759-A4A9-E614DCCA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910F3-805D-4115-9248-56FAF229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Матрица – это прямоугольный двумерный список.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Матрица </a:t>
            </a:r>
            <a:r>
              <a:rPr lang="en-US" dirty="0">
                <a:latin typeface="Bahnschrift SemiLight SemiConde" panose="020B0502040204020203" pitchFamily="34" charset="0"/>
              </a:rPr>
              <a:t>A </a:t>
            </a:r>
            <a:r>
              <a:rPr lang="ru-RU" dirty="0">
                <a:latin typeface="Bahnschrift SemiLight SemiConde" panose="020B0502040204020203" pitchFamily="34" charset="0"/>
              </a:rPr>
              <a:t>с размерностью </a:t>
            </a:r>
            <a:r>
              <a:rPr lang="en-US" dirty="0">
                <a:latin typeface="Bahnschrift SemiLight SemiConde" panose="020B0502040204020203" pitchFamily="34" charset="0"/>
              </a:rPr>
              <a:t>m </a:t>
            </a:r>
            <a:r>
              <a:rPr lang="ru-RU" dirty="0">
                <a:latin typeface="Bahnschrift SemiLight SemiConde" panose="020B0502040204020203" pitchFamily="34" charset="0"/>
              </a:rPr>
              <a:t>на </a:t>
            </a:r>
            <a:r>
              <a:rPr lang="en-US" dirty="0">
                <a:latin typeface="Bahnschrift SemiLight SemiConde" panose="020B0502040204020203" pitchFamily="34" charset="0"/>
              </a:rPr>
              <a:t>n:</a:t>
            </a:r>
            <a:r>
              <a:rPr lang="ru-RU" dirty="0">
                <a:latin typeface="Bahnschrift SemiLight SemiConde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F701ED5-D755-43F9-822A-B8AADD440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42846"/>
              </p:ext>
            </p:extLst>
          </p:nvPr>
        </p:nvGraphicFramePr>
        <p:xfrm>
          <a:off x="4064000" y="2643024"/>
          <a:ext cx="4064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616738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344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5837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9268"/>
                    </a:ext>
                  </a:extLst>
                </a:gridCol>
              </a:tblGrid>
              <a:tr h="679135">
                <a:tc>
                  <a:txBody>
                    <a:bodyPr/>
                    <a:lstStyle/>
                    <a:p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1,1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9487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2,1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192504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18175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m,1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88793"/>
                  </a:ext>
                </a:extLst>
              </a:tr>
            </a:tbl>
          </a:graphicData>
        </a:graphic>
      </p:graphicFrame>
      <p:sp>
        <p:nvSpPr>
          <p:cNvPr id="6" name="Двойные круглые скобки 5">
            <a:extLst>
              <a:ext uri="{FF2B5EF4-FFF2-40B4-BE49-F238E27FC236}">
                <a16:creationId xmlns:a16="http://schemas.microsoft.com/office/drawing/2014/main" id="{0D5B89F2-012A-4AA2-9D1B-863033A6D723}"/>
              </a:ext>
            </a:extLst>
          </p:cNvPr>
          <p:cNvSpPr/>
          <p:nvPr/>
        </p:nvSpPr>
        <p:spPr>
          <a:xfrm>
            <a:off x="3638939" y="2440312"/>
            <a:ext cx="4767943" cy="3405673"/>
          </a:xfrm>
          <a:prstGeom prst="bracketPair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D74E9-2869-49A7-AA88-EEDB4D4E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9959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Квадратная матрица.</a:t>
            </a:r>
            <a:br>
              <a:rPr lang="ru-RU" dirty="0">
                <a:latin typeface="Bahnschrift SemiBold Condensed" panose="020B0502040204020203" pitchFamily="34" charset="0"/>
              </a:rPr>
            </a:br>
            <a:r>
              <a:rPr lang="ru-RU" dirty="0">
                <a:latin typeface="Bahnschrift SemiBold Condensed" panose="020B0502040204020203" pitchFamily="34" charset="0"/>
              </a:rPr>
              <a:t>Главная и побочная диагонали.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3FAB8-5A82-49E6-AF56-F97EE8A7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87" y="1380634"/>
            <a:ext cx="5739884" cy="50752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Квадратная матрица – матрица с одинаковым количеством строк и столбцов.</a:t>
            </a:r>
          </a:p>
          <a:p>
            <a:pPr marL="0" indent="0" algn="just">
              <a:buNone/>
            </a:pP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Главная диагональ</a:t>
            </a:r>
            <a:r>
              <a:rPr lang="ru-RU" dirty="0">
                <a:latin typeface="Bahnschrift Light SemiCondensed" panose="020B0502040204020203" pitchFamily="34" charset="0"/>
              </a:rPr>
              <a:t> -  линия, идущая из верхнего левого в правый нижний угол матрицы.</a:t>
            </a:r>
          </a:p>
          <a:p>
            <a:pPr marL="0" indent="0" algn="just">
              <a:buNone/>
            </a:pPr>
            <a:r>
              <a:rPr lang="ru-RU" dirty="0">
                <a:highlight>
                  <a:srgbClr val="C0C0C0"/>
                </a:highlight>
                <a:latin typeface="Bahnschrift Light SemiCondensed" panose="020B0502040204020203" pitchFamily="34" charset="0"/>
              </a:rPr>
              <a:t>Побочная диагональ</a:t>
            </a:r>
            <a:r>
              <a:rPr lang="ru-RU" dirty="0">
                <a:latin typeface="Bahnschrift Light SemiCondensed" panose="020B0502040204020203" pitchFamily="34" charset="0"/>
              </a:rPr>
              <a:t> -  линия, идущая из верхнего правого в левый нижний угол матрицы.</a:t>
            </a:r>
          </a:p>
          <a:p>
            <a:pPr marL="0" indent="0">
              <a:buNone/>
            </a:pPr>
            <a:r>
              <a:rPr lang="en-US" sz="3200" dirty="0">
                <a:latin typeface="Bahnschrift Light SemiCondensed" panose="020B0502040204020203" pitchFamily="34" charset="0"/>
              </a:rPr>
              <a:t>a</a:t>
            </a:r>
            <a:r>
              <a:rPr lang="en-US" sz="1800" dirty="0">
                <a:latin typeface="Bahnschrift Light SemiCondensed" panose="020B0502040204020203" pitchFamily="34" charset="0"/>
              </a:rPr>
              <a:t>i, j </a:t>
            </a:r>
            <a:r>
              <a:rPr lang="ru-RU" sz="1800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принадлежит главной диагонали, если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i</a:t>
            </a:r>
            <a:r>
              <a:rPr lang="en-US" sz="2400" dirty="0">
                <a:latin typeface="Bahnschrift Light SemiCondensed" panose="020B0502040204020203" pitchFamily="34" charset="0"/>
              </a:rPr>
              <a:t> = j</a:t>
            </a:r>
          </a:p>
          <a:p>
            <a:pPr marL="0" indent="0">
              <a:buNone/>
            </a:pPr>
            <a:r>
              <a:rPr lang="en-US" sz="3200" dirty="0">
                <a:latin typeface="Bahnschrift Light SemiCondensed" panose="020B0502040204020203" pitchFamily="34" charset="0"/>
              </a:rPr>
              <a:t>a</a:t>
            </a:r>
            <a:r>
              <a:rPr lang="en-US" sz="1800" dirty="0">
                <a:latin typeface="Bahnschrift Light SemiCondensed" panose="020B0502040204020203" pitchFamily="34" charset="0"/>
              </a:rPr>
              <a:t>i, j </a:t>
            </a:r>
            <a:r>
              <a:rPr lang="ru-RU" sz="1800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принадлежит побочной диагонали, если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j + </a:t>
            </a:r>
            <a:r>
              <a:rPr lang="en-US" sz="2400" dirty="0" err="1">
                <a:latin typeface="Bahnschrift Light SemiCondensed" panose="020B0502040204020203" pitchFamily="34" charset="0"/>
              </a:rPr>
              <a:t>i</a:t>
            </a:r>
            <a:r>
              <a:rPr lang="en-US" sz="2400" dirty="0">
                <a:latin typeface="Bahnschrift Light SemiCondensed" panose="020B0502040204020203" pitchFamily="34" charset="0"/>
              </a:rPr>
              <a:t> + 1 = n (</a:t>
            </a:r>
            <a:r>
              <a:rPr lang="en-US" sz="2400" dirty="0" err="1">
                <a:latin typeface="Bahnschrift Light SemiCondensed" panose="020B0502040204020203" pitchFamily="34" charset="0"/>
              </a:rPr>
              <a:t>i</a:t>
            </a:r>
            <a:r>
              <a:rPr lang="en-US" sz="2400" dirty="0">
                <a:latin typeface="Bahnschrift Light SemiCondensed" panose="020B0502040204020203" pitchFamily="34" charset="0"/>
              </a:rPr>
              <a:t> = n – j – 1)</a:t>
            </a:r>
          </a:p>
          <a:p>
            <a:pPr marL="0" indent="0">
              <a:buNone/>
            </a:pPr>
            <a:endParaRPr lang="ru-RU" sz="2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E6A1F16A-EBAC-4AD5-96A9-F91789F0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72214"/>
              </p:ext>
            </p:extLst>
          </p:nvPr>
        </p:nvGraphicFramePr>
        <p:xfrm>
          <a:off x="7283062" y="2503016"/>
          <a:ext cx="4064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616738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344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58374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9268"/>
                    </a:ext>
                  </a:extLst>
                </a:gridCol>
              </a:tblGrid>
              <a:tr h="679135">
                <a:tc>
                  <a:txBody>
                    <a:bodyPr/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1,1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9487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2,1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192504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18175"/>
                  </a:ext>
                </a:extLst>
              </a:tr>
              <a:tr h="679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m,1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m,2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m,n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88793"/>
                  </a:ext>
                </a:extLst>
              </a:tr>
            </a:tbl>
          </a:graphicData>
        </a:graphic>
      </p:graphicFrame>
      <p:sp>
        <p:nvSpPr>
          <p:cNvPr id="7" name="Двойные круглые скобки 6">
            <a:extLst>
              <a:ext uri="{FF2B5EF4-FFF2-40B4-BE49-F238E27FC236}">
                <a16:creationId xmlns:a16="http://schemas.microsoft.com/office/drawing/2014/main" id="{AFEFDEBB-F236-4706-BC76-A70B4588537E}"/>
              </a:ext>
            </a:extLst>
          </p:cNvPr>
          <p:cNvSpPr/>
          <p:nvPr/>
        </p:nvSpPr>
        <p:spPr>
          <a:xfrm>
            <a:off x="6858001" y="2300304"/>
            <a:ext cx="4767943" cy="3405673"/>
          </a:xfrm>
          <a:prstGeom prst="bracketPair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9637C1C-B9EE-4DC5-AC58-BB24684C66B1}"/>
              </a:ext>
            </a:extLst>
          </p:cNvPr>
          <p:cNvCxnSpPr/>
          <p:nvPr/>
        </p:nvCxnSpPr>
        <p:spPr>
          <a:xfrm>
            <a:off x="7193902" y="2593910"/>
            <a:ext cx="4012163" cy="2648686"/>
          </a:xfrm>
          <a:prstGeom prst="line">
            <a:avLst/>
          </a:prstGeom>
          <a:ln w="76200">
            <a:solidFill>
              <a:srgbClr val="A1F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E4088CC-55D1-401B-93CD-82DB867F500C}"/>
              </a:ext>
            </a:extLst>
          </p:cNvPr>
          <p:cNvCxnSpPr>
            <a:cxnSpLocks/>
          </p:cNvCxnSpPr>
          <p:nvPr/>
        </p:nvCxnSpPr>
        <p:spPr>
          <a:xfrm flipH="1">
            <a:off x="7283062" y="2593910"/>
            <a:ext cx="3792376" cy="2713266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0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56937-AA26-4392-B4F2-60F8DBAD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3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Области матрицы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8D22A-747B-407D-9CC9-19DA4571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492898"/>
            <a:ext cx="5990253" cy="468406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элемент находится выше главной диагонали, то i &lt; j, если ниже, i &gt; j.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элемент находится выше побочной диагонали, то i + j + 1 &lt; n, если ниже, i + j + 1 &gt; n.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CE80058-BAF8-4640-BE8C-A3D48454E43D}"/>
              </a:ext>
            </a:extLst>
          </p:cNvPr>
          <p:cNvCxnSpPr/>
          <p:nvPr/>
        </p:nvCxnSpPr>
        <p:spPr>
          <a:xfrm flipH="1">
            <a:off x="6945086" y="1492898"/>
            <a:ext cx="4408714" cy="4189445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1C156E-048E-4D46-A6F0-02EB63A15D3C}"/>
              </a:ext>
            </a:extLst>
          </p:cNvPr>
          <p:cNvCxnSpPr/>
          <p:nvPr/>
        </p:nvCxnSpPr>
        <p:spPr>
          <a:xfrm>
            <a:off x="6923314" y="1492898"/>
            <a:ext cx="4430486" cy="4198775"/>
          </a:xfrm>
          <a:prstGeom prst="line">
            <a:avLst/>
          </a:prstGeom>
          <a:ln w="76200">
            <a:solidFill>
              <a:srgbClr val="A1F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71CDAF-AB91-4FE8-A736-A97FBDB4A1D7}"/>
              </a:ext>
            </a:extLst>
          </p:cNvPr>
          <p:cNvSpPr/>
          <p:nvPr/>
        </p:nvSpPr>
        <p:spPr>
          <a:xfrm>
            <a:off x="6945086" y="1492898"/>
            <a:ext cx="4408714" cy="41894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80819-770B-4906-A12D-4C6606DD9B09}"/>
              </a:ext>
            </a:extLst>
          </p:cNvPr>
          <p:cNvSpPr txBox="1"/>
          <p:nvPr/>
        </p:nvSpPr>
        <p:spPr>
          <a:xfrm>
            <a:off x="8305022" y="1679509"/>
            <a:ext cx="168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</a:t>
            </a:r>
            <a:r>
              <a:rPr lang="en-US" sz="2400" dirty="0"/>
              <a:t> &lt; j and</a:t>
            </a:r>
          </a:p>
          <a:p>
            <a:pPr algn="ctr"/>
            <a:r>
              <a:rPr lang="en-US" sz="2400" dirty="0" err="1"/>
              <a:t>i</a:t>
            </a:r>
            <a:r>
              <a:rPr lang="en-US" sz="2400" dirty="0"/>
              <a:t> &lt; n – j - 1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2DD58-E1E2-4FE7-B9C2-F526F26E13C2}"/>
              </a:ext>
            </a:extLst>
          </p:cNvPr>
          <p:cNvSpPr txBox="1"/>
          <p:nvPr/>
        </p:nvSpPr>
        <p:spPr>
          <a:xfrm>
            <a:off x="8294136" y="4534104"/>
            <a:ext cx="168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</a:t>
            </a:r>
            <a:r>
              <a:rPr lang="en-US" sz="2400" dirty="0"/>
              <a:t> &gt; j and</a:t>
            </a:r>
          </a:p>
          <a:p>
            <a:pPr algn="ctr"/>
            <a:r>
              <a:rPr lang="en-US" sz="2400" dirty="0" err="1"/>
              <a:t>i</a:t>
            </a:r>
            <a:r>
              <a:rPr lang="en-US" sz="2400" dirty="0"/>
              <a:t> &gt; n – j - 1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724CB-CADE-4801-AD7A-1CD512BBD5E7}"/>
              </a:ext>
            </a:extLst>
          </p:cNvPr>
          <p:cNvSpPr txBox="1"/>
          <p:nvPr/>
        </p:nvSpPr>
        <p:spPr>
          <a:xfrm>
            <a:off x="6975799" y="3013501"/>
            <a:ext cx="168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</a:t>
            </a:r>
            <a:r>
              <a:rPr lang="en-US" sz="2400" dirty="0"/>
              <a:t> &gt; j and</a:t>
            </a:r>
          </a:p>
          <a:p>
            <a:pPr algn="ctr"/>
            <a:r>
              <a:rPr lang="en-US" sz="2400" dirty="0" err="1"/>
              <a:t>i</a:t>
            </a:r>
            <a:r>
              <a:rPr lang="en-US" sz="2400" dirty="0"/>
              <a:t> &lt; n – j - 1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6A74D-E85D-43E4-8AD4-DA94A59544F5}"/>
              </a:ext>
            </a:extLst>
          </p:cNvPr>
          <p:cNvSpPr txBox="1"/>
          <p:nvPr/>
        </p:nvSpPr>
        <p:spPr>
          <a:xfrm>
            <a:off x="9583316" y="3013501"/>
            <a:ext cx="168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</a:t>
            </a:r>
            <a:r>
              <a:rPr lang="en-US" sz="2400" dirty="0"/>
              <a:t> &lt; j and</a:t>
            </a:r>
          </a:p>
          <a:p>
            <a:pPr algn="ctr"/>
            <a:r>
              <a:rPr lang="en-US" sz="2400" dirty="0" err="1"/>
              <a:t>i</a:t>
            </a:r>
            <a:r>
              <a:rPr lang="en-US" sz="2400" dirty="0"/>
              <a:t> &gt; n – j - 1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187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642DF3-68E4-4510-9489-F602CE96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4584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400" dirty="0">
                <a:latin typeface="Bahnschrift Light SemiCondensed" panose="020B0502040204020203" pitchFamily="34" charset="0"/>
              </a:rPr>
              <a:t>Оба метода выравнивают вывод матрицы по левому (</a:t>
            </a:r>
            <a:r>
              <a:rPr lang="en-US" sz="3400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ljust</a:t>
            </a:r>
            <a:r>
              <a:rPr lang="en-US" sz="3400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sz="3400" dirty="0">
                <a:latin typeface="Bahnschrift Light SemiCondensed" panose="020B0502040204020203" pitchFamily="34" charset="0"/>
              </a:rPr>
              <a:t>)</a:t>
            </a:r>
            <a:r>
              <a:rPr lang="en-US" sz="3400" dirty="0">
                <a:latin typeface="Bahnschrift Light SemiCondensed" panose="020B0502040204020203" pitchFamily="34" charset="0"/>
              </a:rPr>
              <a:t> </a:t>
            </a:r>
            <a:r>
              <a:rPr lang="ru-RU" sz="3400" dirty="0">
                <a:latin typeface="Bahnschrift Light SemiCondensed" panose="020B0502040204020203" pitchFamily="34" charset="0"/>
              </a:rPr>
              <a:t>или правому (</a:t>
            </a:r>
            <a:r>
              <a:rPr lang="en-US" sz="3400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rjust</a:t>
            </a:r>
            <a:r>
              <a:rPr lang="en-US" sz="3400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sz="3400" dirty="0">
                <a:latin typeface="Bahnschrift Light SemiCondensed" panose="020B0502040204020203" pitchFamily="34" charset="0"/>
              </a:rPr>
              <a:t>)</a:t>
            </a:r>
            <a:r>
              <a:rPr lang="en-US" sz="3400" dirty="0">
                <a:latin typeface="Bahnschrift Light SemiCondensed" panose="020B0502040204020203" pitchFamily="34" charset="0"/>
              </a:rPr>
              <a:t> </a:t>
            </a:r>
            <a:r>
              <a:rPr lang="ru-RU" sz="3400" dirty="0">
                <a:latin typeface="Bahnschrift Light SemiCondensed" panose="020B0502040204020203" pitchFamily="34" charset="0"/>
              </a:rPr>
              <a:t>краям, добавляя пробелы в конец или начало текста. </a:t>
            </a: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400" dirty="0">
                <a:latin typeface="Bahnschrift Light SemiCondensed" panose="020B0502040204020203" pitchFamily="34" charset="0"/>
              </a:rPr>
              <a:t>У этих методов есть необязательный параметр, при помощи которого в качестве разделителя можно использовать и другие символы.</a:t>
            </a:r>
            <a:endParaRPr lang="en-US" sz="34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sv-S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print(’1'.ljust(5, '*’)) </a:t>
            </a:r>
          </a:p>
          <a:p>
            <a:pPr marL="0" indent="0">
              <a:buNone/>
            </a:pPr>
            <a:r>
              <a:rPr lang="sv-S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print(’1’.rjust(5, ’#’))</a:t>
            </a:r>
          </a:p>
          <a:p>
            <a:pPr marL="0" indent="0">
              <a:buNone/>
            </a:pPr>
            <a:r>
              <a:rPr lang="sv-SE" sz="34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sv-S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1****</a:t>
            </a:r>
          </a:p>
          <a:p>
            <a:pPr marL="0" indent="0">
              <a:buNone/>
            </a:pPr>
            <a:r>
              <a:rPr lang="sv-SE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####1</a:t>
            </a: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604C1C-2D3E-469B-B8FA-4928AD63F539}"/>
              </a:ext>
            </a:extLst>
          </p:cNvPr>
          <p:cNvSpPr/>
          <p:nvPr/>
        </p:nvSpPr>
        <p:spPr>
          <a:xfrm>
            <a:off x="2015411" y="1764925"/>
            <a:ext cx="9254411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print(’1'.ljust(3))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print(’12'.ljust(3))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print(’123'.ljust(3))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1__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print(’1’.rjust(3))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print(’12’.rjust(3))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print(’123’.rjust(3))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_12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3D72D-E224-4396-9AF1-416CE56A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10749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Методы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ljust</a:t>
            </a:r>
            <a:r>
              <a:rPr lang="en-US" dirty="0">
                <a:latin typeface="Bahnschrift SemiBold Condensed" panose="020B0502040204020203" pitchFamily="34" charset="0"/>
              </a:rPr>
              <a:t>(), </a:t>
            </a:r>
            <a:r>
              <a:rPr lang="en-US" dirty="0" err="1">
                <a:latin typeface="Bahnschrift SemiBold Condensed" panose="020B0502040204020203" pitchFamily="34" charset="0"/>
              </a:rPr>
              <a:t>rjust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F4415-C9E5-4FC1-B08C-A1DEAD4E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Сложение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5C74D-31FD-412D-8FC7-E02D8F61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Сложение матриц</a:t>
            </a:r>
            <a:r>
              <a:rPr lang="en-US" dirty="0">
                <a:latin typeface="Bahnschrift Light SemiCondensed" panose="020B0502040204020203" pitchFamily="34" charset="0"/>
              </a:rPr>
              <a:t>: 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C</a:t>
            </a:r>
            <a:r>
              <a:rPr lang="en-US" sz="2000" dirty="0" err="1">
                <a:latin typeface="Bahnschrift Light SemiCondensed" panose="020B0502040204020203" pitchFamily="34" charset="0"/>
              </a:rPr>
              <a:t>nxm</a:t>
            </a:r>
            <a:r>
              <a:rPr lang="en-US" dirty="0">
                <a:latin typeface="Bahnschrift Light SemiCondensed" panose="020B0502040204020203" pitchFamily="34" charset="0"/>
              </a:rPr>
              <a:t> = </a:t>
            </a:r>
            <a:r>
              <a:rPr lang="en-US" dirty="0" err="1">
                <a:latin typeface="Bahnschrift Light SemiCondensed" panose="020B0502040204020203" pitchFamily="34" charset="0"/>
              </a:rPr>
              <a:t>A</a:t>
            </a:r>
            <a:r>
              <a:rPr lang="en-US" sz="2000" dirty="0" err="1">
                <a:latin typeface="Bahnschrift Light SemiCondensed" panose="020B0502040204020203" pitchFamily="34" charset="0"/>
              </a:rPr>
              <a:t>nxm</a:t>
            </a:r>
            <a:r>
              <a:rPr lang="en-US" dirty="0">
                <a:latin typeface="Bahnschrift Light SemiCondensed" panose="020B0502040204020203" pitchFamily="34" charset="0"/>
              </a:rPr>
              <a:t> + </a:t>
            </a:r>
            <a:r>
              <a:rPr lang="en-US" dirty="0" err="1">
                <a:latin typeface="Bahnschrift Light SemiCondensed" panose="020B0502040204020203" pitchFamily="34" charset="0"/>
              </a:rPr>
              <a:t>B</a:t>
            </a:r>
            <a:r>
              <a:rPr lang="en-US" sz="2000" dirty="0" err="1">
                <a:latin typeface="Bahnschrift Light SemiCondensed" panose="020B0502040204020203" pitchFamily="34" charset="0"/>
              </a:rPr>
              <a:t>nxm</a:t>
            </a:r>
            <a:r>
              <a:rPr lang="en-US" sz="2000" dirty="0">
                <a:latin typeface="Bahnschrift Light SemiCondensed" panose="020B0502040204020203" pitchFamily="34" charset="0"/>
              </a:rPr>
              <a:t>. </a:t>
            </a:r>
            <a:endParaRPr lang="ru-RU" sz="20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Каждый элемент искомой матрицы равен сумме соответствующих элементов заданных матриц: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c</a:t>
            </a:r>
            <a:r>
              <a:rPr lang="en-US" sz="2000" dirty="0" err="1">
                <a:latin typeface="Bahnschrift Light SemiCondensed" panose="020B0502040204020203" pitchFamily="34" charset="0"/>
              </a:rPr>
              <a:t>i,j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= </a:t>
            </a:r>
            <a:r>
              <a:rPr lang="en-US" dirty="0" err="1">
                <a:latin typeface="Bahnschrift Light SemiCondensed" panose="020B0502040204020203" pitchFamily="34" charset="0"/>
              </a:rPr>
              <a:t>a</a:t>
            </a:r>
            <a:r>
              <a:rPr lang="en-US" sz="2000" dirty="0" err="1">
                <a:latin typeface="Bahnschrift Light SemiCondensed" panose="020B0502040204020203" pitchFamily="34" charset="0"/>
              </a:rPr>
              <a:t>i,j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+ </a:t>
            </a:r>
            <a:r>
              <a:rPr lang="en-US" dirty="0" err="1">
                <a:latin typeface="Bahnschrift Light SemiCondensed" panose="020B0502040204020203" pitchFamily="34" charset="0"/>
              </a:rPr>
              <a:t>b</a:t>
            </a:r>
            <a:r>
              <a:rPr lang="en-US" sz="2000" dirty="0" err="1">
                <a:latin typeface="Bahnschrift Light SemiCondensed" panose="020B0502040204020203" pitchFamily="34" charset="0"/>
              </a:rPr>
              <a:t>i,j</a:t>
            </a:r>
            <a:r>
              <a:rPr lang="en-US" sz="2000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Свойства: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Коммутативность: </a:t>
            </a:r>
            <a:r>
              <a:rPr lang="en-US" dirty="0">
                <a:latin typeface="Bahnschrift Light SemiCondensed" panose="020B0502040204020203" pitchFamily="34" charset="0"/>
              </a:rPr>
              <a:t>A + B = B + 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Ассоциативность: </a:t>
            </a:r>
            <a:r>
              <a:rPr lang="en-US" dirty="0">
                <a:latin typeface="Bahnschrift Light SemiCondensed" panose="020B0502040204020203" pitchFamily="34" charset="0"/>
              </a:rPr>
              <a:t>A + (B + C) = (A + B) + C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Сложение с нулевой матрицей: </a:t>
            </a:r>
            <a:r>
              <a:rPr lang="en-US" dirty="0">
                <a:latin typeface="Bahnschrift Light SemiCondensed" panose="020B0502040204020203" pitchFamily="34" charset="0"/>
              </a:rPr>
              <a:t>A + 0  = 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Сложение с противоположной матрицей</a:t>
            </a:r>
            <a:r>
              <a:rPr lang="en-US" dirty="0">
                <a:latin typeface="Bahnschrift Light SemiCondensed" panose="020B0502040204020203" pitchFamily="34" charset="0"/>
              </a:rPr>
              <a:t>: A + (-A) = 0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5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EA392-77D5-437C-9AF9-7584ABA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Умножение матрицы на число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8A92C-929F-4387-89A5-F782D6A0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Умножение матрицы на число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Cnxm</a:t>
            </a:r>
            <a:r>
              <a:rPr lang="en-US" dirty="0">
                <a:latin typeface="Bahnschrift Light SemiCondensed" panose="020B0502040204020203" pitchFamily="34" charset="0"/>
              </a:rPr>
              <a:t> = k * </a:t>
            </a:r>
            <a:r>
              <a:rPr lang="en-US" dirty="0" err="1">
                <a:latin typeface="Bahnschrift Light SemiCondensed" panose="020B0502040204020203" pitchFamily="34" charset="0"/>
              </a:rPr>
              <a:t>Anxm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Каждый элемент искомой матрицы равен умножению соответствующего элемента заданной матрицы на число: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c</a:t>
            </a:r>
            <a:r>
              <a:rPr lang="en-US" sz="2000" dirty="0" err="1">
                <a:latin typeface="Bahnschrift Light SemiCondensed" panose="020B0502040204020203" pitchFamily="34" charset="0"/>
              </a:rPr>
              <a:t>i,j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= k * </a:t>
            </a:r>
            <a:r>
              <a:rPr lang="en-US" dirty="0" err="1">
                <a:latin typeface="Bahnschrift Light SemiCondensed" panose="020B0502040204020203" pitchFamily="34" charset="0"/>
              </a:rPr>
              <a:t>a</a:t>
            </a:r>
            <a:r>
              <a:rPr lang="en-US" sz="2000" dirty="0" err="1">
                <a:latin typeface="Bahnschrift Light SemiCondensed" panose="020B0502040204020203" pitchFamily="34" charset="0"/>
              </a:rPr>
              <a:t>i,j</a:t>
            </a:r>
            <a:r>
              <a:rPr lang="en-US" sz="2000" dirty="0">
                <a:latin typeface="Bahnschrift Light SemiCondensed" panose="020B0502040204020203" pitchFamily="34" charset="0"/>
              </a:rPr>
              <a:t> .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Свойства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1 * A =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0 * A = 0 (</a:t>
            </a:r>
            <a:r>
              <a:rPr lang="ru-RU" dirty="0">
                <a:latin typeface="Bahnschrift Light SemiCondensed" panose="020B0502040204020203" pitchFamily="34" charset="0"/>
              </a:rPr>
              <a:t>матрица из нулей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Дистрибутивность: </a:t>
            </a:r>
            <a:r>
              <a:rPr lang="en-US" dirty="0">
                <a:latin typeface="Bahnschrift Light SemiCondensed" panose="020B0502040204020203" pitchFamily="34" charset="0"/>
              </a:rPr>
              <a:t>k * (A + B) = k * A + k * B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Дистрибутивность: </a:t>
            </a:r>
            <a:r>
              <a:rPr lang="en-US" dirty="0">
                <a:latin typeface="Bahnschrift Light SemiCondensed" panose="020B0502040204020203" pitchFamily="34" charset="0"/>
              </a:rPr>
              <a:t>(k + b) * A = k * A + b * A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Ассоциативность: </a:t>
            </a:r>
            <a:r>
              <a:rPr lang="en-US" dirty="0">
                <a:latin typeface="Bahnschrift Light SemiCondensed" panose="020B0502040204020203" pitchFamily="34" charset="0"/>
              </a:rPr>
              <a:t>(k * b) * A =  k * (b * A)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5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F6107-0CEF-4376-9EA1-4740F87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Вложенные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CED7C-D618-441D-BEDD-FEA3BD68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Элементами списков могут быть и другие списки. Каждый список в качестве элемента списка может содержать в себе объекты разных типов данных (и списки в том числе). Количество элементов в каждом списке может отличаться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Примеры элементов списка списков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Катя', 'Тоня', 'Тимур']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3, 4, 5]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[1.456, 149.34, 56.33]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flight = 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Москва', 'Казань', 717.67, 90]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lists = [[1,2], [[3, 4], 5], [[[6], 7], 8]]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2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C8CF4-CA9D-4F5D-A2BC-0D24A3D1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Умножение 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B5939-6D98-4845-8106-3EA52AB8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948314"/>
            <a:ext cx="11140751" cy="31164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Умножение матрицы на матрицу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C</a:t>
            </a:r>
            <a:r>
              <a:rPr lang="en-US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nxk</a:t>
            </a:r>
            <a:r>
              <a:rPr lang="en-US" dirty="0">
                <a:latin typeface="Bahnschrift Light SemiCondensed" panose="020B0502040204020203" pitchFamily="34" charset="0"/>
              </a:rPr>
              <a:t> = </a:t>
            </a:r>
            <a:r>
              <a:rPr lang="en-US" dirty="0" err="1">
                <a:latin typeface="Bahnschrift Light SemiCondensed" panose="020B0502040204020203" pitchFamily="34" charset="0"/>
              </a:rPr>
              <a:t>A</a:t>
            </a:r>
            <a:r>
              <a:rPr lang="en-US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n</a:t>
            </a:r>
            <a:r>
              <a:rPr lang="en-US" dirty="0" err="1">
                <a:latin typeface="Bahnschrift Light SemiCondensed" panose="020B0502040204020203" pitchFamily="34" charset="0"/>
              </a:rPr>
              <a:t>xm</a:t>
            </a:r>
            <a:r>
              <a:rPr lang="en-US" dirty="0">
                <a:latin typeface="Bahnschrift Light SemiCondensed" panose="020B0502040204020203" pitchFamily="34" charset="0"/>
              </a:rPr>
              <a:t> + </a:t>
            </a:r>
            <a:r>
              <a:rPr lang="en-US" dirty="0" err="1">
                <a:latin typeface="Bahnschrift Light SemiCondensed" panose="020B0502040204020203" pitchFamily="34" charset="0"/>
              </a:rPr>
              <a:t>Bmx</a:t>
            </a:r>
            <a:r>
              <a:rPr lang="en-US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k</a:t>
            </a:r>
            <a:r>
              <a:rPr lang="en-US" dirty="0">
                <a:latin typeface="Bahnschrift Light SemiCondensed" panose="020B0502040204020203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Одну матрицу можно умножать на другую только тогда, </a:t>
            </a:r>
            <a:r>
              <a:rPr lang="ru-RU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когда количество столбцов в первой матрице совпадает с количеством строк во второй матрице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Умножение двух матриц A и B – вычисление результирующей матрицы C, каждый элемент </a:t>
            </a:r>
            <a:r>
              <a:rPr lang="ru-RU" dirty="0" err="1">
                <a:latin typeface="Bahnschrift Light SemiCondensed" panose="020B0502040204020203" pitchFamily="34" charset="0"/>
              </a:rPr>
              <a:t>c</a:t>
            </a:r>
            <a:r>
              <a:rPr lang="ru-RU" sz="2000" dirty="0" err="1">
                <a:latin typeface="Bahnschrift Light SemiCondensed" panose="020B0502040204020203" pitchFamily="34" charset="0"/>
              </a:rPr>
              <a:t>ij</a:t>
            </a:r>
            <a:r>
              <a:rPr lang="ru-RU" sz="2000" dirty="0">
                <a:latin typeface="Bahnschrift Light SemiCondensed" panose="020B0502040204020203" pitchFamily="34" charset="0"/>
              </a:rPr>
              <a:t>​ </a:t>
            </a:r>
            <a:r>
              <a:rPr lang="ru-RU" dirty="0">
                <a:latin typeface="Bahnschrift Light SemiCondensed" panose="020B0502040204020203" pitchFamily="34" charset="0"/>
              </a:rPr>
              <a:t>которой равен сумме произведений элементов соответствующих строки первой матрицы </a:t>
            </a:r>
            <a:r>
              <a:rPr lang="ru-RU" dirty="0" err="1">
                <a:latin typeface="Bahnschrift Light SemiCondensed" panose="020B0502040204020203" pitchFamily="34" charset="0"/>
              </a:rPr>
              <a:t>a</a:t>
            </a:r>
            <a:r>
              <a:rPr lang="ru-RU" sz="2000" dirty="0" err="1">
                <a:latin typeface="Bahnschrift Light SemiCondensed" panose="020B0502040204020203" pitchFamily="34" charset="0"/>
              </a:rPr>
              <a:t>ir</a:t>
            </a:r>
            <a:r>
              <a:rPr lang="ru-RU" sz="2000" dirty="0">
                <a:latin typeface="Bahnschrift Light SemiCondensed" panose="020B0502040204020203" pitchFamily="34" charset="0"/>
              </a:rPr>
              <a:t>​</a:t>
            </a:r>
            <a:r>
              <a:rPr lang="ru-RU" dirty="0">
                <a:latin typeface="Bahnschrift Light SemiCondensed" panose="020B0502040204020203" pitchFamily="34" charset="0"/>
              </a:rPr>
              <a:t> и столбца второй матрицы </a:t>
            </a:r>
            <a:r>
              <a:rPr lang="ru-RU" dirty="0" err="1">
                <a:latin typeface="Bahnschrift Light SemiCondensed" panose="020B0502040204020203" pitchFamily="34" charset="0"/>
              </a:rPr>
              <a:t>b</a:t>
            </a:r>
            <a:r>
              <a:rPr lang="ru-RU" sz="2000" dirty="0" err="1">
                <a:latin typeface="Bahnschrift Light SemiCondensed" panose="020B0502040204020203" pitchFamily="34" charset="0"/>
              </a:rPr>
              <a:t>rj</a:t>
            </a:r>
            <a:r>
              <a:rPr lang="ru-RU" sz="2000" dirty="0">
                <a:latin typeface="Bahnschrift Light SemiCondensed" panose="020B0502040204020203" pitchFamily="34" charset="0"/>
              </a:rPr>
              <a:t>​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7F6661D-CD24-402E-A5F0-8AE7DFEFC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56445"/>
              </p:ext>
            </p:extLst>
          </p:nvPr>
        </p:nvGraphicFramePr>
        <p:xfrm>
          <a:off x="4290527" y="4226767"/>
          <a:ext cx="29961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41">
                  <a:extLst>
                    <a:ext uri="{9D8B030D-6E8A-4147-A177-3AD203B41FA5}">
                      <a16:colId xmlns:a16="http://schemas.microsoft.com/office/drawing/2014/main" val="1361673834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386344992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965837486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103729268"/>
                    </a:ext>
                  </a:extLst>
                </a:gridCol>
              </a:tblGrid>
              <a:tr h="50095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1,1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1,2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1,m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9487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2,1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2,m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192504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18175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n,1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n,m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88793"/>
                  </a:ext>
                </a:extLst>
              </a:tr>
            </a:tbl>
          </a:graphicData>
        </a:graphic>
      </p:graphicFrame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ACB173BB-1D51-4EB8-B40D-8C2F78DDBE0C}"/>
              </a:ext>
            </a:extLst>
          </p:cNvPr>
          <p:cNvSpPr/>
          <p:nvPr/>
        </p:nvSpPr>
        <p:spPr>
          <a:xfrm>
            <a:off x="4236098" y="4226767"/>
            <a:ext cx="3135086" cy="2439884"/>
          </a:xfrm>
          <a:prstGeom prst="bracketPair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6BC8314E-3424-4027-8DA7-8C4DC2B94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5325"/>
              </p:ext>
            </p:extLst>
          </p:nvPr>
        </p:nvGraphicFramePr>
        <p:xfrm>
          <a:off x="8175689" y="4226767"/>
          <a:ext cx="29961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41">
                  <a:extLst>
                    <a:ext uri="{9D8B030D-6E8A-4147-A177-3AD203B41FA5}">
                      <a16:colId xmlns:a16="http://schemas.microsoft.com/office/drawing/2014/main" val="1361673834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386344992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965837486"/>
                    </a:ext>
                  </a:extLst>
                </a:gridCol>
                <a:gridCol w="749041">
                  <a:extLst>
                    <a:ext uri="{9D8B030D-6E8A-4147-A177-3AD203B41FA5}">
                      <a16:colId xmlns:a16="http://schemas.microsoft.com/office/drawing/2014/main" val="103729268"/>
                    </a:ext>
                  </a:extLst>
                </a:gridCol>
              </a:tblGrid>
              <a:tr h="50095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1,1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9487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2,1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192504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18175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m,1</a:t>
                      </a:r>
                      <a:endParaRPr lang="ru-RU" sz="24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b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m,k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88793"/>
                  </a:ext>
                </a:extLst>
              </a:tr>
            </a:tbl>
          </a:graphicData>
        </a:graphic>
      </p:graphicFrame>
      <p:sp>
        <p:nvSpPr>
          <p:cNvPr id="7" name="Двойные круглые скобки 6">
            <a:extLst>
              <a:ext uri="{FF2B5EF4-FFF2-40B4-BE49-F238E27FC236}">
                <a16:creationId xmlns:a16="http://schemas.microsoft.com/office/drawing/2014/main" id="{B17AB1C9-6385-4018-9183-F07694C0440A}"/>
              </a:ext>
            </a:extLst>
          </p:cNvPr>
          <p:cNvSpPr/>
          <p:nvPr/>
        </p:nvSpPr>
        <p:spPr>
          <a:xfrm>
            <a:off x="8089641" y="4226767"/>
            <a:ext cx="3135086" cy="2439884"/>
          </a:xfrm>
          <a:prstGeom prst="bracketPair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C9406F5C-1F5F-4B82-9B9B-982688D09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5245"/>
              </p:ext>
            </p:extLst>
          </p:nvPr>
        </p:nvGraphicFramePr>
        <p:xfrm>
          <a:off x="447869" y="4226767"/>
          <a:ext cx="300394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7">
                  <a:extLst>
                    <a:ext uri="{9D8B030D-6E8A-4147-A177-3AD203B41FA5}">
                      <a16:colId xmlns:a16="http://schemas.microsoft.com/office/drawing/2014/main" val="1361673834"/>
                    </a:ext>
                  </a:extLst>
                </a:gridCol>
                <a:gridCol w="749042">
                  <a:extLst>
                    <a:ext uri="{9D8B030D-6E8A-4147-A177-3AD203B41FA5}">
                      <a16:colId xmlns:a16="http://schemas.microsoft.com/office/drawing/2014/main" val="386344992"/>
                    </a:ext>
                  </a:extLst>
                </a:gridCol>
                <a:gridCol w="749042">
                  <a:extLst>
                    <a:ext uri="{9D8B030D-6E8A-4147-A177-3AD203B41FA5}">
                      <a16:colId xmlns:a16="http://schemas.microsoft.com/office/drawing/2014/main" val="965837486"/>
                    </a:ext>
                  </a:extLst>
                </a:gridCol>
                <a:gridCol w="749042">
                  <a:extLst>
                    <a:ext uri="{9D8B030D-6E8A-4147-A177-3AD203B41FA5}">
                      <a16:colId xmlns:a16="http://schemas.microsoft.com/office/drawing/2014/main" val="103729268"/>
                    </a:ext>
                  </a:extLst>
                </a:gridCol>
              </a:tblGrid>
              <a:tr h="50095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A1F5B5"/>
                          </a:highlight>
                          <a:latin typeface="Bahnschrift Light SemiCondensed" panose="020B0502040204020203" pitchFamily="34" charset="0"/>
                        </a:rPr>
                        <a:t>1,1</a:t>
                      </a:r>
                      <a:endParaRPr lang="ru-RU" sz="2000" b="0" dirty="0">
                        <a:solidFill>
                          <a:schemeClr val="tx1"/>
                        </a:solidFill>
                        <a:highlight>
                          <a:srgbClr val="A1F5B5"/>
                        </a:highlight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69487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2,1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192504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18175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n,1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n,2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…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c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n,k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88793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0FB36D54-85E4-4816-A3D6-C84379B0210F}"/>
              </a:ext>
            </a:extLst>
          </p:cNvPr>
          <p:cNvSpPr/>
          <p:nvPr/>
        </p:nvSpPr>
        <p:spPr>
          <a:xfrm>
            <a:off x="382555" y="4226767"/>
            <a:ext cx="3135086" cy="2439884"/>
          </a:xfrm>
          <a:prstGeom prst="bracketPair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EDCAB-77B0-420A-9BB3-882E7634680A}"/>
              </a:ext>
            </a:extLst>
          </p:cNvPr>
          <p:cNvSpPr txBox="1"/>
          <p:nvPr/>
        </p:nvSpPr>
        <p:spPr>
          <a:xfrm>
            <a:off x="3644273" y="506198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7BEE5-B964-4EB2-A2B9-CF03D7AC4FFE}"/>
              </a:ext>
            </a:extLst>
          </p:cNvPr>
          <p:cNvSpPr txBox="1"/>
          <p:nvPr/>
        </p:nvSpPr>
        <p:spPr>
          <a:xfrm>
            <a:off x="7502115" y="514024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1976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49195-5D8E-4DED-80B6-C56137B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Умножение матриц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753FB-07AD-4DAA-91A9-2F1F4DC9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31"/>
            <a:ext cx="10515600" cy="474753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Свойства: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Ассоциативность: </a:t>
            </a:r>
            <a:r>
              <a:rPr lang="en-US" dirty="0">
                <a:latin typeface="Bahnschrift Light SemiCondensed" panose="020B0502040204020203" pitchFamily="34" charset="0"/>
              </a:rPr>
              <a:t>(A * B) * C = A * (B * C)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Дистрибутивность:</a:t>
            </a:r>
            <a:r>
              <a:rPr lang="en-US" dirty="0">
                <a:latin typeface="Bahnschrift Light SemiCondensed" panose="020B0502040204020203" pitchFamily="34" charset="0"/>
              </a:rPr>
              <a:t> A * (B + C) = A * B + A * C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Коммутативность (умножение на число):</a:t>
            </a:r>
            <a:r>
              <a:rPr lang="en-US" dirty="0">
                <a:latin typeface="Bahnschrift Light SemiCondensed" panose="020B0502040204020203" pitchFamily="34" charset="0"/>
              </a:rPr>
              <a:t> k * (A * B) = (k * A) </a:t>
            </a:r>
            <a:r>
              <a:rPr lang="en-US">
                <a:latin typeface="Bahnschrift Light SemiCondensed" panose="020B0502040204020203" pitchFamily="34" charset="0"/>
              </a:rPr>
              <a:t>* B = A * (k * B)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Коммутативность (общий случай):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A * B ≠ B * A</a:t>
            </a:r>
            <a:endParaRPr lang="ru-RU" dirty="0">
              <a:highlight>
                <a:srgbClr val="A1F5B5"/>
              </a:highlight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5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D3CE1-3059-4DAD-B984-A086E278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Вложенные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F5475-7B5B-4731-A371-581D4523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 создания списка списков: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my_list.extend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([names, numbers,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flight, lists])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['Катя', 'Тоня', 'Тимур']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[1.456, 149.34, 56.33]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['Москва', 'Казань', 717.67, 90]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[[1, 2], [[3, 4], 5], [[[6], 7], 8]]</a:t>
            </a:r>
          </a:p>
        </p:txBody>
      </p:sp>
    </p:spTree>
    <p:extLst>
      <p:ext uri="{BB962C8B-B14F-4D97-AF65-F5344CB8AC3E}">
        <p14:creationId xmlns:p14="http://schemas.microsoft.com/office/powerpoint/2010/main" val="671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1CACC-40D2-4AF2-8DCA-A3E1A07D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Примеры создания списка списков: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19905-7055-4D02-B096-331A58F0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383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[[],[],[]]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из пустых списков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[[], [], []]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5 for _ in range(4)]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из списков нулей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[[0, 0, 0, 0, 0], [0, 0, 0, 0, 0], [0, 0, 0, 0, 0], [0, 0, 0, 0, 0]]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* j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for j in range(4)]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из списков возрастающей размерности от пустого до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с объектами равными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[[], [0], [0, 0], [0, 0, 0], [], [1], [1, 1], [1, 1, 1], [], [2], [2, 2], [2, 2, 2], [], [3], [3, 3], [3, 3, 3], [], [4], [4, 4], [4, 4, 4]]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5B843-E8EA-42A8-9C91-705A8ED5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Почему двумерные?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913F4-A1D8-4DDA-8B60-31A64141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Одномерные списки – списки с глубиной равной одному: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Двумерные списки – списки с глубиной равной двум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[[], [], []]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Трехмерные списки – списки с глубиной равной трем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[[[]], [[], []], [[], [], []]]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И т.д.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41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83AB7-4D48-401F-9A25-7F9A57D5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Индексация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6A0E2-C2C7-4C83-A8CC-C6A9CE12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138335"/>
            <a:ext cx="11150081" cy="53744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Обращение к элементу одномерного списка производится по индексу этого элемента. Индексацию можно использовать и для обращения к элементам вложенных списков.</a:t>
            </a:r>
          </a:p>
          <a:p>
            <a:pPr marL="0" indent="0" algn="just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["python", ["C#", "C++", "Java"], [1, [2, 3], [4, [5, [6, 7]]]]]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DED70510-F22F-4AF8-BB5D-45F5DDF4E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3703"/>
              </p:ext>
            </p:extLst>
          </p:nvPr>
        </p:nvGraphicFramePr>
        <p:xfrm>
          <a:off x="1660848" y="2934997"/>
          <a:ext cx="889207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665">
                  <a:extLst>
                    <a:ext uri="{9D8B030D-6E8A-4147-A177-3AD203B41FA5}">
                      <a16:colId xmlns:a16="http://schemas.microsoft.com/office/drawing/2014/main" val="1749053281"/>
                    </a:ext>
                  </a:extLst>
                </a:gridCol>
                <a:gridCol w="4457408">
                  <a:extLst>
                    <a:ext uri="{9D8B030D-6E8A-4147-A177-3AD203B41FA5}">
                      <a16:colId xmlns:a16="http://schemas.microsoft.com/office/drawing/2014/main" val="152203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Обращение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Вывод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3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[0][2])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[1][0][0])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3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[2][2][1])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2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[2][1][0])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9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[2][2][1][0])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2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[2][2][1][1][1])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3468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F542A8A4-5797-4EB1-AEF3-56A7C4A7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180" y="4459307"/>
            <a:ext cx="428897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104F2EC-403B-4F6A-BD7F-3172AE6A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180" y="4819573"/>
            <a:ext cx="428897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[2, 3]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554A30-B37A-4613-99BD-071380A3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180" y="5213281"/>
            <a:ext cx="431074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[5, [6, 7]]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010F898-262B-4F8A-8EA2-A8949655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180" y="5579387"/>
            <a:ext cx="438072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A0A7966-0191-480C-AC71-CC3F5C3A9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180" y="5965476"/>
            <a:ext cx="438072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6DEA04D-A0F0-406E-B718-AC53E5C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88" y="6314761"/>
            <a:ext cx="438072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2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CEC49-2F1C-470F-A2B6-1493277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len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A2902-7773-4F5C-B43F-44CAD70B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Можно использовать функцию:</a:t>
            </a:r>
          </a:p>
          <a:p>
            <a:pPr marL="0" indent="0" algn="just">
              <a:buNone/>
            </a:pPr>
            <a:r>
              <a:rPr lang="en-US" dirty="0" err="1">
                <a:highlight>
                  <a:srgbClr val="A1F5B5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().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Считает элементы списка, но не считает количество объектов внутри списочного объекта.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[[1, 4, 3], [1, 3, 4], [2, 3]]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(numbers))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Output: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98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9D8CC-9F7D-4C73-BCE4-5290E8E0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384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max(), min()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F888C-8EA8-4118-820E-95099BFB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970385"/>
            <a:ext cx="11159412" cy="27431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Можно использовать функции:</a:t>
            </a:r>
          </a:p>
          <a:p>
            <a:pPr marL="0" indent="0" algn="just">
              <a:buNone/>
            </a:pPr>
            <a:r>
              <a:rPr lang="en-US" dirty="0">
                <a:highlight>
                  <a:srgbClr val="A1F5B5"/>
                </a:highlight>
                <a:latin typeface="Bahnschrift Light SemiCondensed" panose="020B0502040204020203" pitchFamily="34" charset="0"/>
              </a:rPr>
              <a:t>min(), max().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Объекты в списках должны быть одного типа, только в этом случае будет производиться сравнение.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Функции поочередно сравнивают элементы в списочных объектах на </a:t>
            </a:r>
            <a:r>
              <a:rPr lang="en-US" dirty="0" err="1">
                <a:latin typeface="Bahnschrift Light SemiCondensed" panose="020B0502040204020203" pitchFamily="34" charset="0"/>
              </a:rPr>
              <a:t>i</a:t>
            </a:r>
            <a:r>
              <a:rPr lang="en-US" dirty="0">
                <a:latin typeface="Bahnschrift Light SemiCondensed" panose="020B0502040204020203" pitchFamily="34" charset="0"/>
              </a:rPr>
              <a:t>-</a:t>
            </a:r>
            <a:r>
              <a:rPr lang="ru-RU" dirty="0">
                <a:latin typeface="Bahnschrift Light SemiCondensed" panose="020B0502040204020203" pitchFamily="34" charset="0"/>
              </a:rPr>
              <a:t>ой позиции, если везде элементы равны, функция переходит к </a:t>
            </a:r>
            <a:r>
              <a:rPr lang="en-US" dirty="0" err="1">
                <a:latin typeface="Bahnschrift Light SemiCondensed" panose="020B0502040204020203" pitchFamily="34" charset="0"/>
              </a:rPr>
              <a:t>i</a:t>
            </a:r>
            <a:r>
              <a:rPr lang="en-US" dirty="0">
                <a:latin typeface="Bahnschrift Light SemiCondensed" panose="020B0502040204020203" pitchFamily="34" charset="0"/>
              </a:rPr>
              <a:t> + 1 </a:t>
            </a:r>
            <a:r>
              <a:rPr lang="ru-RU" dirty="0">
                <a:latin typeface="Bahnschrift Light SemiCondensed" panose="020B0502040204020203" pitchFamily="34" charset="0"/>
              </a:rPr>
              <a:t>позиции. 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[[1, 4, 3], [1, 3, 4], [2, 3]]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chars = [['a', 'g'], ['a'], ['a', 'b', 'c’]]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my_list1 = [[1, 2, 3], ['a', 'b', 'c']]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my_list2 = [['1', '2', '3'], ['a', 'b', 'c']]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ACFDC66-0E17-494D-87D6-B365E72CB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38996"/>
              </p:ext>
            </p:extLst>
          </p:nvPr>
        </p:nvGraphicFramePr>
        <p:xfrm>
          <a:off x="2015412" y="3797559"/>
          <a:ext cx="8144588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588">
                  <a:extLst>
                    <a:ext uri="{9D8B030D-6E8A-4147-A177-3AD203B41FA5}">
                      <a16:colId xmlns:a16="http://schemas.microsoft.com/office/drawing/2014/main" val="900461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7845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cs typeface="Courier New" panose="02070309020205020404" pitchFamily="49" charset="0"/>
                        </a:rPr>
                        <a:t>Пример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cs typeface="Courier New" panose="02070309020205020404" pitchFamily="49" charset="0"/>
                        </a:rPr>
                        <a:t>Вывод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3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print(max(numbers))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1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print(min(numbers))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print(max(chars))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print(min(chars))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2029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print(max(my_list1))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554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print(max(my_list2))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5558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AFFE9D-474E-4F80-8CBE-880144BA3A76}"/>
              </a:ext>
            </a:extLst>
          </p:cNvPr>
          <p:cNvSpPr/>
          <p:nvPr/>
        </p:nvSpPr>
        <p:spPr>
          <a:xfrm>
            <a:off x="6120882" y="490321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'g']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D82708-852A-4F8B-B2B9-F1CBF9877C5F}"/>
              </a:ext>
            </a:extLst>
          </p:cNvPr>
          <p:cNvSpPr/>
          <p:nvPr/>
        </p:nvSpPr>
        <p:spPr>
          <a:xfrm>
            <a:off x="6120882" y="527254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F44DC0-BD85-418E-8B24-D81155327860}"/>
              </a:ext>
            </a:extLst>
          </p:cNvPr>
          <p:cNvSpPr/>
          <p:nvPr/>
        </p:nvSpPr>
        <p:spPr>
          <a:xfrm>
            <a:off x="6204858" y="566126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A5375BD-95E5-4E8D-BFDE-8408C9BAA198}"/>
              </a:ext>
            </a:extLst>
          </p:cNvPr>
          <p:cNvSpPr/>
          <p:nvPr/>
        </p:nvSpPr>
        <p:spPr>
          <a:xfrm>
            <a:off x="6120882" y="600028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7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A769F-2D91-49B0-91AD-CD2C1C6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66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А как же списочные методы?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D999E-BF93-429C-AB78-431D217B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0220"/>
            <a:ext cx="10515600" cy="52533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Списочные методы работают и с вложенными списками.</a:t>
            </a:r>
          </a:p>
        </p:txBody>
      </p:sp>
    </p:spTree>
    <p:extLst>
      <p:ext uri="{BB962C8B-B14F-4D97-AF65-F5344CB8AC3E}">
        <p14:creationId xmlns:p14="http://schemas.microsoft.com/office/powerpoint/2010/main" val="203220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1966</Words>
  <Application>Microsoft Office PowerPoint</Application>
  <PresentationFormat>Широкоэкранный</PresentationFormat>
  <Paragraphs>327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Bahnschrift Light SemiCondensed</vt:lpstr>
      <vt:lpstr>Bahnschrift SemiBold Condensed</vt:lpstr>
      <vt:lpstr>Bahnschrift SemiLight SemiConde</vt:lpstr>
      <vt:lpstr>Calibri</vt:lpstr>
      <vt:lpstr>Calibri Light</vt:lpstr>
      <vt:lpstr>Courier New</vt:lpstr>
      <vt:lpstr>Тема Office</vt:lpstr>
      <vt:lpstr>Вложенные списки, матрицы</vt:lpstr>
      <vt:lpstr>Вложенные списки</vt:lpstr>
      <vt:lpstr>Вложенные списки</vt:lpstr>
      <vt:lpstr>Примеры создания списка списков:</vt:lpstr>
      <vt:lpstr>Почему двумерные?</vt:lpstr>
      <vt:lpstr>Индексация</vt:lpstr>
      <vt:lpstr>len()</vt:lpstr>
      <vt:lpstr>max(), min()</vt:lpstr>
      <vt:lpstr>А как же списочные методы?</vt:lpstr>
      <vt:lpstr>Считывание элементов списка</vt:lpstr>
      <vt:lpstr>Считывание элементов списка</vt:lpstr>
      <vt:lpstr>Перебор элементов</vt:lpstr>
      <vt:lpstr>Перебор элементов</vt:lpstr>
      <vt:lpstr>Матрицы</vt:lpstr>
      <vt:lpstr>Квадратная матрица. Главная и побочная диагонали.</vt:lpstr>
      <vt:lpstr>Области матрицы</vt:lpstr>
      <vt:lpstr>Методы ljust(), rjust()</vt:lpstr>
      <vt:lpstr>Сложение матриц</vt:lpstr>
      <vt:lpstr>Умножение матрицы на число</vt:lpstr>
      <vt:lpstr>Умножение матриц</vt:lpstr>
      <vt:lpstr>Умножение матриц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списки</dc:title>
  <dc:creator>Asus</dc:creator>
  <cp:lastModifiedBy>Asus</cp:lastModifiedBy>
  <cp:revision>35</cp:revision>
  <dcterms:created xsi:type="dcterms:W3CDTF">2023-04-04T07:05:53Z</dcterms:created>
  <dcterms:modified xsi:type="dcterms:W3CDTF">2023-04-09T10:29:02Z</dcterms:modified>
</cp:coreProperties>
</file>