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FF79"/>
    <a:srgbClr val="FFAE81"/>
    <a:srgbClr val="AFF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612FF-1520-405E-B7C4-61B207AE3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AC37C1-3F09-4477-9481-46A335FD4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C39BD7-B217-45E0-9FBD-EA66576B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CAB-EE21-4FC4-9EBD-4A60B97ECE9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DEFE7F-3977-4364-83C3-8249C6B8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782D2E-7F63-47D6-8734-DB61D22E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E0D0-890E-4EBD-BE70-1694E34D1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0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D80AB-BA9D-4D2E-BAFA-426E2376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32F704-29EA-42C7-8AA9-E3613828A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09390D-36F0-4BA3-87AF-8D5D3157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CAB-EE21-4FC4-9EBD-4A60B97ECE9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080C13-7EB9-47AA-9F93-93D81D1F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C89A2B-78EB-4BB4-953D-7AC7E924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E0D0-890E-4EBD-BE70-1694E34D1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36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0369711-B759-4F64-AD00-E0F364A77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A5E1A5-3AC0-452F-97E1-D583EECF5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5677A9-98BD-46C7-901B-AF58E26B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CAB-EE21-4FC4-9EBD-4A60B97ECE9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8C4A46-693D-4B93-A0E9-B16DD255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BCA547-0569-413B-B8EA-5E30C0CC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E0D0-890E-4EBD-BE70-1694E34D1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43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78644-E365-48F7-8F20-439073EE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7D5A75-D889-441A-9088-77BD11312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3FECF8-5A57-4BAB-8567-D4B55BA3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CAB-EE21-4FC4-9EBD-4A60B97ECE9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749BEB-2C57-4FC5-9697-30C4CD35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23333A-B384-4700-B039-D867A1F2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E0D0-890E-4EBD-BE70-1694E34D1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25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CCEEA-9F3B-4602-8471-46D0FF6D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49F55C-AC05-46C0-82A2-01E51C84D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714013-DA3E-41AB-AFF5-C8995DF1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CAB-EE21-4FC4-9EBD-4A60B97ECE9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006D2C-8C6F-4392-9DC4-A2D46C24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F61CF1-687D-4F71-8AE0-D7F30500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E0D0-890E-4EBD-BE70-1694E34D1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18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97342-ADFA-4EEC-BBD3-11EEEAFE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123E69-4BFA-45B6-869F-A0753D257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CD6B5D-321E-4C9D-933B-E5EF24A4F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AC0263-4635-46D1-8C2D-12DC1B48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CAB-EE21-4FC4-9EBD-4A60B97ECE9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8B62A2-A6DC-4559-87CC-EC8C7604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D62DC2-0776-481C-9F67-E708804D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E0D0-890E-4EBD-BE70-1694E34D1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89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AE86B-8767-4FE3-BD49-187206C0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5FB54F-7154-463F-81A0-8225E7C10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FD1A90-14B7-493E-94B8-ED9909568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1F9AB39-A14A-4803-936F-101F01623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F808EAE-AE8D-4ACF-B374-2B6681FCE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6673575-B2F4-41E9-AADA-C90BAAC9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CAB-EE21-4FC4-9EBD-4A60B97ECE9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5AC0162-5FE4-4825-A70F-5D93CD16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9C0CBC-62D8-4249-B99A-71E69C93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E0D0-890E-4EBD-BE70-1694E34D1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23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D08EE-9C62-4902-A052-76A1AEF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7A07B1-CF57-45B3-BC9A-463148C5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CAB-EE21-4FC4-9EBD-4A60B97ECE9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CED686-5BF4-46D4-9DDA-3BD550B7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52469B-AE39-4BB8-A94B-540E6EB2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E0D0-890E-4EBD-BE70-1694E34D1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54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E8EBBD6-C51A-4A38-A97D-8E57B769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CAB-EE21-4FC4-9EBD-4A60B97ECE9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DA3A7C-C341-4767-98C4-608AC089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F14828-2932-4C58-89E3-10CBE1BE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E0D0-890E-4EBD-BE70-1694E34D1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68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99B43-938C-4655-AB20-E8A9B83F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B73491-3BC0-4B46-B718-03387F81D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3FE2BA-82D4-4F13-A532-9FA7FB154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32680D-0FC4-498A-ADC8-B2237D1A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CAB-EE21-4FC4-9EBD-4A60B97ECE9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D986B6-6C92-4255-9DD5-EBFF53BD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2F6133-CA1F-40EE-9D5F-298D37EB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E0D0-890E-4EBD-BE70-1694E34D1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3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362BA-E0BE-40D6-BBA1-08368DA4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8259A5-9968-422E-A0D8-A3747E076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E912DC-7DE6-44D1-B90F-D29C940C5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8D4935-1F96-4CC0-B74A-1635ED85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CAB-EE21-4FC4-9EBD-4A60B97ECE9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616801-60C5-4292-90A2-1C6CECD1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4ED779-D8CF-4C47-AF06-7F83A837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E0D0-890E-4EBD-BE70-1694E34D1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21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67D03-C123-45F8-A444-CF4FCA14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2E7D7A-0A64-44CC-AC0D-0047BDA16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3AAD5A-FE73-42F6-87C8-02368CDD2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B9CAB-EE21-4FC4-9EBD-4A60B97ECE9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A0EAA0-14A2-4B76-B12D-1876652F0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1F12D-B008-4F02-985E-6ADCEF37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BE0D0-890E-4EBD-BE70-1694E34D1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76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novosti-mira-python/scientific-graphics-in-python.html" TargetMode="External"/><Relationship Id="rId2" Type="http://schemas.openxmlformats.org/officeDocument/2006/relationships/hyperlink" Target="https://matplotlib.org/stabl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rog.pro/mpl/mpl_short_guid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ADBE9-2491-4C6B-8A51-B384CC1E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049" y="1750389"/>
            <a:ext cx="9144000" cy="2504369"/>
          </a:xfrm>
        </p:spPr>
        <p:txBody>
          <a:bodyPr/>
          <a:lstStyle/>
          <a:p>
            <a:pPr algn="r"/>
            <a:r>
              <a:rPr lang="ru-RU" dirty="0">
                <a:latin typeface="Bahnschrift SemiBold Condensed" panose="020B0502040204020203" pitchFamily="34" charset="0"/>
              </a:rPr>
              <a:t>Библиотека </a:t>
            </a:r>
            <a:r>
              <a:rPr lang="en-US" dirty="0">
                <a:latin typeface="Bahnschrift SemiBold Condensed" panose="020B0502040204020203" pitchFamily="34" charset="0"/>
              </a:rPr>
              <a:t>Matplotlib. </a:t>
            </a:r>
            <a:r>
              <a:rPr lang="ru-RU" dirty="0">
                <a:latin typeface="Bahnschrift SemiBold Condensed" panose="020B0502040204020203" pitchFamily="34" charset="0"/>
              </a:rPr>
              <a:t>Графики на </a:t>
            </a:r>
            <a:r>
              <a:rPr lang="en-US" dirty="0">
                <a:latin typeface="Bahnschrift SemiBold Condensed" panose="020B0502040204020203" pitchFamily="34" charset="0"/>
              </a:rPr>
              <a:t>Python.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4A36E5-79F4-4613-A89E-148393413C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27"/>
          <a:stretch/>
        </p:blipFill>
        <p:spPr>
          <a:xfrm>
            <a:off x="0" y="0"/>
            <a:ext cx="12192000" cy="175039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F53F7B-6EBF-4493-BF82-DA5C46A05A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94"/>
          <a:stretch/>
        </p:blipFill>
        <p:spPr>
          <a:xfrm>
            <a:off x="0" y="5159837"/>
            <a:ext cx="12192000" cy="176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0302F-82CE-4B90-BF18-B08156BA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Текст на рисунке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D5AA9D-CD37-4F62-8D08-78E1DB679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1" y="1181813"/>
            <a:ext cx="6727371" cy="5358946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Одними из самых базовых графических команд являются команды, отображающие текст. Такой командой, не </a:t>
            </a:r>
            <a:r>
              <a:rPr lang="ru-RU" dirty="0" err="1">
                <a:latin typeface="Bahnschrift Light SemiCondensed" panose="020B0502040204020203" pitchFamily="34" charset="0"/>
              </a:rPr>
              <a:t>привязаной</a:t>
            </a:r>
            <a:r>
              <a:rPr lang="ru-RU" dirty="0">
                <a:latin typeface="Bahnschrift Light SemiCondensed" panose="020B0502040204020203" pitchFamily="34" charset="0"/>
              </a:rPr>
              <a:t> к какому-либо объекту вроде координатной оси или делений координатной оси, является команда </a:t>
            </a:r>
            <a:r>
              <a:rPr lang="ru-RU" dirty="0" err="1">
                <a:latin typeface="Bahnschrift Light SemiCondensed" panose="020B0502040204020203" pitchFamily="34" charset="0"/>
              </a:rPr>
              <a:t>plt.text</a:t>
            </a:r>
            <a:r>
              <a:rPr lang="ru-RU" dirty="0">
                <a:latin typeface="Bahnschrift Light SemiCondensed" panose="020B0502040204020203" pitchFamily="34" charset="0"/>
              </a:rPr>
              <a:t>().</a:t>
            </a:r>
          </a:p>
          <a:p>
            <a:pPr marL="0" indent="0" algn="just">
              <a:buNone/>
            </a:pP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Помимо метода </a:t>
            </a:r>
            <a:r>
              <a:rPr lang="ru-RU" dirty="0" err="1">
                <a:latin typeface="Bahnschrift Light SemiCondensed" panose="020B0502040204020203" pitchFamily="34" charset="0"/>
              </a:rPr>
              <a:t>text</a:t>
            </a:r>
            <a:r>
              <a:rPr lang="ru-RU" dirty="0">
                <a:latin typeface="Bahnschrift Light SemiCondensed" panose="020B0502040204020203" pitchFamily="34" charset="0"/>
              </a:rPr>
              <a:t>() существуют и другие методы отображения текста в </a:t>
            </a:r>
            <a:r>
              <a:rPr lang="ru-RU" dirty="0" err="1">
                <a:latin typeface="Bahnschrift Light SemiCondensed" panose="020B0502040204020203" pitchFamily="34" charset="0"/>
              </a:rPr>
              <a:t>pyplot</a:t>
            </a:r>
            <a:r>
              <a:rPr lang="ru-RU" dirty="0">
                <a:latin typeface="Bahnschrift Light SemiCondensed" panose="020B0502040204020203" pitchFamily="34" charset="0"/>
              </a:rPr>
              <a:t>. Ниже представлен список текстовых команд в </a:t>
            </a:r>
            <a:r>
              <a:rPr lang="ru-RU" dirty="0" err="1">
                <a:latin typeface="Bahnschrift Light SemiCondensed" panose="020B0502040204020203" pitchFamily="34" charset="0"/>
              </a:rPr>
              <a:t>pyplot</a:t>
            </a:r>
            <a:r>
              <a:rPr lang="ru-RU" dirty="0">
                <a:latin typeface="Bahnschrift Light SemiCondensed" panose="020B0502040204020203" pitchFamily="34" charset="0"/>
              </a:rPr>
              <a:t>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err="1">
                <a:highlight>
                  <a:srgbClr val="AFFFE8"/>
                </a:highlight>
                <a:latin typeface="Bahnschrift Light SemiCondensed" panose="020B0502040204020203" pitchFamily="34" charset="0"/>
              </a:rPr>
              <a:t>plt.xlabel</a:t>
            </a:r>
            <a:r>
              <a:rPr lang="ru-RU" dirty="0">
                <a:highlight>
                  <a:srgbClr val="AFFFE8"/>
                </a:highlight>
                <a:latin typeface="Bahnschrift Light SemiCondensed" panose="020B0502040204020203" pitchFamily="34" charset="0"/>
              </a:rPr>
              <a:t>() </a:t>
            </a:r>
            <a:r>
              <a:rPr lang="ru-RU" dirty="0">
                <a:latin typeface="Bahnschrift Light SemiCondensed" panose="020B0502040204020203" pitchFamily="34" charset="0"/>
              </a:rPr>
              <a:t>- добавляет подпись оси </a:t>
            </a:r>
            <a:r>
              <a:rPr lang="ru-RU" dirty="0" err="1">
                <a:latin typeface="Bahnschrift Light SemiCondensed" panose="020B0502040204020203" pitchFamily="34" charset="0"/>
              </a:rPr>
              <a:t>абсции</a:t>
            </a:r>
            <a:r>
              <a:rPr lang="ru-RU" dirty="0">
                <a:latin typeface="Bahnschrift Light SemiCondensed" panose="020B0502040204020203" pitchFamily="34" charset="0"/>
              </a:rPr>
              <a:t> OX;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err="1">
                <a:highlight>
                  <a:srgbClr val="B2FF79"/>
                </a:highlight>
                <a:latin typeface="Bahnschrift Light SemiCondensed" panose="020B0502040204020203" pitchFamily="34" charset="0"/>
              </a:rPr>
              <a:t>plt.ylabel</a:t>
            </a:r>
            <a:r>
              <a:rPr lang="ru-RU" dirty="0">
                <a:highlight>
                  <a:srgbClr val="B2FF79"/>
                </a:highlight>
                <a:latin typeface="Bahnschrift Light SemiCondensed" panose="020B0502040204020203" pitchFamily="34" charset="0"/>
              </a:rPr>
              <a:t>() </a:t>
            </a:r>
            <a:r>
              <a:rPr lang="ru-RU" dirty="0">
                <a:latin typeface="Bahnschrift Light SemiCondensed" panose="020B0502040204020203" pitchFamily="34" charset="0"/>
              </a:rPr>
              <a:t>- добавляет подпись оси ординат OY;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err="1">
                <a:highlight>
                  <a:srgbClr val="FFAE81"/>
                </a:highlight>
                <a:latin typeface="Bahnschrift Light SemiCondensed" panose="020B0502040204020203" pitchFamily="34" charset="0"/>
              </a:rPr>
              <a:t>plt.title</a:t>
            </a:r>
            <a:r>
              <a:rPr lang="ru-RU" dirty="0">
                <a:highlight>
                  <a:srgbClr val="FFAE81"/>
                </a:highlight>
                <a:latin typeface="Bahnschrift Light SemiCondensed" panose="020B0502040204020203" pitchFamily="34" charset="0"/>
              </a:rPr>
              <a:t>()</a:t>
            </a:r>
            <a:r>
              <a:rPr lang="ru-RU" dirty="0">
                <a:latin typeface="Bahnschrift Light SemiCondensed" panose="020B0502040204020203" pitchFamily="34" charset="0"/>
              </a:rPr>
              <a:t> - добавляет заголовок для области рисования </a:t>
            </a:r>
            <a:r>
              <a:rPr lang="ru-RU" dirty="0" err="1">
                <a:latin typeface="Bahnschrift Light SemiCondensed" panose="020B0502040204020203" pitchFamily="34" charset="0"/>
              </a:rPr>
              <a:t>Axes</a:t>
            </a:r>
            <a:r>
              <a:rPr lang="ru-RU" dirty="0">
                <a:latin typeface="Bahnschrift Light SemiCondensed" panose="020B0502040204020203" pitchFamily="34" charset="0"/>
              </a:rPr>
              <a:t>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err="1">
                <a:highlight>
                  <a:srgbClr val="AFFFE8"/>
                </a:highlight>
                <a:latin typeface="Bahnschrift Light SemiCondensed" panose="020B0502040204020203" pitchFamily="34" charset="0"/>
              </a:rPr>
              <a:t>plt.figtext</a:t>
            </a:r>
            <a:r>
              <a:rPr lang="ru-RU" dirty="0">
                <a:highlight>
                  <a:srgbClr val="AFFFE8"/>
                </a:highlight>
                <a:latin typeface="Bahnschrift Light SemiCondensed" panose="020B0502040204020203" pitchFamily="34" charset="0"/>
              </a:rPr>
              <a:t>() </a:t>
            </a:r>
            <a:r>
              <a:rPr lang="ru-RU" dirty="0">
                <a:latin typeface="Bahnschrift Light SemiCondensed" panose="020B0502040204020203" pitchFamily="34" charset="0"/>
              </a:rPr>
              <a:t>- добавляет текст на рисунок </a:t>
            </a:r>
            <a:r>
              <a:rPr lang="ru-RU" dirty="0" err="1">
                <a:latin typeface="Bahnschrift Light SemiCondensed" panose="020B0502040204020203" pitchFamily="34" charset="0"/>
              </a:rPr>
              <a:t>Figure</a:t>
            </a:r>
            <a:r>
              <a:rPr lang="ru-RU" dirty="0">
                <a:latin typeface="Bahnschrift Light SemiCondensed" panose="020B0502040204020203" pitchFamily="34" charset="0"/>
              </a:rPr>
              <a:t>;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err="1">
                <a:highlight>
                  <a:srgbClr val="B2FF79"/>
                </a:highlight>
                <a:latin typeface="Bahnschrift Light SemiCondensed" panose="020B0502040204020203" pitchFamily="34" charset="0"/>
              </a:rPr>
              <a:t>plt.suptitle</a:t>
            </a:r>
            <a:r>
              <a:rPr lang="ru-RU" dirty="0">
                <a:highlight>
                  <a:srgbClr val="B2FF79"/>
                </a:highlight>
                <a:latin typeface="Bahnschrift Light SemiCondensed" panose="020B0502040204020203" pitchFamily="34" charset="0"/>
              </a:rPr>
              <a:t>()</a:t>
            </a:r>
            <a:r>
              <a:rPr lang="ru-RU" dirty="0">
                <a:latin typeface="Bahnschrift Light SemiCondensed" panose="020B0502040204020203" pitchFamily="34" charset="0"/>
              </a:rPr>
              <a:t> - добавляет заголовок для рисунка </a:t>
            </a:r>
            <a:r>
              <a:rPr lang="ru-RU" dirty="0" err="1">
                <a:latin typeface="Bahnschrift Light SemiCondensed" panose="020B0502040204020203" pitchFamily="34" charset="0"/>
              </a:rPr>
              <a:t>Figure</a:t>
            </a:r>
            <a:r>
              <a:rPr lang="ru-RU" dirty="0">
                <a:latin typeface="Bahnschrift Light SemiCondensed" panose="020B0502040204020203" pitchFamily="34" charset="0"/>
              </a:rPr>
              <a:t>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err="1">
                <a:highlight>
                  <a:srgbClr val="FFAE81"/>
                </a:highlight>
                <a:latin typeface="Bahnschrift Light SemiCondensed" panose="020B0502040204020203" pitchFamily="34" charset="0"/>
              </a:rPr>
              <a:t>plt.annotate</a:t>
            </a:r>
            <a:r>
              <a:rPr lang="ru-RU" dirty="0">
                <a:highlight>
                  <a:srgbClr val="FFAE81"/>
                </a:highlight>
                <a:latin typeface="Bahnschrift Light SemiCondensed" panose="020B0502040204020203" pitchFamily="34" charset="0"/>
              </a:rPr>
              <a:t>()</a:t>
            </a:r>
            <a:r>
              <a:rPr lang="ru-RU" dirty="0">
                <a:latin typeface="Bahnschrift Light SemiCondensed" panose="020B0502040204020203" pitchFamily="34" charset="0"/>
              </a:rPr>
              <a:t> - добавляет примечание, которое состоит из текста и необязательной стрелки в указанную область на рисунке.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B5B69E-7E27-46B5-95EC-9399715113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90" t="44355" r="61888" b="14693"/>
          <a:stretch/>
        </p:blipFill>
        <p:spPr>
          <a:xfrm>
            <a:off x="7352522" y="1670180"/>
            <a:ext cx="4567844" cy="367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8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66E4E-33B5-4C0C-A117-9181E94C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45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Пример кода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D5BF88-4BA4-4674-B14A-E81F02A85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3" t="35238" r="52223" b="21224"/>
          <a:stretch/>
        </p:blipFill>
        <p:spPr>
          <a:xfrm>
            <a:off x="838200" y="1212978"/>
            <a:ext cx="9686731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75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58568499-13AB-4C72-9629-A6550E921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687" y="208039"/>
            <a:ext cx="8694626" cy="5572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A0DCF5-2CA1-4296-AAEF-5306F2D1B538}"/>
              </a:ext>
            </a:extLst>
          </p:cNvPr>
          <p:cNvSpPr txBox="1"/>
          <p:nvPr/>
        </p:nvSpPr>
        <p:spPr>
          <a:xfrm>
            <a:off x="2090057" y="5971592"/>
            <a:ext cx="835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ahnschrift Light SemiCondensed" panose="020B0502040204020203" pitchFamily="34" charset="0"/>
              </a:rPr>
              <a:t>Изображение из книги </a:t>
            </a:r>
            <a:r>
              <a:rPr lang="en-US" dirty="0">
                <a:latin typeface="Bahnschrift Light SemiCondensed" panose="020B0502040204020203" pitchFamily="34" charset="0"/>
              </a:rPr>
              <a:t>“</a:t>
            </a:r>
            <a:r>
              <a:rPr lang="ru-RU" dirty="0">
                <a:latin typeface="Bahnschrift Light SemiCondensed" panose="020B0502040204020203" pitchFamily="34" charset="0"/>
              </a:rPr>
              <a:t>Библиотека </a:t>
            </a:r>
            <a:r>
              <a:rPr lang="en-US" dirty="0">
                <a:latin typeface="Bahnschrift Light SemiCondensed" panose="020B0502040204020203" pitchFamily="34" charset="0"/>
              </a:rPr>
              <a:t>Matplotlib” </a:t>
            </a:r>
            <a:r>
              <a:rPr lang="ru-RU" dirty="0" err="1">
                <a:latin typeface="Bahnschrift Light SemiCondensed" panose="020B0502040204020203" pitchFamily="34" charset="0"/>
              </a:rPr>
              <a:t>Абдрахманова</a:t>
            </a:r>
            <a:r>
              <a:rPr lang="ru-RU" dirty="0">
                <a:latin typeface="Bahnschrift Light SemiCondensed" panose="020B0502040204020203" pitchFamily="34" charset="0"/>
              </a:rPr>
              <a:t> М. И.  </a:t>
            </a:r>
          </a:p>
        </p:txBody>
      </p:sp>
    </p:spTree>
    <p:extLst>
      <p:ext uri="{BB962C8B-B14F-4D97-AF65-F5344CB8AC3E}">
        <p14:creationId xmlns:p14="http://schemas.microsoft.com/office/powerpoint/2010/main" val="2754888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6523B-BBDC-423E-8201-00482D32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Основные графические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2880B-4E39-4A96-97E4-60760C921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1"/>
            <a:ext cx="10515600" cy="4945322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Графические команды - это функции, которые, принимая некоторые параметры, возвращают какой-то графический результат. Это может быть текст, линия, график, диаграмма и др. 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Простые графические команды: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err="1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plt.scatter</a:t>
            </a: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() - маркер или точечное рисование.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err="1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plt.plot</a:t>
            </a: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() - ломаная линия.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err="1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plt.text</a:t>
            </a: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() - нанесение текста.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Диаграммы</a:t>
            </a:r>
            <a:r>
              <a:rPr lang="en-US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plt.bar</a:t>
            </a:r>
            <a:r>
              <a:rPr lang="en-US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plt.barh</a:t>
            </a:r>
            <a:r>
              <a:rPr lang="en-US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plt.barbs</a:t>
            </a:r>
            <a:r>
              <a:rPr lang="en-US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broken_barh</a:t>
            </a:r>
            <a:r>
              <a:rPr lang="en-US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() - </a:t>
            </a: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столбчатая диаграмма; </a:t>
            </a:r>
            <a:endParaRPr lang="en-US" dirty="0">
              <a:latin typeface="Bahnschrift Light SemiCondensed" panose="020B0502040204020203" pitchFamily="34" charset="0"/>
              <a:cs typeface="Courier New" panose="02070309020205020404" pitchFamily="49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plt.hist</a:t>
            </a:r>
            <a:r>
              <a:rPr lang="en-US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(), plt.hist2d(), </a:t>
            </a:r>
            <a:r>
              <a:rPr lang="en-US" dirty="0" err="1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plt.hlines</a:t>
            </a:r>
            <a:r>
              <a:rPr lang="en-US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 - </a:t>
            </a: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гистограмма; </a:t>
            </a:r>
            <a:endParaRPr lang="en-US" dirty="0">
              <a:latin typeface="Bahnschrift Light SemiCondensed" panose="020B0502040204020203" pitchFamily="34" charset="0"/>
              <a:cs typeface="Courier New" panose="02070309020205020404" pitchFamily="49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plt.pie</a:t>
            </a:r>
            <a:r>
              <a:rPr lang="en-US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() - </a:t>
            </a: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круговая диаграмма; </a:t>
            </a:r>
            <a:endParaRPr lang="en-US" dirty="0">
              <a:latin typeface="Bahnschrift Light SemiCondensed" panose="020B0502040204020203" pitchFamily="34" charset="0"/>
              <a:cs typeface="Courier New" panose="02070309020205020404" pitchFamily="49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plt.boxplot</a:t>
            </a:r>
            <a:r>
              <a:rPr lang="en-US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() - "</a:t>
            </a: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ящик с усами" (</a:t>
            </a:r>
            <a:r>
              <a:rPr lang="en-US" dirty="0" err="1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boxwhisker</a:t>
            </a:r>
            <a:r>
              <a:rPr lang="en-US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);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plt.errorbar</a:t>
            </a:r>
            <a:r>
              <a:rPr lang="en-US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() - </a:t>
            </a: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оценка погрешности, "усы".</a:t>
            </a:r>
            <a:endParaRPr lang="en-US" dirty="0">
              <a:latin typeface="Bahnschrift Light SemiCondensed" panose="020B0502040204020203" pitchFamily="34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У каждого метода есть большое количество параметров, при помощи которых можно менять размер, толщину, цвет, прозрачность, штрихи и т.д.</a:t>
            </a:r>
            <a:endParaRPr lang="en-US" dirty="0">
              <a:latin typeface="Bahnschrift Light SemiCondensed" panose="020B0502040204020203" pitchFamily="34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dirty="0">
              <a:latin typeface="Bahnschrift Light SemiCondensed" panose="020B0502040204020203" pitchFamily="34" charset="0"/>
              <a:cs typeface="Courier New" panose="02070309020205020404" pitchFamily="49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0A224934-CF4B-4D49-B935-6753F8FE0026}"/>
              </a:ext>
            </a:extLst>
          </p:cNvPr>
          <p:cNvCxnSpPr/>
          <p:nvPr/>
        </p:nvCxnSpPr>
        <p:spPr>
          <a:xfrm>
            <a:off x="0" y="6298163"/>
            <a:ext cx="12192000" cy="0"/>
          </a:xfrm>
          <a:prstGeom prst="line">
            <a:avLst/>
          </a:prstGeom>
          <a:ln w="76200">
            <a:solidFill>
              <a:srgbClr val="B2FF7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67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8F67B-1F8D-4633-8FF3-A94A1EA0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Предупреждение!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81541C-15E4-4CDF-A95C-A0A90AE6B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Данная презентация содержит далеко не всю информацию. Для более глубокого изучения используйте книгу </a:t>
            </a:r>
            <a:r>
              <a:rPr lang="en-US" dirty="0">
                <a:latin typeface="Bahnschrift Light SemiCondensed" panose="020B0502040204020203" pitchFamily="34" charset="0"/>
              </a:rPr>
              <a:t>“</a:t>
            </a:r>
            <a:r>
              <a:rPr lang="ru-RU" dirty="0">
                <a:latin typeface="Bahnschrift Light SemiCondensed" panose="020B0502040204020203" pitchFamily="34" charset="0"/>
              </a:rPr>
              <a:t>Библиотека </a:t>
            </a:r>
            <a:r>
              <a:rPr lang="en-US" dirty="0">
                <a:latin typeface="Bahnschrift Light SemiCondensed" panose="020B0502040204020203" pitchFamily="34" charset="0"/>
              </a:rPr>
              <a:t>Matplotlib” </a:t>
            </a:r>
            <a:r>
              <a:rPr lang="ru-RU" dirty="0" err="1">
                <a:latin typeface="Bahnschrift Light SemiCondensed" panose="020B0502040204020203" pitchFamily="34" charset="0"/>
              </a:rPr>
              <a:t>Абдрахманова</a:t>
            </a:r>
            <a:r>
              <a:rPr lang="ru-RU" dirty="0">
                <a:latin typeface="Bahnschrift Light SemiCondensed" panose="020B0502040204020203" pitchFamily="34" charset="0"/>
              </a:rPr>
              <a:t> М. И. и материалы данных ссылок (и не только их):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hlinkClick r:id="rId2"/>
              </a:rPr>
              <a:t>https://matplotlib.org/stable/index.html</a:t>
            </a:r>
            <a:r>
              <a:rPr lang="ru-RU" dirty="0"/>
              <a:t>  </a:t>
            </a:r>
            <a:r>
              <a:rPr lang="ru-RU" dirty="0">
                <a:latin typeface="Bahnschrift Light SemiCondensed" panose="020B0502040204020203" pitchFamily="34" charset="0"/>
              </a:rPr>
              <a:t>- документация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hlinkClick r:id="rId3"/>
              </a:rPr>
              <a:t>https://pythonworld.ru/novosti-mira-python/scientific-graphics-in-python.html</a:t>
            </a:r>
            <a:r>
              <a:rPr lang="ru-RU" dirty="0"/>
              <a:t>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hlinkClick r:id="rId4"/>
              </a:rPr>
              <a:t>https://pyprog.pro/mpl/mpl_short_guide.html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863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7C941-9DAE-4846-8131-0A71C305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39BC58-7EDC-4F78-B059-BE9621C4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err="1">
                <a:latin typeface="Bahnschrift Light SemiCondensed" panose="020B0502040204020203" pitchFamily="34" charset="0"/>
              </a:rPr>
              <a:t>Matplotlib</a:t>
            </a:r>
            <a:r>
              <a:rPr lang="ru-RU" dirty="0">
                <a:latin typeface="Bahnschrift Light SemiCondensed" panose="020B0502040204020203" pitchFamily="34" charset="0"/>
              </a:rPr>
              <a:t> — это обширная библиотека для создания статических, анимированных и интерактивных визуализаций на </a:t>
            </a:r>
            <a:r>
              <a:rPr lang="ru-RU" dirty="0" err="1">
                <a:latin typeface="Bahnschrift Light SemiCondensed" panose="020B0502040204020203" pitchFamily="34" charset="0"/>
              </a:rPr>
              <a:t>Python</a:t>
            </a:r>
            <a:r>
              <a:rPr lang="ru-RU" dirty="0">
                <a:latin typeface="Bahnschrift Light SemiCondensed" panose="020B0502040204020203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Установка при помощи </a:t>
            </a:r>
            <a:r>
              <a:rPr lang="en-US" dirty="0">
                <a:highlight>
                  <a:srgbClr val="AFFFE8"/>
                </a:highlight>
                <a:latin typeface="Bahnschrift Light SemiCondensed" panose="020B0502040204020203" pitchFamily="34" charset="0"/>
              </a:rPr>
              <a:t>pip</a:t>
            </a:r>
            <a:r>
              <a:rPr lang="en-US" dirty="0">
                <a:latin typeface="Bahnschrift Light SemiCondensed" panose="020B0502040204020203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matplotlib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Установка при помощи </a:t>
            </a:r>
            <a:r>
              <a:rPr lang="en-US" dirty="0" err="1">
                <a:highlight>
                  <a:srgbClr val="FFAE81"/>
                </a:highlight>
                <a:latin typeface="Bahnschrift Light SemiCondensed" panose="020B0502040204020203" pitchFamily="34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:</a:t>
            </a:r>
          </a:p>
          <a:p>
            <a:pPr marL="0" indent="0" algn="just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-c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-forge matplotlib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Для проверки того, что все установилось правильно, можно запустить интерпретатор </a:t>
            </a:r>
            <a:r>
              <a:rPr lang="ru-RU" dirty="0" err="1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Python</a:t>
            </a: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 и ввести: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matplotlib</a:t>
            </a:r>
          </a:p>
          <a:p>
            <a:pPr marL="0" indent="0" algn="just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B1402-CF02-48E9-99A6-6D0BAEBA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Иерархическая структура рисунка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76ED0E-82A8-4BB6-AC25-F9A176673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Пользовательская работа подразумевает работу с разными уровнями: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AE81"/>
                </a:highlight>
                <a:latin typeface="Bahnschrift Light SemiCondensed" panose="020B0502040204020203" pitchFamily="34" charset="0"/>
              </a:rPr>
              <a:t>Figure (</a:t>
            </a:r>
            <a:r>
              <a:rPr lang="ru-RU" dirty="0">
                <a:highlight>
                  <a:srgbClr val="FFAE81"/>
                </a:highlight>
                <a:latin typeface="Bahnschrift Light SemiCondensed" panose="020B0502040204020203" pitchFamily="34" charset="0"/>
              </a:rPr>
              <a:t>Рисунок</a:t>
            </a:r>
            <a:r>
              <a:rPr lang="en-US" dirty="0">
                <a:highlight>
                  <a:srgbClr val="FFAE81"/>
                </a:highlight>
                <a:latin typeface="Bahnschrift Light SemiCondensed" panose="020B0502040204020203" pitchFamily="34" charset="0"/>
              </a:rPr>
              <a:t>)</a:t>
            </a:r>
            <a:r>
              <a:rPr lang="ru-RU" dirty="0">
                <a:latin typeface="Bahnschrift Light SemiCondensed" panose="020B0502040204020203" pitchFamily="34" charset="0"/>
              </a:rPr>
              <a:t> </a:t>
            </a:r>
          </a:p>
          <a:p>
            <a:pPr marL="0" indent="0" algn="ctr">
              <a:buNone/>
            </a:pP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en-US" dirty="0">
                <a:highlight>
                  <a:srgbClr val="AFFFE8"/>
                </a:highlight>
                <a:latin typeface="Bahnschrift Light SemiCondensed" panose="020B0502040204020203" pitchFamily="34" charset="0"/>
              </a:rPr>
              <a:t>Axes(</a:t>
            </a:r>
            <a:r>
              <a:rPr lang="ru-RU" dirty="0">
                <a:highlight>
                  <a:srgbClr val="AFFFE8"/>
                </a:highlight>
                <a:latin typeface="Bahnschrift Light SemiCondensed" panose="020B0502040204020203" pitchFamily="34" charset="0"/>
              </a:rPr>
              <a:t>Область рисования</a:t>
            </a:r>
            <a:r>
              <a:rPr lang="en-US" dirty="0">
                <a:highlight>
                  <a:srgbClr val="AFFFE8"/>
                </a:highlight>
                <a:latin typeface="Bahnschrift Light SemiCondensed" panose="020B0502040204020203" pitchFamily="34" charset="0"/>
              </a:rPr>
              <a:t>)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ctr">
              <a:buNone/>
            </a:pP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>
                <a:highlight>
                  <a:srgbClr val="B2FF79"/>
                </a:highlight>
                <a:latin typeface="Bahnschrift Light SemiCondensed" panose="020B0502040204020203" pitchFamily="34" charset="0"/>
              </a:rPr>
              <a:t>Axis(</a:t>
            </a:r>
            <a:r>
              <a:rPr lang="ru-RU" dirty="0">
                <a:highlight>
                  <a:srgbClr val="B2FF79"/>
                </a:highlight>
                <a:latin typeface="Bahnschrift Light SemiCondensed" panose="020B0502040204020203" pitchFamily="34" charset="0"/>
              </a:rPr>
              <a:t>Координатная ось</a:t>
            </a:r>
            <a:r>
              <a:rPr lang="en-US" dirty="0">
                <a:highlight>
                  <a:srgbClr val="B2FF79"/>
                </a:highlight>
                <a:latin typeface="Bahnschrift Light SemiCondensed" panose="020B0502040204020203" pitchFamily="34" charset="0"/>
              </a:rPr>
              <a:t>)</a:t>
            </a:r>
            <a:endParaRPr lang="ru-RU" dirty="0">
              <a:highlight>
                <a:srgbClr val="B2FF79"/>
              </a:highlight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46B9470F-3598-46E7-9016-081D7A40A1D3}"/>
              </a:ext>
            </a:extLst>
          </p:cNvPr>
          <p:cNvCxnSpPr/>
          <p:nvPr/>
        </p:nvCxnSpPr>
        <p:spPr>
          <a:xfrm>
            <a:off x="5990253" y="3265715"/>
            <a:ext cx="0" cy="5225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B9BCE39-5552-4614-B6FF-3473CF1A71B2}"/>
              </a:ext>
            </a:extLst>
          </p:cNvPr>
          <p:cNvCxnSpPr/>
          <p:nvPr/>
        </p:nvCxnSpPr>
        <p:spPr>
          <a:xfrm>
            <a:off x="5990253" y="4295192"/>
            <a:ext cx="0" cy="5225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01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7A3DD-1B61-4AC9-BEDA-D50FFE85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Рисунок (</a:t>
            </a:r>
            <a:r>
              <a:rPr lang="ru-RU" dirty="0" err="1">
                <a:latin typeface="Bahnschrift SemiBold Condensed" panose="020B0502040204020203" pitchFamily="34" charset="0"/>
              </a:rPr>
              <a:t>Figure</a:t>
            </a:r>
            <a:r>
              <a:rPr lang="ru-RU" dirty="0">
                <a:latin typeface="Bahnschrift SemiBold Condensed" panose="020B0502040204020203" pitchFamily="34" charset="0"/>
              </a:rPr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E5835C-4429-44FA-9830-09C5ADFB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Любой рисунок в </a:t>
            </a:r>
            <a:r>
              <a:rPr lang="ru-RU" dirty="0" err="1">
                <a:latin typeface="Bahnschrift Light SemiCondensed" panose="020B0502040204020203" pitchFamily="34" charset="0"/>
              </a:rPr>
              <a:t>matplotlib</a:t>
            </a:r>
            <a:r>
              <a:rPr lang="ru-RU" dirty="0">
                <a:latin typeface="Bahnschrift Light SemiCondensed" panose="020B0502040204020203" pitchFamily="34" charset="0"/>
              </a:rPr>
              <a:t> имеет вложенную структуру. 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Рисунок - это объект самого верхнего уровня, на котором располагаются: 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области рисования (</a:t>
            </a:r>
            <a:r>
              <a:rPr lang="ru-RU" dirty="0" err="1">
                <a:latin typeface="Bahnschrift Light SemiCondensed" panose="020B0502040204020203" pitchFamily="34" charset="0"/>
              </a:rPr>
              <a:t>Axes</a:t>
            </a:r>
            <a:r>
              <a:rPr lang="ru-RU" dirty="0">
                <a:latin typeface="Bahnschrift Light SemiCondensed" panose="020B0502040204020203" pitchFamily="34" charset="0"/>
              </a:rPr>
              <a:t>)</a:t>
            </a:r>
            <a:r>
              <a:rPr lang="en-US" dirty="0">
                <a:latin typeface="Bahnschrift Light SemiCondensed" panose="020B0502040204020203" pitchFamily="34" charset="0"/>
              </a:rPr>
              <a:t>.</a:t>
            </a:r>
            <a:r>
              <a:rPr lang="ru-RU" dirty="0">
                <a:latin typeface="Bahnschrift Light SemiCondensed" panose="020B0502040204020203" pitchFamily="34" charset="0"/>
              </a:rPr>
              <a:t> 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элементы рисунка </a:t>
            </a:r>
            <a:r>
              <a:rPr lang="ru-RU" dirty="0" err="1">
                <a:latin typeface="Bahnschrift Light SemiCondensed" panose="020B0502040204020203" pitchFamily="34" charset="0"/>
              </a:rPr>
              <a:t>Artists</a:t>
            </a:r>
            <a:r>
              <a:rPr lang="ru-RU" dirty="0">
                <a:latin typeface="Bahnschrift Light SemiCondensed" panose="020B0502040204020203" pitchFamily="34" charset="0"/>
              </a:rPr>
              <a:t> (заголовки, легенда и т.д.)</a:t>
            </a:r>
            <a:r>
              <a:rPr lang="en-US" dirty="0">
                <a:latin typeface="Bahnschrift Light SemiCondensed" panose="020B0502040204020203" pitchFamily="34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основа-холст (</a:t>
            </a:r>
            <a:r>
              <a:rPr lang="ru-RU" dirty="0" err="1">
                <a:latin typeface="Bahnschrift Light SemiCondensed" panose="020B0502040204020203" pitchFamily="34" charset="0"/>
              </a:rPr>
              <a:t>Canvas</a:t>
            </a:r>
            <a:r>
              <a:rPr lang="ru-RU" dirty="0">
                <a:latin typeface="Bahnschrift Light SemiCondensed" panose="020B0502040204020203" pitchFamily="34" charset="0"/>
              </a:rPr>
              <a:t>). 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На рисунке может быть несколько областей рисования </a:t>
            </a:r>
            <a:r>
              <a:rPr lang="ru-RU" dirty="0" err="1">
                <a:latin typeface="Bahnschrift Light SemiCondensed" panose="020B0502040204020203" pitchFamily="34" charset="0"/>
              </a:rPr>
              <a:t>Axes</a:t>
            </a:r>
            <a:r>
              <a:rPr lang="ru-RU" dirty="0">
                <a:latin typeface="Bahnschrift Light SemiCondensed" panose="020B0502040204020203" pitchFamily="34" charset="0"/>
              </a:rPr>
              <a:t>, но данная область рисования </a:t>
            </a:r>
            <a:r>
              <a:rPr lang="ru-RU" dirty="0" err="1">
                <a:latin typeface="Bahnschrift Light SemiCondensed" panose="020B0502040204020203" pitchFamily="34" charset="0"/>
              </a:rPr>
              <a:t>Axes</a:t>
            </a:r>
            <a:r>
              <a:rPr lang="ru-RU" dirty="0">
                <a:latin typeface="Bahnschrift Light SemiCondensed" panose="020B0502040204020203" pitchFamily="34" charset="0"/>
              </a:rPr>
              <a:t> может принадлежать только одному рисунку </a:t>
            </a:r>
            <a:r>
              <a:rPr lang="ru-RU" dirty="0" err="1">
                <a:latin typeface="Bahnschrift Light SemiCondensed" panose="020B0502040204020203" pitchFamily="34" charset="0"/>
              </a:rPr>
              <a:t>Figure</a:t>
            </a:r>
            <a:r>
              <a:rPr lang="ru-RU" dirty="0">
                <a:latin typeface="Bahnschrift Light SemiCondensed" panose="020B0502040204020203" pitchFamily="34" charset="0"/>
              </a:rPr>
              <a:t>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038EB76-0D9C-4DB9-805D-DE5A631F5A3F}"/>
              </a:ext>
            </a:extLst>
          </p:cNvPr>
          <p:cNvSpPr/>
          <p:nvPr/>
        </p:nvSpPr>
        <p:spPr>
          <a:xfrm>
            <a:off x="0" y="6419461"/>
            <a:ext cx="12192000" cy="438539"/>
          </a:xfrm>
          <a:prstGeom prst="rect">
            <a:avLst/>
          </a:prstGeom>
          <a:solidFill>
            <a:srgbClr val="AFFFE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939CE5-DF4B-41FE-B69C-EDB0269D35A6}"/>
              </a:ext>
            </a:extLst>
          </p:cNvPr>
          <p:cNvSpPr/>
          <p:nvPr/>
        </p:nvSpPr>
        <p:spPr>
          <a:xfrm>
            <a:off x="0" y="0"/>
            <a:ext cx="12192000" cy="438539"/>
          </a:xfrm>
          <a:prstGeom prst="rect">
            <a:avLst/>
          </a:prstGeom>
          <a:solidFill>
            <a:srgbClr val="FFAE8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66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03987-2CFE-4CDA-B840-8CC794AB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Область рисования (</a:t>
            </a:r>
            <a:r>
              <a:rPr lang="ru-RU" dirty="0" err="1">
                <a:latin typeface="Bahnschrift SemiBold Condensed" panose="020B0502040204020203" pitchFamily="34" charset="0"/>
              </a:rPr>
              <a:t>Axes</a:t>
            </a:r>
            <a:r>
              <a:rPr lang="ru-RU" dirty="0">
                <a:latin typeface="Bahnschrift SemiBold Condensed" panose="020B0502040204020203" pitchFamily="34" charset="0"/>
              </a:rPr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D3B3DF-DAC9-4DE0-B237-2824A67B2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Объект среднего уровня. Это часть изображения с пространством данных. Каждая область рисования </a:t>
            </a:r>
            <a:r>
              <a:rPr lang="ru-RU" dirty="0" err="1">
                <a:latin typeface="Bahnschrift Light SemiCondensed" panose="020B0502040204020203" pitchFamily="34" charset="0"/>
              </a:rPr>
              <a:t>Axes</a:t>
            </a:r>
            <a:r>
              <a:rPr lang="ru-RU" dirty="0">
                <a:latin typeface="Bahnschrift Light SemiCondensed" panose="020B0502040204020203" pitchFamily="34" charset="0"/>
              </a:rPr>
              <a:t> содержит две (или три в случае трёхмерных данных) координатных оси (</a:t>
            </a:r>
            <a:r>
              <a:rPr lang="ru-RU" dirty="0" err="1">
                <a:latin typeface="Bahnschrift Light SemiCondensed" panose="020B0502040204020203" pitchFamily="34" charset="0"/>
              </a:rPr>
              <a:t>Axis</a:t>
            </a:r>
            <a:r>
              <a:rPr lang="ru-RU" dirty="0">
                <a:latin typeface="Bahnschrift Light SemiCondensed" panose="020B0502040204020203" pitchFamily="34" charset="0"/>
              </a:rPr>
              <a:t> объектов), которые упорядочивают отображение данных.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C14C4B0-F6BF-46A5-BA45-D22A91490100}"/>
              </a:ext>
            </a:extLst>
          </p:cNvPr>
          <p:cNvSpPr/>
          <p:nvPr/>
        </p:nvSpPr>
        <p:spPr>
          <a:xfrm>
            <a:off x="0" y="6419461"/>
            <a:ext cx="12192000" cy="438539"/>
          </a:xfrm>
          <a:prstGeom prst="rect">
            <a:avLst/>
          </a:prstGeom>
          <a:solidFill>
            <a:srgbClr val="B2FF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A1778B-7A2F-4A40-A58A-46831F0F92F3}"/>
              </a:ext>
            </a:extLst>
          </p:cNvPr>
          <p:cNvSpPr/>
          <p:nvPr/>
        </p:nvSpPr>
        <p:spPr>
          <a:xfrm>
            <a:off x="0" y="-20717"/>
            <a:ext cx="12192000" cy="438539"/>
          </a:xfrm>
          <a:prstGeom prst="rect">
            <a:avLst/>
          </a:prstGeom>
          <a:solidFill>
            <a:srgbClr val="AFFFE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73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F824E-3472-4780-B9C3-1FAE4988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 Координатная ось (</a:t>
            </a:r>
            <a:r>
              <a:rPr lang="ru-RU" dirty="0" err="1">
                <a:latin typeface="Bahnschrift SemiBold Condensed" panose="020B0502040204020203" pitchFamily="34" charset="0"/>
              </a:rPr>
              <a:t>Axis</a:t>
            </a:r>
            <a:r>
              <a:rPr lang="ru-RU" dirty="0">
                <a:latin typeface="Bahnschrift SemiBold Condensed" panose="020B0502040204020203" pitchFamily="34" charset="0"/>
              </a:rPr>
              <a:t>)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D4ADD0-8ABB-4936-AF13-E8F63C624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Координатная ось является объектом среднего уровня, которая определяет область изменения данных. На них наносятся: 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деления </a:t>
            </a:r>
            <a:r>
              <a:rPr lang="ru-RU" dirty="0" err="1">
                <a:latin typeface="Bahnschrift Light SemiCondensed" panose="020B0502040204020203" pitchFamily="34" charset="0"/>
              </a:rPr>
              <a:t>ticks</a:t>
            </a:r>
            <a:r>
              <a:rPr lang="ru-RU" dirty="0">
                <a:latin typeface="Bahnschrift Light SemiCondensed" panose="020B0502040204020203" pitchFamily="34" charset="0"/>
              </a:rPr>
              <a:t>; 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подписи к делениям </a:t>
            </a:r>
            <a:r>
              <a:rPr lang="ru-RU" dirty="0" err="1">
                <a:latin typeface="Bahnschrift Light SemiCondensed" panose="020B0502040204020203" pitchFamily="34" charset="0"/>
              </a:rPr>
              <a:t>ticklabels</a:t>
            </a:r>
            <a:r>
              <a:rPr lang="ru-RU" dirty="0">
                <a:latin typeface="Bahnschrift Light SemiCondensed" panose="020B0502040204020203" pitchFamily="34" charset="0"/>
              </a:rPr>
              <a:t>. 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Расположение делений определяется объектом </a:t>
            </a:r>
            <a:r>
              <a:rPr lang="ru-RU" dirty="0" err="1">
                <a:latin typeface="Bahnschrift Light SemiCondensed" panose="020B0502040204020203" pitchFamily="34" charset="0"/>
              </a:rPr>
              <a:t>Locator</a:t>
            </a:r>
            <a:r>
              <a:rPr lang="ru-RU" dirty="0">
                <a:latin typeface="Bahnschrift Light SemiCondensed" panose="020B0502040204020203" pitchFamily="34" charset="0"/>
              </a:rPr>
              <a:t>, а подписи делений обрабатывает объект </a:t>
            </a:r>
            <a:r>
              <a:rPr lang="ru-RU" dirty="0" err="1">
                <a:latin typeface="Bahnschrift Light SemiCondensed" panose="020B0502040204020203" pitchFamily="34" charset="0"/>
              </a:rPr>
              <a:t>Formatter</a:t>
            </a:r>
            <a:r>
              <a:rPr lang="ru-RU" dirty="0">
                <a:latin typeface="Bahnschrift Light SemiCondensed" panose="020B0502040204020203" pitchFamily="34" charset="0"/>
              </a:rPr>
              <a:t>. Конфигурация координатных осей заключается в комбинировании различных свойств объектов </a:t>
            </a:r>
            <a:r>
              <a:rPr lang="ru-RU" dirty="0" err="1">
                <a:latin typeface="Bahnschrift Light SemiCondensed" panose="020B0502040204020203" pitchFamily="34" charset="0"/>
              </a:rPr>
              <a:t>Locator</a:t>
            </a:r>
            <a:r>
              <a:rPr lang="ru-RU" dirty="0">
                <a:latin typeface="Bahnschrift Light SemiCondensed" panose="020B0502040204020203" pitchFamily="34" charset="0"/>
              </a:rPr>
              <a:t> и </a:t>
            </a:r>
            <a:r>
              <a:rPr lang="ru-RU" dirty="0" err="1">
                <a:latin typeface="Bahnschrift Light SemiCondensed" panose="020B0502040204020203" pitchFamily="34" charset="0"/>
              </a:rPr>
              <a:t>Formatter</a:t>
            </a:r>
            <a:r>
              <a:rPr lang="ru-RU" dirty="0">
                <a:latin typeface="Bahnschrift Light SemiCondensed" panose="020B0502040204020203" pitchFamily="34" charset="0"/>
              </a:rPr>
              <a:t>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5CCD4A5-516F-4AC1-A580-E6E3581A34FE}"/>
              </a:ext>
            </a:extLst>
          </p:cNvPr>
          <p:cNvSpPr/>
          <p:nvPr/>
        </p:nvSpPr>
        <p:spPr>
          <a:xfrm>
            <a:off x="0" y="0"/>
            <a:ext cx="12192000" cy="438539"/>
          </a:xfrm>
          <a:prstGeom prst="rect">
            <a:avLst/>
          </a:prstGeom>
          <a:solidFill>
            <a:srgbClr val="B2FF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3176C00-53F5-4843-AADA-E2DBF4AC7791}"/>
              </a:ext>
            </a:extLst>
          </p:cNvPr>
          <p:cNvSpPr/>
          <p:nvPr/>
        </p:nvSpPr>
        <p:spPr>
          <a:xfrm>
            <a:off x="0" y="6419461"/>
            <a:ext cx="12192000" cy="438539"/>
          </a:xfrm>
          <a:prstGeom prst="rect">
            <a:avLst/>
          </a:prstGeom>
          <a:solidFill>
            <a:srgbClr val="FFAE8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80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0BA2E-18DE-4579-9580-03452C35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Элементы рисунка (</a:t>
            </a:r>
            <a:r>
              <a:rPr lang="ru-RU" dirty="0" err="1">
                <a:latin typeface="Bahnschrift SemiBold Condensed" panose="020B0502040204020203" pitchFamily="34" charset="0"/>
              </a:rPr>
              <a:t>Artists</a:t>
            </a:r>
            <a:r>
              <a:rPr lang="ru-RU" dirty="0">
                <a:latin typeface="Bahnschrift SemiBold Condensed" panose="020B0502040204020203" pitchFamily="34" charset="0"/>
              </a:rPr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7FF86C-6517-4C63-B810-2CB71C89C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Практически всё, что отображается на рисунке является элементом рисунка (</a:t>
            </a:r>
            <a:r>
              <a:rPr lang="ru-RU" dirty="0" err="1">
                <a:latin typeface="Bahnschrift Light SemiCondensed" panose="020B0502040204020203" pitchFamily="34" charset="0"/>
              </a:rPr>
              <a:t>Artist</a:t>
            </a:r>
            <a:r>
              <a:rPr lang="ru-RU" dirty="0">
                <a:latin typeface="Bahnschrift Light SemiCondensed" panose="020B0502040204020203" pitchFamily="34" charset="0"/>
              </a:rPr>
              <a:t>), даже объекты </a:t>
            </a:r>
            <a:r>
              <a:rPr lang="ru-RU" dirty="0" err="1">
                <a:latin typeface="Bahnschrift Light SemiCondensed" panose="020B0502040204020203" pitchFamily="34" charset="0"/>
              </a:rPr>
              <a:t>Figure</a:t>
            </a:r>
            <a:r>
              <a:rPr lang="ru-RU" dirty="0">
                <a:latin typeface="Bahnschrift Light SemiCondensed" panose="020B0502040204020203" pitchFamily="34" charset="0"/>
              </a:rPr>
              <a:t>, </a:t>
            </a:r>
            <a:r>
              <a:rPr lang="ru-RU" dirty="0" err="1">
                <a:latin typeface="Bahnschrift Light SemiCondensed" panose="020B0502040204020203" pitchFamily="34" charset="0"/>
              </a:rPr>
              <a:t>Axes</a:t>
            </a:r>
            <a:r>
              <a:rPr lang="ru-RU" dirty="0">
                <a:latin typeface="Bahnschrift Light SemiCondensed" panose="020B0502040204020203" pitchFamily="34" charset="0"/>
              </a:rPr>
              <a:t> и </a:t>
            </a:r>
            <a:r>
              <a:rPr lang="ru-RU" dirty="0" err="1">
                <a:latin typeface="Bahnschrift Light SemiCondensed" panose="020B0502040204020203" pitchFamily="34" charset="0"/>
              </a:rPr>
              <a:t>Axis</a:t>
            </a:r>
            <a:r>
              <a:rPr lang="ru-RU" dirty="0">
                <a:latin typeface="Bahnschrift Light SemiCondensed" panose="020B0502040204020203" pitchFamily="34" charset="0"/>
              </a:rPr>
              <a:t>. Элементы рисунка </a:t>
            </a:r>
            <a:r>
              <a:rPr lang="ru-RU" dirty="0" err="1">
                <a:latin typeface="Bahnschrift Light SemiCondensed" panose="020B0502040204020203" pitchFamily="34" charset="0"/>
              </a:rPr>
              <a:t>Artists</a:t>
            </a:r>
            <a:r>
              <a:rPr lang="ru-RU" dirty="0">
                <a:latin typeface="Bahnschrift Light SemiCondensed" panose="020B0502040204020203" pitchFamily="34" charset="0"/>
              </a:rPr>
              <a:t> включают в себя такие простые объекты как: 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текст (</a:t>
            </a:r>
            <a:r>
              <a:rPr lang="ru-RU" dirty="0" err="1">
                <a:latin typeface="Bahnschrift Light SemiCondensed" panose="020B0502040204020203" pitchFamily="34" charset="0"/>
              </a:rPr>
              <a:t>Text</a:t>
            </a:r>
            <a:r>
              <a:rPr lang="ru-RU" dirty="0">
                <a:latin typeface="Bahnschrift Light SemiCondensed" panose="020B0502040204020203" pitchFamily="34" charset="0"/>
              </a:rPr>
              <a:t>); 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плоская линия (Line2D); 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фигура (</a:t>
            </a:r>
            <a:r>
              <a:rPr lang="ru-RU" dirty="0" err="1">
                <a:latin typeface="Bahnschrift Light SemiCondensed" panose="020B0502040204020203" pitchFamily="34" charset="0"/>
              </a:rPr>
              <a:t>Patch</a:t>
            </a:r>
            <a:r>
              <a:rPr lang="ru-RU" dirty="0">
                <a:latin typeface="Bahnschrift Light SemiCondensed" panose="020B0502040204020203" pitchFamily="34" charset="0"/>
              </a:rPr>
              <a:t>) и другие. 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Когда происходит отображение рисунка (</a:t>
            </a:r>
            <a:r>
              <a:rPr lang="ru-RU" dirty="0" err="1">
                <a:latin typeface="Bahnschrift Light SemiCondensed" panose="020B0502040204020203" pitchFamily="34" charset="0"/>
              </a:rPr>
              <a:t>figure</a:t>
            </a:r>
            <a:r>
              <a:rPr lang="ru-RU" dirty="0">
                <a:latin typeface="Bahnschrift Light SemiCondensed" panose="020B0502040204020203" pitchFamily="34" charset="0"/>
              </a:rPr>
              <a:t> </a:t>
            </a:r>
            <a:r>
              <a:rPr lang="ru-RU" dirty="0" err="1">
                <a:latin typeface="Bahnschrift Light SemiCondensed" panose="020B0502040204020203" pitchFamily="34" charset="0"/>
              </a:rPr>
              <a:t>rendering</a:t>
            </a:r>
            <a:r>
              <a:rPr lang="ru-RU" dirty="0">
                <a:latin typeface="Bahnschrift Light SemiCondensed" panose="020B0502040204020203" pitchFamily="34" charset="0"/>
              </a:rPr>
              <a:t>), все элементы рисунка </a:t>
            </a:r>
            <a:r>
              <a:rPr lang="ru-RU" dirty="0" err="1">
                <a:latin typeface="Bahnschrift Light SemiCondensed" panose="020B0502040204020203" pitchFamily="34" charset="0"/>
              </a:rPr>
              <a:t>Artists</a:t>
            </a:r>
            <a:r>
              <a:rPr lang="ru-RU" dirty="0">
                <a:latin typeface="Bahnschrift Light SemiCondensed" panose="020B0502040204020203" pitchFamily="34" charset="0"/>
              </a:rPr>
              <a:t> наносятся на основу-холст (</a:t>
            </a:r>
            <a:r>
              <a:rPr lang="ru-RU" dirty="0" err="1">
                <a:latin typeface="Bahnschrift Light SemiCondensed" panose="020B0502040204020203" pitchFamily="34" charset="0"/>
              </a:rPr>
              <a:t>Canvas</a:t>
            </a:r>
            <a:r>
              <a:rPr lang="ru-RU" dirty="0">
                <a:latin typeface="Bahnschrift Light SemiCondensed" panose="020B0502040204020203" pitchFamily="34" charset="0"/>
              </a:rPr>
              <a:t>). Большая часть из них связывается с областью рисования </a:t>
            </a:r>
            <a:r>
              <a:rPr lang="ru-RU" dirty="0" err="1">
                <a:latin typeface="Bahnschrift Light SemiCondensed" panose="020B0502040204020203" pitchFamily="34" charset="0"/>
              </a:rPr>
              <a:t>Axes</a:t>
            </a:r>
            <a:r>
              <a:rPr lang="ru-RU" dirty="0">
                <a:latin typeface="Bahnschrift Light SemiCondensed" panose="020B0502040204020203" pitchFamily="34" charset="0"/>
              </a:rPr>
              <a:t>. Также элемент рисунка не может совместно использоваться несколькими областями </a:t>
            </a:r>
            <a:r>
              <a:rPr lang="ru-RU" dirty="0" err="1">
                <a:latin typeface="Bahnschrift Light SemiCondensed" panose="020B0502040204020203" pitchFamily="34" charset="0"/>
              </a:rPr>
              <a:t>Axes</a:t>
            </a:r>
            <a:r>
              <a:rPr lang="ru-RU" dirty="0">
                <a:latin typeface="Bahnschrift Light SemiCondensed" panose="020B0502040204020203" pitchFamily="34" charset="0"/>
              </a:rPr>
              <a:t> или быть перемещён с одной на другую.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4733FBD-5412-4E97-9359-1BCB0C4F0357}"/>
              </a:ext>
            </a:extLst>
          </p:cNvPr>
          <p:cNvSpPr/>
          <p:nvPr/>
        </p:nvSpPr>
        <p:spPr>
          <a:xfrm>
            <a:off x="0" y="0"/>
            <a:ext cx="12192000" cy="438539"/>
          </a:xfrm>
          <a:prstGeom prst="rect">
            <a:avLst/>
          </a:prstGeom>
          <a:solidFill>
            <a:srgbClr val="FFAE8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3C77EA0-3D49-410A-8824-19AD7D602449}"/>
              </a:ext>
            </a:extLst>
          </p:cNvPr>
          <p:cNvSpPr/>
          <p:nvPr/>
        </p:nvSpPr>
        <p:spPr>
          <a:xfrm>
            <a:off x="0" y="6419461"/>
            <a:ext cx="12192000" cy="438539"/>
          </a:xfrm>
          <a:prstGeom prst="rect">
            <a:avLst/>
          </a:prstGeom>
          <a:solidFill>
            <a:srgbClr val="AFFFE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27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E138C-1449-4B35-8E5D-AD857130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37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Модуль </a:t>
            </a:r>
            <a:r>
              <a:rPr lang="en-US" dirty="0" err="1">
                <a:latin typeface="Bahnschrift SemiBold Condensed" panose="020B0502040204020203" pitchFamily="34" charset="0"/>
              </a:rPr>
              <a:t>Pyplot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2CB5F8-D12B-4D45-AA78-3827D1FBB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624"/>
            <a:ext cx="10515600" cy="488933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err="1">
                <a:latin typeface="Bahnschrift Light SemiCondensed" panose="020B0502040204020203" pitchFamily="34" charset="0"/>
              </a:rPr>
              <a:t>Pyplot</a:t>
            </a:r>
            <a:r>
              <a:rPr lang="ru-RU" dirty="0">
                <a:latin typeface="Bahnschrift Light SemiCondensed" panose="020B0502040204020203" pitchFamily="34" charset="0"/>
              </a:rPr>
              <a:t> - интерфейс для построения графиков простых функций. Позволяет пользователю сосредоточиться на выборе готовых решений и настройке базовых параметров рисунка. Это его главное достоинство, поэтому изучение </a:t>
            </a:r>
            <a:r>
              <a:rPr lang="ru-RU" dirty="0" err="1">
                <a:latin typeface="Bahnschrift Light SemiCondensed" panose="020B0502040204020203" pitchFamily="34" charset="0"/>
              </a:rPr>
              <a:t>matplotlib</a:t>
            </a:r>
            <a:r>
              <a:rPr lang="ru-RU" dirty="0">
                <a:latin typeface="Bahnschrift Light SemiCondensed" panose="020B0502040204020203" pitchFamily="34" charset="0"/>
              </a:rPr>
              <a:t> лучше всего начинать именно с интерфейса </a:t>
            </a:r>
            <a:r>
              <a:rPr lang="ru-RU" dirty="0" err="1">
                <a:latin typeface="Bahnschrift Light SemiCondensed" panose="020B0502040204020203" pitchFamily="34" charset="0"/>
              </a:rPr>
              <a:t>pyplot</a:t>
            </a:r>
            <a:r>
              <a:rPr lang="ru-RU" dirty="0">
                <a:latin typeface="Bahnschrift Light SemiCondensed" panose="020B0502040204020203" pitchFamily="34" charset="0"/>
              </a:rPr>
              <a:t>. 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Существует стандарт вызова </a:t>
            </a:r>
            <a:r>
              <a:rPr lang="ru-RU" dirty="0" err="1">
                <a:latin typeface="Bahnschrift Light SemiCondensed" panose="020B0502040204020203" pitchFamily="34" charset="0"/>
              </a:rPr>
              <a:t>pyplot</a:t>
            </a:r>
            <a:r>
              <a:rPr lang="ru-RU" dirty="0">
                <a:latin typeface="Bahnschrift Light SemiCondensed" panose="020B0502040204020203" pitchFamily="34" charset="0"/>
              </a:rPr>
              <a:t> в </a:t>
            </a:r>
            <a:r>
              <a:rPr lang="ru-RU" dirty="0" err="1">
                <a:latin typeface="Bahnschrift Light SemiCondensed" panose="020B0502040204020203" pitchFamily="34" charset="0"/>
              </a:rPr>
              <a:t>python</a:t>
            </a:r>
            <a:r>
              <a:rPr lang="ru-RU" dirty="0">
                <a:latin typeface="Bahnschrift Light SemiCondensed" panose="020B0502040204020203" pitchFamily="34" charset="0"/>
              </a:rPr>
              <a:t>: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>
                <a:highlight>
                  <a:srgbClr val="B2FF79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highlight>
                  <a:srgbClr val="B2FF79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dirty="0">
                <a:highlight>
                  <a:srgbClr val="B2FF79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highlight>
                  <a:srgbClr val="B2FF79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highlight>
                <a:srgbClr val="B2FF79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n-US" dirty="0">
              <a:highlight>
                <a:srgbClr val="B2FF79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Рисунки в </a:t>
            </a:r>
            <a:r>
              <a:rPr lang="ru-RU" dirty="0" err="1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matplotlib</a:t>
            </a: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 создаются путём последовательного вызова команд. Графические элементы (точки, линии, фигуры и т.д.) наслаиваются одна на другую последовательно. При этом последующие перекрывают предыдущие, если они занимают общее участки на рисунке (регулируется параметром </a:t>
            </a:r>
            <a:r>
              <a:rPr lang="ru-RU" dirty="0" err="1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zorder</a:t>
            </a: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).</a:t>
            </a:r>
            <a:endParaRPr lang="ru-RU" dirty="0">
              <a:highlight>
                <a:srgbClr val="B2FF79"/>
              </a:highlight>
              <a:latin typeface="Bahnschrift Light SemiCondensed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700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832</Words>
  <Application>Microsoft Office PowerPoint</Application>
  <PresentationFormat>Широкоэкранный</PresentationFormat>
  <Paragraphs>72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Bahnschrift Light SemiCondensed</vt:lpstr>
      <vt:lpstr>Bahnschrift SemiBold Condensed</vt:lpstr>
      <vt:lpstr>Calibri</vt:lpstr>
      <vt:lpstr>Calibri Light</vt:lpstr>
      <vt:lpstr>Courier New</vt:lpstr>
      <vt:lpstr>Тема Office</vt:lpstr>
      <vt:lpstr>Библиотека Matplotlib. Графики на Python.</vt:lpstr>
      <vt:lpstr>Предупреждение!</vt:lpstr>
      <vt:lpstr>Определение</vt:lpstr>
      <vt:lpstr>Иерархическая структура рисунка</vt:lpstr>
      <vt:lpstr>Рисунок (Figure)</vt:lpstr>
      <vt:lpstr>Область рисования (Axes)</vt:lpstr>
      <vt:lpstr> Координатная ось (Axis) </vt:lpstr>
      <vt:lpstr>Элементы рисунка (Artists)</vt:lpstr>
      <vt:lpstr>Модуль Pyplot</vt:lpstr>
      <vt:lpstr>Текст на рисунке</vt:lpstr>
      <vt:lpstr>Пример кода</vt:lpstr>
      <vt:lpstr>Презентация PowerPoint</vt:lpstr>
      <vt:lpstr>Основные графические команды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Библиотека Matplotlib. Графики на Python.</dc:title>
  <dc:creator>Asus</dc:creator>
  <cp:lastModifiedBy>Asus</cp:lastModifiedBy>
  <cp:revision>18</cp:revision>
  <dcterms:created xsi:type="dcterms:W3CDTF">2023-04-09T10:16:46Z</dcterms:created>
  <dcterms:modified xsi:type="dcterms:W3CDTF">2023-04-09T15:28:15Z</dcterms:modified>
</cp:coreProperties>
</file>