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CE1"/>
    <a:srgbClr val="9B9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A2C4B-45F4-4D37-954D-C378B55C2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04127B-D9CC-408A-B7B6-C3105237B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215D2B-6C7B-4131-A533-48F6B68E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F5DB-DD5E-4DCF-8F58-C6E8807EB18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78039-0A5A-44BA-806F-F37D83D8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BDB12-4BD1-4BC3-8BA9-EDAD47A1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E7E4-D8B1-4997-A444-87E78EF05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00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B09BD-C451-4BAA-A935-7A5B9E3E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19658-D15E-4031-96A6-BA63311C0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125B41-E43C-4873-9B17-A50948B1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F5DB-DD5E-4DCF-8F58-C6E8807EB18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68DFC5-F767-4F35-AF35-CBD84678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75ECF-20A9-415E-A682-368C392A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E7E4-D8B1-4997-A444-87E78EF05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8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BAAB3C-5167-42D8-B141-E52B885EA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766A25-3C99-41CE-BAF3-9A5E5499B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BB8F0C-DC1F-4C25-A302-F397410D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F5DB-DD5E-4DCF-8F58-C6E8807EB18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6C729B-88B0-456B-AF71-2E1061CB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E1AEBD-F39F-4F6E-90BD-655F6A16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E7E4-D8B1-4997-A444-87E78EF05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15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9FB8E-94F4-4D5E-B20D-90639517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A5F729-E318-4A01-A6B7-7CD647B7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F5D95-ABD0-4295-B4F0-148C91AE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F5DB-DD5E-4DCF-8F58-C6E8807EB18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33F4A1-4E4A-478F-A167-D756F619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0BA298-8FEF-47B3-93A5-8B4CDF91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E7E4-D8B1-4997-A444-87E78EF05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78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91F66-2C8D-45F6-AAB3-8D333770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5AA671-05A8-485F-95C0-2192DCDE0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1D5DFF-433D-4EF5-B357-BA82516B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F5DB-DD5E-4DCF-8F58-C6E8807EB18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9BE06C-9C8D-415C-A680-C2E5C2FE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09D541-8B3A-442E-A69A-E0EB1DC6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E7E4-D8B1-4997-A444-87E78EF05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04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31E67-67C0-4F30-9734-8E7DF3A8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7C5B79-C285-4753-A82E-AC2D311FF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FECAAC-964E-46A8-9DE7-70756DE88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19E79E-59F9-4C80-910C-25F6B782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F5DB-DD5E-4DCF-8F58-C6E8807EB18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43D554-A549-4231-AD48-5C765396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D63960-F71D-4528-88D7-2BFC06A9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E7E4-D8B1-4997-A444-87E78EF05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40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97826-9959-4D28-A24A-6EED400A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545E18-9168-4086-BF45-ECB7F28A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FF9420-B2E9-4972-8207-4F37F1049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A33B00-FE0E-462D-8C5A-06E48781C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B808CA-4693-4738-BF3A-D8A790CD5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227DF2-45C3-40FF-BD90-4C85A765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F5DB-DD5E-4DCF-8F58-C6E8807EB18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CCB8C3-3BC9-4990-AF9C-CD7FCB7C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E4BFE1-3D94-40AC-90B8-A172F60E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E7E4-D8B1-4997-A444-87E78EF05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9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0C715-0396-4728-ACC3-C54E9C8D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278E03-1FD0-4006-8782-0A8299D3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F5DB-DD5E-4DCF-8F58-C6E8807EB18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8C2B32-1177-429B-8B70-CC23B0B2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5513C1-8E45-431C-BC97-5E3723E9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E7E4-D8B1-4997-A444-87E78EF05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2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12F006-2133-418D-B1C9-D0AB4A8D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F5DB-DD5E-4DCF-8F58-C6E8807EB18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2ABC33-85AD-4040-A628-5A6ED602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2CA626-5B47-4353-AB23-78913081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E7E4-D8B1-4997-A444-87E78EF05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84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482DD-C30B-419B-A4B0-CE0D4DCF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A57908-C029-4413-BE39-A024D8B5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45CE6A-8307-4430-A0C3-661AB452C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CB9948-8E1A-45AD-BA9B-75958297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F5DB-DD5E-4DCF-8F58-C6E8807EB18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3CDE99-4E06-4D94-B803-656A769F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FF5CE7-946B-4E0E-A524-07C75FCB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E7E4-D8B1-4997-A444-87E78EF05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01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C469E-2AB9-4E11-A83F-BC9FB4C2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FC1C13-2CC9-4E2B-AF35-CAB4A6105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C5327C-A750-4917-8A7F-028819360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ABBF3A-F39A-461B-B55D-6D9228CB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F5DB-DD5E-4DCF-8F58-C6E8807EB18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21A325-C83E-4C20-97D9-77B2FE1A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9B11DE-A0BB-4E97-A284-4545F376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E7E4-D8B1-4997-A444-87E78EF05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82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51F45-832F-47C3-971A-FDCEFD9C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64C719-92DE-4E43-BAC0-1944B9784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509991-9CFB-4149-B410-424A1FE47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F5DB-DD5E-4DCF-8F58-C6E8807EB186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618938-1681-4BA6-B48C-3F98AA833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61697C-B418-4608-B5C3-88EB6CB75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5E7E4-D8B1-4997-A444-87E78EF05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2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D71B2-69C5-4435-BE19-1B1ACB779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latin typeface="Bahnschrift SemiBold Condensed" panose="020B0502040204020203" pitchFamily="34" charset="0"/>
              </a:rPr>
              <a:t>Изменяемые типы данных: </a:t>
            </a:r>
            <a:r>
              <a:rPr lang="ru-RU" dirty="0" err="1">
                <a:latin typeface="Bahnschrift SemiBold Condensed" panose="020B0502040204020203" pitchFamily="34" charset="0"/>
              </a:rPr>
              <a:t>list</a:t>
            </a:r>
            <a:r>
              <a:rPr lang="ru-RU" dirty="0">
                <a:latin typeface="Bahnschrift SemiBold Condensed" panose="020B0502040204020203" pitchFamily="34" charset="0"/>
              </a:rPr>
              <a:t> (списки), </a:t>
            </a:r>
            <a:r>
              <a:rPr lang="ru-RU" dirty="0" err="1">
                <a:latin typeface="Bahnschrift SemiBold Condensed" panose="020B0502040204020203" pitchFamily="34" charset="0"/>
              </a:rPr>
              <a:t>dict</a:t>
            </a:r>
            <a:r>
              <a:rPr lang="ru-RU" dirty="0">
                <a:latin typeface="Bahnschrift SemiBold Condensed" panose="020B0502040204020203" pitchFamily="34" charset="0"/>
              </a:rPr>
              <a:t> (словари), </a:t>
            </a:r>
            <a:r>
              <a:rPr lang="ru-RU" dirty="0" err="1">
                <a:latin typeface="Bahnschrift SemiBold Condensed" panose="020B0502040204020203" pitchFamily="34" charset="0"/>
              </a:rPr>
              <a:t>set</a:t>
            </a:r>
            <a:r>
              <a:rPr lang="ru-RU" dirty="0">
                <a:latin typeface="Bahnschrift SemiBold Condensed" panose="020B0502040204020203" pitchFamily="34" charset="0"/>
              </a:rPr>
              <a:t> (множества).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9C52A1-18AD-40D9-B9F3-65841C110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1208" y="3602038"/>
            <a:ext cx="5561045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>
                <a:latin typeface="Bahnschrift Light SemiCondensed" panose="020B0502040204020203" pitchFamily="34" charset="0"/>
              </a:rPr>
              <a:t>Основные операции</a:t>
            </a:r>
          </a:p>
          <a:p>
            <a:pPr algn="r"/>
            <a:r>
              <a:rPr lang="ru-RU" dirty="0">
                <a:latin typeface="Bahnschrift Light SemiCondensed" panose="020B0502040204020203" pitchFamily="34" charset="0"/>
              </a:rPr>
              <a:t>Особенности</a:t>
            </a:r>
          </a:p>
          <a:p>
            <a:pPr algn="r"/>
            <a:r>
              <a:rPr lang="ru-RU" dirty="0">
                <a:latin typeface="Bahnschrift Light SemiCondensed" panose="020B0502040204020203" pitchFamily="34" charset="0"/>
              </a:rPr>
              <a:t>Методы</a:t>
            </a:r>
          </a:p>
          <a:p>
            <a:pPr algn="r"/>
            <a:r>
              <a:rPr lang="ru-RU" dirty="0">
                <a:latin typeface="Bahnschrift Light SemiCondensed" panose="020B0502040204020203" pitchFamily="34" charset="0"/>
              </a:rPr>
              <a:t>Добавление/удаление элементо</a:t>
            </a:r>
            <a:r>
              <a:rPr lang="ru-RU" dirty="0"/>
              <a:t>в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64A0F5-3D7F-4DDF-8278-9FF9A8327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1" t="3402" r="23197" b="47252"/>
          <a:stretch/>
        </p:blipFill>
        <p:spPr>
          <a:xfrm>
            <a:off x="455766" y="3976645"/>
            <a:ext cx="4170784" cy="28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3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02762-8FBD-481D-9B1D-DC6B3EB0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Вывод элементов с списка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144B0-9AE3-409D-B448-B1A1428B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При помощи цикла </a:t>
            </a:r>
            <a:r>
              <a:rPr lang="en-US" dirty="0">
                <a:latin typeface="Bahnschrift SemiLight SemiConde" panose="020B0502040204020203" pitchFamily="34" charset="0"/>
              </a:rPr>
              <a:t>for. </a:t>
            </a:r>
            <a:r>
              <a:rPr lang="ru-RU" dirty="0">
                <a:latin typeface="Bahnschrift SemiLight SemiConde" panose="020B0502040204020203" pitchFamily="34" charset="0"/>
              </a:rPr>
              <a:t>В коде итератор последовательно принимает значения самого списка (но можно использовать и индексы этих элементов)</a:t>
            </a:r>
            <a:r>
              <a:rPr lang="en-US" dirty="0">
                <a:latin typeface="Bahnschrift SemiLight SemiConde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4, 5, 6]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end=‘ ‘)</a:t>
            </a:r>
          </a:p>
          <a:p>
            <a:pPr marL="0" indent="0" algn="just">
              <a:buNone/>
            </a:pPr>
            <a:r>
              <a:rPr lang="en-US" dirty="0">
                <a:latin typeface="Bahnschrift SemiLight SemiConde" panose="020B0502040204020203" pitchFamily="34" charset="0"/>
              </a:rPr>
              <a:t>1 2 3 4 5 6</a:t>
            </a:r>
          </a:p>
          <a:p>
            <a:pPr marL="0" indent="0" algn="just">
              <a:buNone/>
            </a:pPr>
            <a:endParaRPr lang="en-US" dirty="0">
              <a:latin typeface="Bahnschrift SemiLight SemiConde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Распаковка списка при помощи оператора</a:t>
            </a:r>
            <a:r>
              <a:rPr lang="en-US" dirty="0">
                <a:latin typeface="Bahnschrift SemiLight SemiConde" panose="020B0502040204020203" pitchFamily="34" charset="0"/>
              </a:rPr>
              <a:t> * (</a:t>
            </a:r>
            <a:r>
              <a:rPr lang="ru-RU" dirty="0">
                <a:latin typeface="Bahnschrift SemiLight SemiConde" panose="020B0502040204020203" pitchFamily="34" charset="0"/>
              </a:rPr>
              <a:t>также можно распаковывать строки)</a:t>
            </a:r>
            <a:r>
              <a:rPr lang="en-US" dirty="0">
                <a:latin typeface="Bahnschrift SemiLight SemiConde" panose="020B0502040204020203" pitchFamily="34" charset="0"/>
              </a:rPr>
              <a:t>:</a:t>
            </a:r>
            <a:endParaRPr lang="ru-RU" dirty="0">
              <a:latin typeface="Bahnschrift SemiLight SemiConde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dirty="0">
                <a:latin typeface="Bahnschrift SemiLight SemiConde" panose="020B0502040204020203" pitchFamily="34" charset="0"/>
              </a:rPr>
              <a:t>1 2 3 4 5 6</a:t>
            </a:r>
            <a:endParaRPr lang="ru-RU" dirty="0">
              <a:latin typeface="Bahnschrift SemiLight SemiConde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71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07C90-6816-4267-8AB9-652A41D2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92"/>
            <a:ext cx="10515600" cy="1017037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Метод </a:t>
            </a:r>
            <a:r>
              <a:rPr lang="en-US" dirty="0">
                <a:latin typeface="Bahnschrift SemiBold Condensed" panose="020B0502040204020203" pitchFamily="34" charset="0"/>
              </a:rPr>
              <a:t>split()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C5912-B94D-45CD-A7D2-A6DF42D0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53305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имя строки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&gt;.split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(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разделитель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&gt;, &lt;max 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количество разделений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&gt;)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 </a:t>
            </a:r>
            <a:r>
              <a:rPr lang="ru-RU" dirty="0">
                <a:latin typeface="Bahnschrift SemiLight SemiConde" panose="020B0502040204020203" pitchFamily="34" charset="0"/>
              </a:rPr>
              <a:t>- сканирует всю строку и разделяет ее в случае нахождения разделителя. Оба параметра метода необязательные. Разделитель по умолчанию равен пробелу, а максимальное количество разделений -1 (деление по все разделителям в строке).</a:t>
            </a:r>
          </a:p>
          <a:p>
            <a:pPr marL="0" indent="0" algn="just"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Метод полезен в создании списка, если дан не столбец значений, а стока через пробел: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words = input().split() 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список строк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[int(num) for num in input().split()]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список чисел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Метод </a:t>
            </a:r>
            <a:r>
              <a:rPr lang="en-US" dirty="0">
                <a:latin typeface="Bahnschrift SemiLight SemiConde" panose="020B0502040204020203" pitchFamily="34" charset="0"/>
              </a:rPr>
              <a:t>split()</a:t>
            </a:r>
            <a:r>
              <a:rPr lang="ru-RU" dirty="0">
                <a:latin typeface="Bahnschrift SemiLight SemiConde" panose="020B0502040204020203" pitchFamily="34" charset="0"/>
              </a:rPr>
              <a:t> по умолчанию воспринимает сразу несколько пробелов в разном количестве: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 = 'I    love          Python'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words_1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 algn="just">
              <a:buNone/>
            </a:pPr>
            <a:r>
              <a:rPr lang="en-US" dirty="0">
                <a:latin typeface="Bahnschrift SemiLight SemiConde" panose="020B0502040204020203" pitchFamily="34" charset="0"/>
              </a:rPr>
              <a:t>['I', 'love', 'Python']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words_2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 ‘)</a:t>
            </a:r>
          </a:p>
          <a:p>
            <a:pPr marL="0" indent="0" algn="just">
              <a:buNone/>
            </a:pPr>
            <a:r>
              <a:rPr lang="en-US" dirty="0">
                <a:latin typeface="Bahnschrift SemiLight SemiConde" panose="020B0502040204020203" pitchFamily="34" charset="0"/>
              </a:rPr>
              <a:t>['I', '', '', '', 'love', '', '', '', '', '', '', '', '', '', 'Python']</a:t>
            </a:r>
          </a:p>
        </p:txBody>
      </p:sp>
    </p:spTree>
    <p:extLst>
      <p:ext uri="{BB962C8B-B14F-4D97-AF65-F5344CB8AC3E}">
        <p14:creationId xmlns:p14="http://schemas.microsoft.com/office/powerpoint/2010/main" val="299746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596A6-F3B6-4B3B-98C7-77A564C1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Метод </a:t>
            </a:r>
            <a:r>
              <a:rPr lang="en-US" dirty="0">
                <a:latin typeface="Bahnschrift SemiBold Condensed" panose="020B0502040204020203" pitchFamily="34" charset="0"/>
              </a:rPr>
              <a:t>join()</a:t>
            </a:r>
            <a:r>
              <a:rPr lang="ru-RU" dirty="0">
                <a:latin typeface="Bahnschrift SemiBold Condensed" panose="020B0502040204020203" pitchFamily="34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AAB2A-1AB2-4180-BD8A-C106DEBE6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разделитель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&gt;.join(&lt;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имя списка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&gt;)</a:t>
            </a:r>
            <a:r>
              <a:rPr lang="ru-RU" dirty="0">
                <a:latin typeface="Bahnschrift SemiLight SemiConde" panose="020B0502040204020203" pitchFamily="34" charset="0"/>
              </a:rPr>
              <a:t> - объединяет все элементы списка в строку. 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words  = ['I', 'love', 'Python']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= '***'.join(words)</a:t>
            </a:r>
          </a:p>
          <a:p>
            <a:pPr marL="0" indent="0" algn="just">
              <a:buNone/>
            </a:pPr>
            <a:r>
              <a:rPr lang="en-US" dirty="0">
                <a:latin typeface="Bahnschrift SemiLight SemiConde" panose="020B0502040204020203" pitchFamily="34" charset="0"/>
              </a:rPr>
              <a:t>I***love***Python</a:t>
            </a:r>
            <a:endParaRPr lang="ru-RU" dirty="0">
              <a:latin typeface="Bahnschrift SemiLight SemiConde" panose="020B0502040204020203" pitchFamily="34" charset="0"/>
            </a:endParaRPr>
          </a:p>
          <a:p>
            <a:pPr marL="0" indent="0" algn="just">
              <a:buNone/>
            </a:pPr>
            <a:endParaRPr lang="ru-RU" dirty="0">
              <a:latin typeface="Bahnschrift SemiLight SemiConde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Метод 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join()</a:t>
            </a:r>
            <a:r>
              <a:rPr lang="en-US" dirty="0">
                <a:latin typeface="Bahnschrift SemiLight SemiConde" panose="020B0502040204020203" pitchFamily="34" charset="0"/>
              </a:rPr>
              <a:t> </a:t>
            </a:r>
            <a:r>
              <a:rPr lang="ru-RU" dirty="0">
                <a:latin typeface="Bahnschrift SemiLight SemiConde" panose="020B0502040204020203" pitchFamily="34" charset="0"/>
              </a:rPr>
              <a:t>работает, только если все элементы списка одного типа</a:t>
            </a:r>
            <a:r>
              <a:rPr lang="en-US" dirty="0">
                <a:latin typeface="Bahnschrift SemiLight SemiConde" panose="020B0502040204020203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words  = ['I', 'love', 1]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= '***'.join(words)  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33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F5385-849D-4FD4-A39D-EAAA511D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80120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Методы списков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03C85F-ABDD-46D2-80D5-E635C5949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376"/>
            <a:ext cx="10515600" cy="5523722"/>
          </a:xfrm>
          <a:noFill/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имя списка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</a:t>
            </a:r>
            <a:r>
              <a:rPr lang="nn-NO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.insert(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индекс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</a:t>
            </a:r>
            <a:r>
              <a:rPr lang="nn-NO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, 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элемент</a:t>
            </a:r>
            <a:r>
              <a:rPr lang="nn-NO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&gt;)</a:t>
            </a:r>
            <a:r>
              <a:rPr lang="ru-RU" dirty="0">
                <a:latin typeface="Bahnschrift SemiLight SemiConde" panose="020B0502040204020203" pitchFamily="34" charset="0"/>
              </a:rPr>
              <a:t> – вставляет элемент в список по указанному индексу.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num = [1, 2, 3, 5]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num.insert(3, 4)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nn-NO" dirty="0">
                <a:latin typeface="Bahnschrift SemiLight SemiConde" panose="020B0502040204020203" pitchFamily="34" charset="0"/>
              </a:rPr>
              <a:t>[1, 2, 3, 4, 5]</a:t>
            </a:r>
            <a:endParaRPr lang="ru-RU" dirty="0">
              <a:latin typeface="Bahnschrift SemiLight SemiConde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Если задать слишком большой индекс, то метод вставит элемент в конец списка.</a:t>
            </a:r>
          </a:p>
          <a:p>
            <a:pPr algn="just"/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имя списка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&gt;.</a:t>
            </a:r>
            <a:r>
              <a:rPr lang="ru-RU" dirty="0" err="1">
                <a:highlight>
                  <a:srgbClr val="B9CCE1"/>
                </a:highlight>
                <a:latin typeface="Bahnschrift SemiLight SemiConde" panose="020B0502040204020203" pitchFamily="34" charset="0"/>
              </a:rPr>
              <a:t>index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(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элемент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&gt;,&lt;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начало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&gt;,&lt;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конец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)</a:t>
            </a:r>
            <a:r>
              <a:rPr lang="ru-RU" dirty="0">
                <a:latin typeface="Bahnschrift SemiLight SemiConde" panose="020B0502040204020203" pitchFamily="34" charset="0"/>
              </a:rPr>
              <a:t> </a:t>
            </a:r>
            <a:r>
              <a:rPr lang="en-US" dirty="0">
                <a:latin typeface="Bahnschrift SemiLight SemiConde" panose="020B0502040204020203" pitchFamily="34" charset="0"/>
              </a:rPr>
              <a:t> - </a:t>
            </a:r>
            <a:r>
              <a:rPr lang="ru-RU" dirty="0">
                <a:latin typeface="Bahnschrift SemiLight SemiConde" panose="020B0502040204020203" pitchFamily="34" charset="0"/>
              </a:rPr>
              <a:t>возвращает индекс указанного элемента в списке.</a:t>
            </a:r>
          </a:p>
          <a:p>
            <a:pPr algn="just"/>
            <a:r>
              <a:rPr lang="nn-NO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имя списка</a:t>
            </a:r>
            <a:r>
              <a:rPr lang="nn-NO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&gt;.remove(&lt;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элемент</a:t>
            </a:r>
            <a:r>
              <a:rPr lang="nn-NO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&gt;)</a:t>
            </a:r>
            <a:r>
              <a:rPr lang="ru-RU" dirty="0">
                <a:latin typeface="Bahnschrift SemiLight SemiConde" panose="020B0502040204020203" pitchFamily="34" charset="0"/>
              </a:rPr>
              <a:t> – удаляет первый элемент с заданным значением.</a:t>
            </a:r>
          </a:p>
          <a:p>
            <a:pPr algn="just"/>
            <a:r>
              <a:rPr lang="nn-NO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имя списка</a:t>
            </a:r>
            <a:r>
              <a:rPr lang="nn-NO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&gt;.clear() </a:t>
            </a:r>
            <a:r>
              <a:rPr lang="ru-RU" dirty="0">
                <a:latin typeface="Bahnschrift SemiLight SemiConde" panose="020B0502040204020203" pitchFamily="34" charset="0"/>
              </a:rPr>
              <a:t>– удаляет все элементы в списке.</a:t>
            </a:r>
          </a:p>
          <a:p>
            <a:pPr algn="just"/>
            <a:r>
              <a:rPr lang="nn-NO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имя списка</a:t>
            </a:r>
            <a:r>
              <a:rPr lang="nn-NO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&gt;.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reverse</a:t>
            </a:r>
            <a:r>
              <a:rPr lang="nn-NO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()</a:t>
            </a:r>
            <a:r>
              <a:rPr lang="nn-NO" dirty="0">
                <a:latin typeface="Bahnschrift SemiLight SemiConde" panose="020B0502040204020203" pitchFamily="34" charset="0"/>
              </a:rPr>
              <a:t> – </a:t>
            </a:r>
            <a:r>
              <a:rPr lang="ru-RU" dirty="0">
                <a:latin typeface="Bahnschrift SemiLight SemiConde" panose="020B0502040204020203" pitchFamily="34" charset="0"/>
              </a:rPr>
              <a:t>меняет местами элементы списка.</a:t>
            </a:r>
          </a:p>
          <a:p>
            <a:pPr algn="just"/>
            <a:r>
              <a:rPr lang="nn-NO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имя списка</a:t>
            </a:r>
            <a:r>
              <a:rPr lang="nn-NO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&gt;.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pop</a:t>
            </a:r>
            <a:r>
              <a:rPr lang="nn-NO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(&lt;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индекс</a:t>
            </a:r>
            <a:r>
              <a:rPr lang="nn-NO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&gt;)</a:t>
            </a:r>
            <a:r>
              <a:rPr lang="ru-RU" dirty="0">
                <a:latin typeface="Bahnschrift SemiLight SemiConde" panose="020B0502040204020203" pitchFamily="34" charset="0"/>
              </a:rPr>
              <a:t> – удаляет элемент из списка по заданному индексу.</a:t>
            </a:r>
          </a:p>
          <a:p>
            <a:pPr algn="just"/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имя списка</a:t>
            </a:r>
            <a:r>
              <a:rPr lang="en-US" dirty="0">
                <a:highlight>
                  <a:srgbClr val="B9CCE1"/>
                </a:highlight>
                <a:latin typeface="Bahnschrift SemiLight SemiConde" panose="020B0502040204020203" pitchFamily="34" charset="0"/>
              </a:rPr>
              <a:t>&gt;.copy()</a:t>
            </a:r>
            <a:r>
              <a:rPr lang="ru-RU" dirty="0">
                <a:latin typeface="Bahnschrift SemiLight SemiConde" panose="020B0502040204020203" pitchFamily="34" charset="0"/>
              </a:rPr>
              <a:t> – возвращает поверхностную копию списка.</a:t>
            </a:r>
          </a:p>
        </p:txBody>
      </p:sp>
    </p:spTree>
    <p:extLst>
      <p:ext uri="{BB962C8B-B14F-4D97-AF65-F5344CB8AC3E}">
        <p14:creationId xmlns:p14="http://schemas.microsoft.com/office/powerpoint/2010/main" val="298644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F7679-13F6-4DEF-A0E5-C1AA61BD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Множество - </a:t>
            </a:r>
            <a:r>
              <a:rPr lang="en-US" dirty="0">
                <a:latin typeface="Bahnschrift SemiBold Condensed" panose="020B0502040204020203" pitchFamily="34" charset="0"/>
              </a:rPr>
              <a:t>set()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2FAA8F-4F2E-4EB1-8582-01E750340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Множество в языке </a:t>
            </a:r>
            <a:r>
              <a:rPr lang="en-US" dirty="0">
                <a:latin typeface="Bahnschrift SemiLight SemiConde" panose="020B0502040204020203" pitchFamily="34" charset="0"/>
              </a:rPr>
              <a:t>Python</a:t>
            </a:r>
            <a:r>
              <a:rPr lang="ru-RU" dirty="0">
                <a:latin typeface="Bahnschrift SemiLight SemiConde" panose="020B0502040204020203" pitchFamily="34" charset="0"/>
              </a:rPr>
              <a:t> — это структура данных, эквивалентная множествам в математике. В множестве могут храниться элементы разных типов.</a:t>
            </a:r>
            <a:endParaRPr lang="en-US" dirty="0">
              <a:latin typeface="Bahnschrift SemiLight SemiConde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 = {“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Вася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“89149474567”, 1998, 176.6}</a:t>
            </a:r>
          </a:p>
          <a:p>
            <a:pPr marL="0" indent="0" algn="just">
              <a:buNone/>
            </a:pPr>
            <a:endParaRPr lang="ru-RU" dirty="0">
              <a:latin typeface="Bahnschrift SemiLight SemiConde" panose="020B0502040204020203" pitchFamily="34" charset="0"/>
            </a:endParaRPr>
          </a:p>
          <a:p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1482986-6D63-41F1-B4FD-101A14806E2E}"/>
              </a:ext>
            </a:extLst>
          </p:cNvPr>
          <p:cNvSpPr/>
          <p:nvPr/>
        </p:nvSpPr>
        <p:spPr>
          <a:xfrm>
            <a:off x="3796544" y="4001294"/>
            <a:ext cx="2500604" cy="2024742"/>
          </a:xfrm>
          <a:prstGeom prst="ellipse">
            <a:avLst/>
          </a:prstGeom>
          <a:solidFill>
            <a:srgbClr val="B9CCE1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539C51F-825E-4D76-8034-C319D4F06A6C}"/>
              </a:ext>
            </a:extLst>
          </p:cNvPr>
          <p:cNvSpPr/>
          <p:nvPr/>
        </p:nvSpPr>
        <p:spPr>
          <a:xfrm>
            <a:off x="5447285" y="4001294"/>
            <a:ext cx="2500604" cy="2024742"/>
          </a:xfrm>
          <a:prstGeom prst="ellipse">
            <a:avLst/>
          </a:prstGeom>
          <a:solidFill>
            <a:srgbClr val="B9CCE1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69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A2FBC-38EC-4B41-A0EB-614821B6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Создание </a:t>
            </a:r>
            <a:r>
              <a:rPr lang="en-US" dirty="0">
                <a:latin typeface="Bahnschrift SemiBold Condensed" panose="020B0502040204020203" pitchFamily="34" charset="0"/>
              </a:rPr>
              <a:t>set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E6C4B-C11F-439A-B6F1-6D70C775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Bahnschrift SemiLight SemiConde" panose="020B0502040204020203" pitchFamily="34" charset="0"/>
                <a:cs typeface="Courier New" panose="02070309020205020404" pitchFamily="49" charset="0"/>
              </a:rPr>
              <a:t>Создать пустое множество с помощью пустых фигурных скобок нельзя, так создается пустой словарь: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{}  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пустой словарь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set() 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пусто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множество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1, 2, 3, 4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 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множество из элементов одного типа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{“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Вася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1998, 176.6}  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множество из элементов разных типов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[‘a’, ‘b’, ‘c’, ‘d’]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преобразование списка в множество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27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0165B-B2D8-44F1-B1F5-537066DB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Генератор множеств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7ABDD-24FD-42D0-BCBC-B1FA9F2B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Создать множество так же можно при помощи цикла </a:t>
            </a:r>
            <a:r>
              <a:rPr lang="en-US" dirty="0">
                <a:latin typeface="Bahnschrift SemiLight SemiConde" panose="020B0502040204020203" pitchFamily="34" charset="0"/>
              </a:rPr>
              <a:t>for: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int(input())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range(n):</a:t>
            </a:r>
          </a:p>
          <a:p>
            <a:pPr marL="0" indent="0">
              <a:buNone/>
            </a:pPr>
            <a:r>
              <a:rPr lang="en-US" dirty="0">
                <a:latin typeface="Bahnschrift SemiLight SemiConde" panose="020B0502040204020203" pitchFamily="34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(input()) #add()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добавляет 							элемент в конец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Bahnschrift SemiLight SemiConde" panose="020B0502040204020203" pitchFamily="34" charset="0"/>
            </a:endParaRPr>
          </a:p>
          <a:p>
            <a:pPr marL="0" indent="0"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Тоже самое можно выполнить при помощи генератора списков:</a:t>
            </a:r>
            <a:endParaRPr lang="en-US" dirty="0">
              <a:latin typeface="Bahnschrift SemiLight SemiConde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{input() for _ in range(int(input()))}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3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9A364-63E5-4B44-8206-B850289A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607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Как и у списков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CA674-62DB-4889-8803-015366B63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0563"/>
            <a:ext cx="10515600" cy="156754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При работе со списками могут использоваться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Функции </a:t>
            </a:r>
            <a:r>
              <a:rPr lang="en-US" dirty="0" err="1">
                <a:highlight>
                  <a:srgbClr val="B9CCE1"/>
                </a:highlight>
                <a:latin typeface="Bahnschrift Light SemiCondensed" panose="020B0502040204020203" pitchFamily="34" charset="0"/>
              </a:rPr>
              <a:t>len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(),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min(), max(), sum()</a:t>
            </a:r>
            <a:endParaRPr lang="ru-RU" dirty="0">
              <a:highlight>
                <a:srgbClr val="B9CCE1"/>
              </a:highlight>
              <a:latin typeface="Bahnschrift Light SemiCondensed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Оператор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700149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2B5AE-43D4-4201-8398-D2E33AE2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Дубликаты в множестве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C83F0-118E-4B60-A674-CA8C7A801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1"/>
            <a:ext cx="10515600" cy="530911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Множества 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не могут содержать повторяющиеся элементы</a:t>
            </a:r>
            <a:r>
              <a:rPr lang="ru-RU" dirty="0">
                <a:latin typeface="Bahnschrift Light SemiCondensed" panose="020B0502040204020203" pitchFamily="34" charset="0"/>
              </a:rPr>
              <a:t>. Если в функцию </a:t>
            </a:r>
            <a:r>
              <a:rPr lang="ru-RU" dirty="0" err="1">
                <a:latin typeface="Bahnschrift Light SemiCondensed" panose="020B0502040204020203" pitchFamily="34" charset="0"/>
              </a:rPr>
              <a:t>set</a:t>
            </a:r>
            <a:r>
              <a:rPr lang="ru-RU" dirty="0">
                <a:latin typeface="Bahnschrift Light SemiCondensed" panose="020B0502040204020203" pitchFamily="34" charset="0"/>
              </a:rPr>
              <a:t>() передать аргумент, содержащий повторяющиеся элементы, то в множестве появится только один из этих повторяющихся элементов.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set1 = {2, 2, 4, 6, 6}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{2, 4, 6}</a:t>
            </a:r>
            <a:endParaRPr lang="en-US" dirty="0">
              <a:latin typeface="Bahnschrift SemiLight SemiConde" panose="020B0502040204020203" pitchFamily="34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​my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set2 = set([1, 2, 2, 3, 3])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{1, 2, 3}</a:t>
            </a:r>
            <a:endParaRPr lang="en-US" dirty="0">
              <a:latin typeface="Bahnschrift SemiLight SemiConde" panose="020B0502040204020203" pitchFamily="34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set3 = set('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aaaaabbbbccccddd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{'b', 'c', 'd', 'a’}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Элементы множества могут принадлежать 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любому неизменяемому типу данных</a:t>
            </a:r>
            <a:r>
              <a:rPr lang="ru-RU" dirty="0">
                <a:latin typeface="Bahnschrift Light SemiCondensed" panose="020B0502040204020203" pitchFamily="34" charset="0"/>
              </a:rPr>
              <a:t>, быть числами, строками, кортежами. Элементы изменяемых типов данных не могут входить в множества, в частности, нельзя сделать элементом множества список или другое множество.</a:t>
            </a:r>
          </a:p>
        </p:txBody>
      </p:sp>
    </p:spTree>
    <p:extLst>
      <p:ext uri="{BB962C8B-B14F-4D97-AF65-F5344CB8AC3E}">
        <p14:creationId xmlns:p14="http://schemas.microsoft.com/office/powerpoint/2010/main" val="386959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E8106-6B4A-498E-A301-3C48D64E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674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Перебор элементов множеств.</a:t>
            </a:r>
            <a:br>
              <a:rPr lang="en-US" dirty="0">
                <a:latin typeface="Bahnschrift SemiBold Condensed" panose="020B0502040204020203" pitchFamily="34" charset="0"/>
              </a:rPr>
            </a:br>
            <a:r>
              <a:rPr lang="ru-RU" dirty="0">
                <a:latin typeface="Bahnschrift SemiBold Condensed" panose="020B0502040204020203" pitchFamily="34" charset="0"/>
              </a:rPr>
              <a:t>Вывод элементов множества.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B427B-9600-40CC-B10C-9153C92B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50012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Перебор элементов множества осуществляется точно так же, как и перебор элементов списка, то есть с помощью цикла </a:t>
            </a:r>
            <a:r>
              <a:rPr lang="ru-RU" dirty="0" err="1">
                <a:latin typeface="Bahnschrift Light SemiCondensed" panose="020B0502040204020203" pitchFamily="34" charset="0"/>
              </a:rPr>
              <a:t>for</a:t>
            </a:r>
            <a:r>
              <a:rPr lang="ru-RU" dirty="0">
                <a:latin typeface="Bahnschrift Light SemiCondensed" panose="020B0502040204020203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Вывод может быть при помощи цикла: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{1, 2, 3, 4, 5, 6}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end=‘ ‘)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1 2 3 4 5 6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Также можно использовать распаковку множества при помощи оператора</a:t>
            </a:r>
            <a:r>
              <a:rPr lang="en-US" dirty="0">
                <a:latin typeface="Bahnschrift Light SemiCondensed" panose="020B0502040204020203" pitchFamily="34" charset="0"/>
              </a:rPr>
              <a:t> *.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print(*my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set)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1 2 3 4 5 6</a:t>
            </a:r>
          </a:p>
          <a:p>
            <a:pPr marL="0" indent="0" algn="just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Множества – неупорядоченные коллекции. Нельзя полагаться на порядок вывода элементов. Если нужно гарантировать порядок вывода (по возрастанию / убыванию), то необходимо воспользоваться встроенной функцией </a:t>
            </a:r>
            <a:r>
              <a:rPr lang="ru-RU" dirty="0" err="1">
                <a:latin typeface="Bahnschrift Light SemiCondensed" panose="020B0502040204020203" pitchFamily="34" charset="0"/>
              </a:rPr>
              <a:t>sorted</a:t>
            </a:r>
            <a:r>
              <a:rPr lang="ru-RU" dirty="0">
                <a:latin typeface="Bahnschrift Light SemiCondensed" panose="020B0502040204020203" pitchFamily="34" charset="0"/>
              </a:rPr>
              <a:t>().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sorted_1 = sorted(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 возрастанию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sorted_2 = sorted(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 убыванию</a:t>
            </a:r>
          </a:p>
          <a:p>
            <a:pPr marL="0" indent="0" algn="just">
              <a:buNone/>
            </a:pPr>
            <a:endParaRPr lang="ru-RU" dirty="0">
              <a:latin typeface="Bahnschrift SemiLight SemiConde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84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70A08-C32F-4A83-B976-1BF70C57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Список - </a:t>
            </a:r>
            <a:r>
              <a:rPr lang="en-US" dirty="0">
                <a:latin typeface="Bahnschrift SemiBold Condensed" panose="020B0502040204020203" pitchFamily="34" charset="0"/>
              </a:rPr>
              <a:t>list()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C7FC2-944B-4F83-AD68-931535B4E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Списки в </a:t>
            </a:r>
            <a:r>
              <a:rPr lang="ru-RU" dirty="0" err="1">
                <a:latin typeface="Bahnschrift SemiLight SemiConde" panose="020B0502040204020203" pitchFamily="34" charset="0"/>
              </a:rPr>
              <a:t>Python</a:t>
            </a:r>
            <a:r>
              <a:rPr lang="ru-RU" dirty="0">
                <a:latin typeface="Bahnschrift SemiLight SemiConde" panose="020B0502040204020203" pitchFamily="34" charset="0"/>
              </a:rPr>
              <a:t> - упорядоченные изменяемые коллекции объектов произвольных типов</a:t>
            </a:r>
            <a:r>
              <a:rPr lang="en-US" dirty="0">
                <a:latin typeface="Bahnschrift SemiLight SemiConde" panose="020B0502040204020203" pitchFamily="34" charset="0"/>
              </a:rPr>
              <a:t>. </a:t>
            </a:r>
            <a:endParaRPr lang="ru-RU" dirty="0">
              <a:latin typeface="Bahnschrift SemiLight SemiConde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Список похож на массив. Главное их отличие – в списке могут храниться элементы разных типов.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 = [“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Вася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“89149474567”, 1998, 176.6]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8816B4-0250-49B6-B9C1-9BEC6CBB2FF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rgbClr val="B9C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5F2D7A4-29A2-4E31-A044-AB6A1517D037}"/>
              </a:ext>
            </a:extLst>
          </p:cNvPr>
          <p:cNvSpPr/>
          <p:nvPr/>
        </p:nvSpPr>
        <p:spPr>
          <a:xfrm>
            <a:off x="0" y="6627812"/>
            <a:ext cx="12192000" cy="230188"/>
          </a:xfrm>
          <a:prstGeom prst="rect">
            <a:avLst/>
          </a:prstGeom>
          <a:solidFill>
            <a:srgbClr val="B9C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9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905E6-BDC4-4D52-A9E1-F8AD6263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7665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Добавление</a:t>
            </a:r>
            <a:r>
              <a:rPr lang="en-US" dirty="0">
                <a:latin typeface="Bahnschrift SemiBold Condensed" panose="020B0502040204020203" pitchFamily="34" charset="0"/>
              </a:rPr>
              <a:t>/</a:t>
            </a:r>
            <a:r>
              <a:rPr lang="ru-RU" dirty="0">
                <a:latin typeface="Bahnschrift SemiBold Condensed" panose="020B0502040204020203" pitchFamily="34" charset="0"/>
              </a:rPr>
              <a:t>удаление элементов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67B9C2-A0AF-4328-9D87-B7A9677EB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59"/>
            <a:ext cx="10515600" cy="559836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название множества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&gt;.add(&lt;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элемент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latin typeface="Bahnschrift Light SemiCondensed" panose="020B0502040204020203" pitchFamily="34" charset="0"/>
              </a:rPr>
              <a:t> - добавляет элемент в множество.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один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два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три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{</a:t>
            </a:r>
            <a:r>
              <a:rPr lang="ru-RU" dirty="0">
                <a:latin typeface="Bahnschrift Light SemiCondensed" panose="020B0502040204020203" pitchFamily="34" charset="0"/>
              </a:rPr>
              <a:t>'один', 'два', 'три’</a:t>
            </a:r>
            <a:r>
              <a:rPr lang="en-US" dirty="0">
                <a:latin typeface="Bahnschrift Light SemiCondensed" panose="020B0502040204020203" pitchFamily="34" charset="0"/>
              </a:rPr>
              <a:t>}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имя множества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.</a:t>
            </a:r>
            <a:r>
              <a:rPr lang="ru-RU" dirty="0" err="1">
                <a:highlight>
                  <a:srgbClr val="B9CCE1"/>
                </a:highlight>
                <a:latin typeface="Bahnschrift Light SemiCondensed" panose="020B0502040204020203" pitchFamily="34" charset="0"/>
              </a:rPr>
              <a:t>remove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(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элемент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)</a:t>
            </a:r>
            <a:r>
              <a:rPr lang="ru-RU" dirty="0">
                <a:latin typeface="Bahnschrift Light SemiCondensed" panose="020B0502040204020203" pitchFamily="34" charset="0"/>
              </a:rPr>
              <a:t> — удаляет элемент из множества с генерацией исключения (ошибки) в случае, если такого элемента нет.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{1, 2, 3, 4, 5}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возникает ошибка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имя множества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&gt;.</a:t>
            </a:r>
            <a:r>
              <a:rPr lang="ru-RU" dirty="0" err="1">
                <a:highlight>
                  <a:srgbClr val="B9CCE1"/>
                </a:highlight>
                <a:latin typeface="Bahnschrift Light SemiCondensed" panose="020B0502040204020203" pitchFamily="34" charset="0"/>
              </a:rPr>
              <a:t>discard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(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элемент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)</a:t>
            </a:r>
            <a:r>
              <a:rPr lang="ru-RU" dirty="0">
                <a:latin typeface="Bahnschrift Light SemiCondensed" panose="020B0502040204020203" pitchFamily="34" charset="0"/>
              </a:rPr>
              <a:t> — удаляет элемент из множества без генерации исключения (ошибки), если элемент отсутствует.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{1, 2, 3, 4, 5}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my_set.discard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не возникает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имя множества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&gt;.</a:t>
            </a:r>
            <a:r>
              <a:rPr lang="ru-RU" dirty="0" err="1">
                <a:highlight>
                  <a:srgbClr val="B9CCE1"/>
                </a:highlight>
                <a:latin typeface="Bahnschrift Light SemiCondensed" panose="020B0502040204020203" pitchFamily="34" charset="0"/>
              </a:rPr>
              <a:t>pop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(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элемент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) </a:t>
            </a:r>
            <a:r>
              <a:rPr lang="ru-RU" dirty="0">
                <a:latin typeface="Bahnschrift Light SemiCondensed" panose="020B0502040204020203" pitchFamily="34" charset="0"/>
              </a:rPr>
              <a:t>— удаляет и возвращает случайный элемент из множества с генерацией исключения (ошибки) при попытке удаления из пустого множества.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имя множества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&gt;.</a:t>
            </a:r>
            <a:r>
              <a:rPr lang="ru-RU" dirty="0" err="1">
                <a:highlight>
                  <a:srgbClr val="B9CCE1"/>
                </a:highlight>
                <a:latin typeface="Bahnschrift Light SemiCondensed" panose="020B0502040204020203" pitchFamily="34" charset="0"/>
              </a:rPr>
              <a:t>clear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() </a:t>
            </a:r>
            <a:r>
              <a:rPr lang="ru-RU" dirty="0">
                <a:latin typeface="Bahnschrift Light SemiCondensed" panose="020B0502040204020203" pitchFamily="34" charset="0"/>
              </a:rPr>
              <a:t>– удаляет все элементы из множества.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800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09CB0-CA64-408A-A329-03539B3F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30831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Операции над множествами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E0737B89-3A3A-486E-9885-E552F70EC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971341"/>
              </p:ext>
            </p:extLst>
          </p:nvPr>
        </p:nvGraphicFramePr>
        <p:xfrm>
          <a:off x="539620" y="849086"/>
          <a:ext cx="11112759" cy="579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180">
                  <a:extLst>
                    <a:ext uri="{9D8B030D-6E8A-4147-A177-3AD203B41FA5}">
                      <a16:colId xmlns:a16="http://schemas.microsoft.com/office/drawing/2014/main" val="2476658270"/>
                    </a:ext>
                  </a:extLst>
                </a:gridCol>
                <a:gridCol w="3853543">
                  <a:extLst>
                    <a:ext uri="{9D8B030D-6E8A-4147-A177-3AD203B41FA5}">
                      <a16:colId xmlns:a16="http://schemas.microsoft.com/office/drawing/2014/main" val="207110675"/>
                    </a:ext>
                  </a:extLst>
                </a:gridCol>
                <a:gridCol w="5589036">
                  <a:extLst>
                    <a:ext uri="{9D8B030D-6E8A-4147-A177-3AD203B41FA5}">
                      <a16:colId xmlns:a16="http://schemas.microsoft.com/office/drawing/2014/main" val="1430490387"/>
                    </a:ext>
                  </a:extLst>
                </a:gridCol>
              </a:tblGrid>
              <a:tr h="3681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Оператор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Функция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Пояснение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578312"/>
                  </a:ext>
                </a:extLst>
              </a:tr>
              <a:tr h="74582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 | B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A.union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(B)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Возвращает множество, являющееся объединением множеств A и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766812"/>
                  </a:ext>
                </a:extLst>
              </a:tr>
              <a:tr h="5220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 |= B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A.update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(B)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Добавляет в множество A все элементы из множества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27767"/>
                  </a:ext>
                </a:extLst>
              </a:tr>
              <a:tr h="74582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 &amp; B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A.Intersection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(B)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Возвращает множество, являющееся пересечением множеств A и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958738"/>
                  </a:ext>
                </a:extLst>
              </a:tr>
              <a:tr h="74582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 &amp;= B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A.intersection_update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(B)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Оставляет в множестве A только те элементы, которые есть в множестве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035560"/>
                  </a:ext>
                </a:extLst>
              </a:tr>
              <a:tr h="5220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 - B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A.difference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(B)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Возвращает разность множеств A и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00531"/>
                  </a:ext>
                </a:extLst>
              </a:tr>
              <a:tr h="5220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 -= B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A.difference_update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(B)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Удаляет из множества A все элементы, входящие в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331973"/>
                  </a:ext>
                </a:extLst>
              </a:tr>
              <a:tr h="5220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 ^ B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A.symmetric_difference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(B)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Возвращает симметрическую разность множеств A и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545034"/>
                  </a:ext>
                </a:extLst>
              </a:tr>
              <a:tr h="74582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 ^= B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A.symmetric_difference_update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(B)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Записывает в A симметрическую разность множеств A и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09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665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70A08-C32F-4A83-B976-1BF70C57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Словарь - </a:t>
            </a:r>
            <a:r>
              <a:rPr lang="en-US" dirty="0" err="1">
                <a:latin typeface="Bahnschrift SemiBold Condensed" panose="020B0502040204020203" pitchFamily="34" charset="0"/>
              </a:rPr>
              <a:t>dict</a:t>
            </a:r>
            <a:r>
              <a:rPr lang="en-US" dirty="0">
                <a:latin typeface="Bahnschrift SemiBold Condensed" panose="020B0502040204020203" pitchFamily="34" charset="0"/>
              </a:rPr>
              <a:t>()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C7FC2-944B-4F83-AD68-931535B4E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Словари в </a:t>
            </a:r>
            <a:r>
              <a:rPr lang="ru-RU" dirty="0" err="1">
                <a:latin typeface="Bahnschrift SemiLight SemiConde" panose="020B0502040204020203" pitchFamily="34" charset="0"/>
              </a:rPr>
              <a:t>Python</a:t>
            </a:r>
            <a:r>
              <a:rPr lang="ru-RU" dirty="0">
                <a:latin typeface="Bahnschrift SemiLight SemiConde" panose="020B0502040204020203" pitchFamily="34" charset="0"/>
              </a:rPr>
              <a:t> - изменяемые коллекции элементов с произвольными индексами – ключами</a:t>
            </a:r>
            <a:r>
              <a:rPr lang="en-US" dirty="0">
                <a:latin typeface="Bahnschrift SemiLight SemiConde" panose="020B0502040204020203" pitchFamily="34" charset="0"/>
              </a:rPr>
              <a:t>. </a:t>
            </a:r>
            <a:endParaRPr lang="ru-RU" dirty="0">
              <a:latin typeface="Bahnschrift SemiLight SemiConde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Словарь — реализация структуры данных "ассоциативный массив" или "</a:t>
            </a:r>
            <a:r>
              <a:rPr lang="ru-RU" dirty="0" err="1">
                <a:latin typeface="Bahnschrift SemiLight SemiConde" panose="020B0502040204020203" pitchFamily="34" charset="0"/>
              </a:rPr>
              <a:t>хеш</a:t>
            </a:r>
            <a:r>
              <a:rPr lang="ru-RU" dirty="0">
                <a:latin typeface="Bahnschrift SemiLight SemiConde" panose="020B0502040204020203" pitchFamily="34" charset="0"/>
              </a:rPr>
              <a:t> таблица".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 = {“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имя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”:“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Вася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телефон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“89149474567”,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год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199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8D21FB-E3EE-4A34-A217-CA7352E12CC3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rgbClr val="B9C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C83E561-0EBC-40F7-AA46-BC7E24C1F2C3}"/>
              </a:ext>
            </a:extLst>
          </p:cNvPr>
          <p:cNvSpPr/>
          <p:nvPr/>
        </p:nvSpPr>
        <p:spPr>
          <a:xfrm>
            <a:off x="0" y="6624735"/>
            <a:ext cx="12192000" cy="230188"/>
          </a:xfrm>
          <a:prstGeom prst="rect">
            <a:avLst/>
          </a:prstGeom>
          <a:solidFill>
            <a:srgbClr val="B9C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51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A2FBC-38EC-4B41-A0EB-614821B6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Создание </a:t>
            </a:r>
            <a:r>
              <a:rPr lang="en-US" dirty="0" err="1">
                <a:latin typeface="Bahnschrift SemiBold Condensed" panose="020B0502040204020203" pitchFamily="34" charset="0"/>
              </a:rPr>
              <a:t>dict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E6C4B-C11F-439A-B6F1-6D70C775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{}  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пустой словарь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пустой словарь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 = 'Timur', age = 28, job = 'Teacher’) 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([('name', 'Timur'), ('age', 28), ('job', 'Teacher’)])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словарь на основе списка списков.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861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2B5AE-43D4-4201-8398-D2E33AE2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Уникальность ключей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C83F0-118E-4B60-A674-CA8C7A801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1"/>
            <a:ext cx="10515600" cy="53091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Словарь не может иметь два и более значений по одному и тому же ключу. Если при создании словаря (в литеральной форме) указать дважды один и тот же ключ, будет использовано последнее из указанных значений.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Ключом словаря могут быть данные любого неизменяемого типа: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число;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строка;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булево значение;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…</a:t>
            </a: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419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9A364-63E5-4B44-8206-B850289A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607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Как и у списков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CA674-62DB-4889-8803-015366B63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695"/>
            <a:ext cx="10515600" cy="334969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При работе со списками могут использоваться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Функции </a:t>
            </a:r>
            <a:r>
              <a:rPr lang="en-US" dirty="0" err="1">
                <a:highlight>
                  <a:srgbClr val="B9CCE1"/>
                </a:highlight>
                <a:latin typeface="Bahnschrift Light SemiCondensed" panose="020B0502040204020203" pitchFamily="34" charset="0"/>
              </a:rPr>
              <a:t>len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(),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min(), max(), sum() </a:t>
            </a:r>
            <a:endParaRPr lang="ru-RU" dirty="0">
              <a:highlight>
                <a:srgbClr val="B9CCE1"/>
              </a:highlight>
              <a:latin typeface="Bahnschrift Light SemiCondensed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Оператор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in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Встроенная функция </a:t>
            </a:r>
            <a:r>
              <a:rPr lang="ru-RU" dirty="0" err="1">
                <a:highlight>
                  <a:srgbClr val="B9CCE1"/>
                </a:highlight>
                <a:latin typeface="Bahnschrift Light SemiCondensed" panose="020B0502040204020203" pitchFamily="34" charset="0"/>
              </a:rPr>
              <a:t>sum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()</a:t>
            </a:r>
            <a:r>
              <a:rPr lang="ru-RU" dirty="0">
                <a:latin typeface="Bahnschrift Light SemiCondensed" panose="020B0502040204020203" pitchFamily="34" charset="0"/>
              </a:rPr>
              <a:t> принимает в качестве аргумента словарь с числовыми ключами и вычисляет сумму его ключей.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Встроенные функции </a:t>
            </a:r>
            <a:r>
              <a:rPr lang="ru-RU" dirty="0" err="1">
                <a:highlight>
                  <a:srgbClr val="B9CCE1"/>
                </a:highlight>
                <a:latin typeface="Bahnschrift Light SemiCondensed" panose="020B0502040204020203" pitchFamily="34" charset="0"/>
              </a:rPr>
              <a:t>min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()</a:t>
            </a:r>
            <a:r>
              <a:rPr lang="ru-RU" dirty="0">
                <a:latin typeface="Bahnschrift Light SemiCondensed" panose="020B0502040204020203" pitchFamily="34" charset="0"/>
              </a:rPr>
              <a:t> и </a:t>
            </a:r>
            <a:r>
              <a:rPr lang="ru-RU" dirty="0" err="1">
                <a:highlight>
                  <a:srgbClr val="B9CCE1"/>
                </a:highlight>
                <a:latin typeface="Bahnschrift Light SemiCondensed" panose="020B0502040204020203" pitchFamily="34" charset="0"/>
              </a:rPr>
              <a:t>max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()</a:t>
            </a:r>
            <a:r>
              <a:rPr lang="ru-RU" dirty="0">
                <a:latin typeface="Bahnschrift Light SemiCondensed" panose="020B0502040204020203" pitchFamily="34" charset="0"/>
              </a:rPr>
              <a:t> принимают в качестве аргумента словарь и находят минимальный и максимальный ключ</a:t>
            </a:r>
            <a:r>
              <a:rPr lang="en-US" dirty="0">
                <a:latin typeface="Bahnschrift Ligh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373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E8106-6B4A-498E-A301-3C48D64E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674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Перебор элементов словаря.</a:t>
            </a:r>
            <a:br>
              <a:rPr lang="en-US" dirty="0">
                <a:latin typeface="Bahnschrift SemiBold Condensed" panose="020B0502040204020203" pitchFamily="34" charset="0"/>
              </a:rPr>
            </a:br>
            <a:r>
              <a:rPr lang="ru-RU" dirty="0">
                <a:latin typeface="Bahnschrift SemiBold Condensed" panose="020B0502040204020203" pitchFamily="34" charset="0"/>
              </a:rPr>
              <a:t>Функции </a:t>
            </a:r>
            <a:r>
              <a:rPr lang="en-US" dirty="0">
                <a:latin typeface="Bahnschrift SemiBold Condensed" panose="020B0502040204020203" pitchFamily="34" charset="0"/>
              </a:rPr>
              <a:t>keys(), values(), items()</a:t>
            </a:r>
            <a:r>
              <a:rPr lang="ru-RU" dirty="0">
                <a:latin typeface="Bahnschrift SemiBold Condensed" panose="020B0502040204020203" pitchFamily="34" charset="0"/>
              </a:rPr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B427B-9600-40CC-B10C-9153C92B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50012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Перебор элементов словаря осуществляется с помощью цикла </a:t>
            </a:r>
            <a:r>
              <a:rPr lang="ru-RU" dirty="0" err="1">
                <a:latin typeface="Bahnschrift Light SemiCondensed" panose="020B0502040204020203" pitchFamily="34" charset="0"/>
              </a:rPr>
              <a:t>for</a:t>
            </a:r>
            <a:r>
              <a:rPr lang="ru-RU" dirty="0">
                <a:latin typeface="Bahnschrift Light SemiCondensed" panose="020B0502040204020203" pitchFamily="34" charset="0"/>
              </a:rPr>
              <a:t> и распаковки ключей при помощи оператора</a:t>
            </a:r>
            <a:r>
              <a:rPr lang="en-US" dirty="0">
                <a:latin typeface="Bahnschrift Light SemiCondensed" panose="020B0502040204020203" pitchFamily="34" charset="0"/>
              </a:rPr>
              <a:t> *.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{1: "a", 2: "b", 3: "c"}</a:t>
            </a:r>
          </a:p>
          <a:p>
            <a:pPr algn="just"/>
            <a:r>
              <a:rPr lang="ru-RU" dirty="0" err="1">
                <a:highlight>
                  <a:srgbClr val="B9CCE1"/>
                </a:highlight>
                <a:latin typeface="Bahnschrift Light SemiCondensed" panose="020B0502040204020203" pitchFamily="34" charset="0"/>
              </a:rPr>
              <a:t>keys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() </a:t>
            </a:r>
            <a:r>
              <a:rPr lang="ru-RU" dirty="0">
                <a:latin typeface="Bahnschrift Light SemiCondensed" panose="020B0502040204020203" pitchFamily="34" charset="0"/>
              </a:rPr>
              <a:t>возвращает список ключей всех элементов словаря: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print(*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my_dict.keys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распаковка ключей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  1 2 3</a:t>
            </a:r>
          </a:p>
          <a:p>
            <a:pPr algn="just">
              <a:spcBef>
                <a:spcPts val="0"/>
              </a:spcBef>
            </a:pPr>
            <a:r>
              <a:rPr lang="ru-RU" dirty="0" err="1">
                <a:highlight>
                  <a:srgbClr val="B9CCE1"/>
                </a:highlight>
                <a:latin typeface="Bahnschrift Light SemiCondensed" panose="020B0502040204020203" pitchFamily="34" charset="0"/>
                <a:cs typeface="Courier New" panose="02070309020205020404" pitchFamily="49" charset="0"/>
              </a:rPr>
              <a:t>values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  <a:cs typeface="Courier New" panose="02070309020205020404" pitchFamily="49" charset="0"/>
              </a:rPr>
              <a:t>() 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возвращает список значений всех элементов словаря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print(*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распаковка значений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  a b c</a:t>
            </a:r>
          </a:p>
          <a:p>
            <a:pPr algn="just"/>
            <a:r>
              <a:rPr lang="ru-RU" dirty="0" err="1">
                <a:highlight>
                  <a:srgbClr val="B9CCE1"/>
                </a:highlight>
                <a:latin typeface="Bahnschrift Light SemiCondensed" panose="020B0502040204020203" pitchFamily="34" charset="0"/>
                <a:cs typeface="Courier New" panose="02070309020205020404" pitchFamily="49" charset="0"/>
              </a:rPr>
              <a:t>items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  <a:cs typeface="Courier New" panose="02070309020205020404" pitchFamily="49" charset="0"/>
              </a:rPr>
              <a:t>() 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возвращает список всех элементов словаря, состоящий из кортежей пар (ключ, значение)</a:t>
            </a:r>
            <a:endParaRPr lang="en-US" dirty="0"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print(*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  (1, 'a') (2, 'b') (3, 'c')</a:t>
            </a:r>
          </a:p>
          <a:p>
            <a:pPr marL="0" indent="0" algn="just">
              <a:buNone/>
            </a:pPr>
            <a:endParaRPr lang="ru-RU" dirty="0">
              <a:latin typeface="Bahnschrift SemiLight SemiConde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110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0E6D4-2E68-4B55-8938-F554A932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7504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Сортировка словаря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E89ED-3075-4814-BA4F-B1232C27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690"/>
            <a:ext cx="10515600" cy="5206579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Для сортировки по возрастанию / убыванию необходимо воспользоваться встроенной функцией </a:t>
            </a:r>
            <a:r>
              <a:rPr lang="ru-RU" dirty="0" err="1">
                <a:highlight>
                  <a:srgbClr val="B9CCE1"/>
                </a:highlight>
                <a:latin typeface="Bahnschrift Light SemiCondensed" panose="020B0502040204020203" pitchFamily="34" charset="0"/>
              </a:rPr>
              <a:t>sorted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().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Сортировка значений при помощи </a:t>
            </a:r>
            <a:r>
              <a:rPr lang="en-US" dirty="0">
                <a:latin typeface="Bahnschrift Light SemiCondensed" panose="020B0502040204020203" pitchFamily="34" charset="0"/>
              </a:rPr>
              <a:t>sorted() </a:t>
            </a:r>
            <a:r>
              <a:rPr lang="ru-RU" dirty="0">
                <a:latin typeface="Bahnschrift Light SemiCondensed" panose="020B0502040204020203" pitchFamily="34" charset="0"/>
              </a:rPr>
              <a:t>и </a:t>
            </a:r>
            <a:r>
              <a:rPr lang="en-US" dirty="0">
                <a:latin typeface="Bahnschrift Light SemiCondensed" panose="020B0502040204020203" pitchFamily="34" charset="0"/>
              </a:rPr>
              <a:t>items():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{1: "a", 2: "b", 3: "c"}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key, value in sorted(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(),key=lambda x: x[1]):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print(value)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Здесь 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  <a:cs typeface="Courier New" panose="02070309020205020404" pitchFamily="49" charset="0"/>
              </a:rPr>
              <a:t>key = lambda x: x[1]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 является анонимной функцией, которая выводит второе значение пары ключ-значение.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Сортировка ключей: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sorted(capitals):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print(key)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808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9DF5B-9E39-4837-B1DA-60100376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Добавление элементов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26554C-AA4E-4CE0-94A7-AF531E70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996"/>
            <a:ext cx="10515600" cy="518782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Чтобы изменить значение по определенному ключу в словаре, достаточно использовать индексацию вместе с оператором присваивания. При этом если ключ уже присутствует в словаре, его значение заменяется новым, если же ключ отсутствует, то в словарь будет добавлен новый элемент.</a:t>
            </a: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{"a“ : 1, "b“ : 1, "c“: 1}</a:t>
            </a: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[“c”] += 1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если бы этого ключа не было в 					списке, вышла бы ошибка.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[“d”] = 1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{“a” : 1, “b” : 1, “c”: 2, “d” 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: 1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68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C78F0-4916-47E4-90C3-243AE258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Методы словаря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9982E-55A2-4AB2-A666-822B5B52D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имя словаря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&gt;.get(&lt;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ключ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&gt;, 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возвратное значение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– возвращает значение по ключу или возвратное значение, если данного ключа нет в словаре.</a:t>
            </a:r>
          </a:p>
          <a:p>
            <a:pPr algn="just"/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первый словарь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.</a:t>
            </a:r>
            <a:r>
              <a:rPr lang="ru-RU" dirty="0" err="1">
                <a:highlight>
                  <a:srgbClr val="B9CCE1"/>
                </a:highlight>
                <a:latin typeface="Bahnschrift Light SemiCondensed" panose="020B0502040204020203" pitchFamily="34" charset="0"/>
              </a:rPr>
              <a:t>update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(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второй словарь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) </a:t>
            </a:r>
            <a:r>
              <a:rPr lang="ru-RU" dirty="0">
                <a:latin typeface="Bahnschrift Light SemiCondensed" panose="020B0502040204020203" pitchFamily="34" charset="0"/>
              </a:rPr>
              <a:t>– реализует операцию конкатенации для словарей.</a:t>
            </a:r>
          </a:p>
          <a:p>
            <a:pPr algn="just"/>
            <a:r>
              <a:rPr lang="ru-RU" dirty="0">
                <a:latin typeface="Bahnschrift Light SemiCondensed" panose="020B0502040204020203" pitchFamily="34" charset="0"/>
              </a:rPr>
              <a:t>С помощью оператора </a:t>
            </a:r>
            <a:r>
              <a:rPr lang="ru-RU" dirty="0" err="1">
                <a:highlight>
                  <a:srgbClr val="B9CCE1"/>
                </a:highlight>
                <a:latin typeface="Bahnschrift Light SemiCondensed" panose="020B0502040204020203" pitchFamily="34" charset="0"/>
              </a:rPr>
              <a:t>del</a:t>
            </a:r>
            <a:r>
              <a:rPr lang="ru-RU" dirty="0">
                <a:latin typeface="Bahnschrift Light SemiCondensed" panose="020B0502040204020203" pitchFamily="34" charset="0"/>
              </a:rPr>
              <a:t> можно удалять элементы словаря по определенному ключу.</a:t>
            </a:r>
          </a:p>
          <a:p>
            <a:pPr algn="just"/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имя словаря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&gt;.</a:t>
            </a:r>
            <a:r>
              <a:rPr lang="ru-RU" dirty="0" err="1">
                <a:highlight>
                  <a:srgbClr val="B9CCE1"/>
                </a:highlight>
                <a:latin typeface="Bahnschrift Light SemiCondensed" panose="020B0502040204020203" pitchFamily="34" charset="0"/>
              </a:rPr>
              <a:t>pop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(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ключ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) </a:t>
            </a:r>
            <a:r>
              <a:rPr lang="ru-RU" dirty="0">
                <a:latin typeface="Bahnschrift Light SemiCondensed" panose="020B0502040204020203" pitchFamily="34" charset="0"/>
              </a:rPr>
              <a:t>– удаляет элемент по ключу и возвращает значение.</a:t>
            </a:r>
          </a:p>
          <a:p>
            <a:pPr algn="just"/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имя словаря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.</a:t>
            </a:r>
            <a:r>
              <a:rPr lang="ru-RU" dirty="0" err="1">
                <a:highlight>
                  <a:srgbClr val="B9CCE1"/>
                </a:highlight>
                <a:latin typeface="Bahnschrift Light SemiCondensed" panose="020B0502040204020203" pitchFamily="34" charset="0"/>
              </a:rPr>
              <a:t>popitem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() </a:t>
            </a:r>
            <a:r>
              <a:rPr lang="ru-RU" dirty="0">
                <a:latin typeface="Bahnschrift Light SemiCondensed" panose="020B0502040204020203" pitchFamily="34" charset="0"/>
              </a:rPr>
              <a:t>удаляет из словаря последний добавленный элемент и возвращает удаляемый элемент в виде кортежа</a:t>
            </a:r>
          </a:p>
          <a:p>
            <a:pPr algn="just"/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имя словаря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&gt;.</a:t>
            </a:r>
            <a:r>
              <a:rPr lang="ru-RU" dirty="0" err="1">
                <a:highlight>
                  <a:srgbClr val="B9CCE1"/>
                </a:highlight>
                <a:latin typeface="Bahnschrift Light SemiCondensed" panose="020B0502040204020203" pitchFamily="34" charset="0"/>
              </a:rPr>
              <a:t>clear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() </a:t>
            </a:r>
            <a:r>
              <a:rPr lang="ru-RU" dirty="0">
                <a:latin typeface="Bahnschrift Light SemiCondensed" panose="020B0502040204020203" pitchFamily="34" charset="0"/>
              </a:rPr>
              <a:t>удаляет все элементы из словаря.</a:t>
            </a:r>
          </a:p>
        </p:txBody>
      </p:sp>
    </p:spTree>
    <p:extLst>
      <p:ext uri="{BB962C8B-B14F-4D97-AF65-F5344CB8AC3E}">
        <p14:creationId xmlns:p14="http://schemas.microsoft.com/office/powerpoint/2010/main" val="172750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A2FBC-38EC-4B41-A0EB-614821B6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Создание </a:t>
            </a:r>
            <a:r>
              <a:rPr lang="en-US" dirty="0">
                <a:latin typeface="Bahnschrift SemiBold Condensed" panose="020B0502040204020203" pitchFamily="34" charset="0"/>
              </a:rPr>
              <a:t>list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E6C4B-C11F-439A-B6F1-6D70C775B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[]  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пустой список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list() 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пустой список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[0] * 5  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список состоящий из одинаковых элементов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1, 2, 3, 4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список из элементов одного типа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[“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Вася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1998, 176.6]  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список из элементов разных типов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list(string)  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преобразование строки в список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08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0165B-B2D8-44F1-B1F5-537066DB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Генератор списков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7ABDD-24FD-42D0-BCBC-B1FA9F2B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Создать список так же можно при помощи цикла </a:t>
            </a:r>
            <a:r>
              <a:rPr lang="en-US" dirty="0">
                <a:latin typeface="Bahnschrift SemiLight SemiConde" panose="020B0502040204020203" pitchFamily="34" charset="0"/>
              </a:rPr>
              <a:t>for: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int(input())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range(n):</a:t>
            </a:r>
          </a:p>
          <a:p>
            <a:pPr marL="0" indent="0">
              <a:buNone/>
            </a:pPr>
            <a:r>
              <a:rPr lang="en-US" dirty="0">
                <a:latin typeface="Bahnschrift SemiLight SemiConde" panose="020B0502040204020203" pitchFamily="34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(input()) #append()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добавляет 							элемент в конец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Bahnschrift SemiLight SemiConde" panose="020B0502040204020203" pitchFamily="34" charset="0"/>
            </a:endParaRPr>
          </a:p>
          <a:p>
            <a:pPr marL="0" indent="0">
              <a:buNone/>
            </a:pPr>
            <a:r>
              <a:rPr lang="ru-RU" dirty="0">
                <a:latin typeface="Bahnschrift SemiLight SemiConde" panose="020B0502040204020203" pitchFamily="34" charset="0"/>
              </a:rPr>
              <a:t>Тоже самое можно выполнить при помощи генератора списков:</a:t>
            </a:r>
            <a:endParaRPr lang="en-US" dirty="0">
              <a:latin typeface="Bahnschrift SemiLight SemiConde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[input() for _ in range(int(input()))]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3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24F0F-5F22-4EE5-BC99-641704BB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Примеры использования генератора списков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834973-6A94-439B-B611-11B45BE8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4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 2 == 0]  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условия</a:t>
            </a:r>
          </a:p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[0, 8, 16]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[char * 2 for char in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проход по строке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['aa', 'bb', 'cc', 'dd’]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[c + str(n) for c in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if c != 'a' for n in range(4) if n % 2 == 0]  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2 циклов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['b0', 'b2', 'c0', 'c2', 'd0', 'd2']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37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9A364-63E5-4B44-8206-B850289A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Как у 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CA674-62DB-4889-8803-015366B6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При работе со списками могут использоваться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Функции </a:t>
            </a:r>
            <a:r>
              <a:rPr lang="en-US" dirty="0" err="1">
                <a:highlight>
                  <a:srgbClr val="B9CCE1"/>
                </a:highlight>
                <a:latin typeface="Bahnschrift Light SemiCondensed" panose="020B0502040204020203" pitchFamily="34" charset="0"/>
              </a:rPr>
              <a:t>len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(),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 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min(), max()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, 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sum()</a:t>
            </a:r>
            <a:endParaRPr lang="ru-RU" dirty="0">
              <a:highlight>
                <a:srgbClr val="B9CCE1"/>
              </a:highlight>
              <a:latin typeface="Bahnschrift Light SemiCondensed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Оператор</a:t>
            </a:r>
            <a:r>
              <a:rPr lang="en-US" dirty="0">
                <a:latin typeface="Bahnschrift Light SemiCondensed" panose="020B0502040204020203" pitchFamily="34" charset="0"/>
              </a:rPr>
              <a:t> in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Индексация </a:t>
            </a:r>
            <a:r>
              <a:rPr lang="en-US" dirty="0">
                <a:latin typeface="Bahnschrift Light SemiCondensed" panose="020B0502040204020203" pitchFamily="34" charset="0"/>
              </a:rPr>
              <a:t>[]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Срезы </a:t>
            </a:r>
            <a:r>
              <a:rPr lang="en-US" dirty="0">
                <a:latin typeface="Bahnschrift Light SemiCondensed" panose="020B0502040204020203" pitchFamily="34" charset="0"/>
              </a:rPr>
              <a:t>[::]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Конкатенация (</a:t>
            </a:r>
            <a:r>
              <a:rPr lang="en-US" dirty="0">
                <a:latin typeface="Bahnschrift Light SemiCondensed" panose="020B0502040204020203" pitchFamily="34" charset="0"/>
              </a:rPr>
              <a:t>a + b</a:t>
            </a:r>
            <a:r>
              <a:rPr lang="ru-RU" dirty="0">
                <a:latin typeface="Bahnschrift Light SemiCondensed" panose="020B0502040204020203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Умножение на число</a:t>
            </a:r>
            <a:r>
              <a:rPr lang="en-US" dirty="0">
                <a:latin typeface="Bahnschrift Light SemiCondensed" panose="020B0502040204020203" pitchFamily="34" charset="0"/>
              </a:rPr>
              <a:t> (a * 3)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9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2B5AE-43D4-4201-8398-D2E33AE2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Изменяемость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C83F0-118E-4B60-A674-CA8C7A801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Мы можем производить замену в списке при помощи индексации и срезов:</a:t>
            </a: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4, 5]</a:t>
            </a: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 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один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['один', 2, 3, 4, 5]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[2:5] = '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три', 'четыре', 'пять’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['один', 2, 'три', 'четыре', 'пять']</a:t>
            </a:r>
          </a:p>
        </p:txBody>
      </p:sp>
    </p:spTree>
    <p:extLst>
      <p:ext uri="{BB962C8B-B14F-4D97-AF65-F5344CB8AC3E}">
        <p14:creationId xmlns:p14="http://schemas.microsoft.com/office/powerpoint/2010/main" val="141497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905E6-BDC4-4D52-A9E1-F8AD6263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Добавление элементов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67B9C2-A0AF-4328-9D87-B7A9677EB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39309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название списка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&gt;.append(&lt;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значение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ru-RU" dirty="0">
                <a:latin typeface="Bahnschrift Light SemiCondensed" panose="020B0502040204020203" pitchFamily="34" charset="0"/>
              </a:rPr>
              <a:t> - добавляет в конец списка элемент, переданный ему в качестве аргумента целиком на одну позицию.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один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два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три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['один', 'два', 'три’]</a:t>
            </a:r>
          </a:p>
          <a:p>
            <a:pPr marL="0" indent="0" algn="just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название списка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&gt;.extend(&lt;</a:t>
            </a:r>
            <a:r>
              <a:rPr lang="ru-RU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значения</a:t>
            </a:r>
            <a:r>
              <a:rPr lang="en-US" dirty="0">
                <a:highlight>
                  <a:srgbClr val="B9CCE1"/>
                </a:highlight>
                <a:latin typeface="Bahnschrift Light SemiCondensed" panose="020B0502040204020203" pitchFamily="34" charset="0"/>
              </a:rPr>
              <a:t>&gt;)</a:t>
            </a:r>
            <a:r>
              <a:rPr lang="en-US" dirty="0">
                <a:latin typeface="Bahnschrift Light SemiCondensed" panose="020B0502040204020203" pitchFamily="34" charset="0"/>
              </a:rPr>
              <a:t> - </a:t>
            </a:r>
            <a:r>
              <a:rPr lang="ru-RU" dirty="0">
                <a:latin typeface="Bahnschrift Light SemiCondensed" panose="020B0502040204020203" pitchFamily="34" charset="0"/>
              </a:rPr>
              <a:t> добавляет новые элементы в конец списка, но, в отличие от </a:t>
            </a:r>
            <a:r>
              <a:rPr lang="ru-RU" dirty="0" err="1">
                <a:latin typeface="Bahnschrift Light SemiCondensed" panose="020B0502040204020203" pitchFamily="34" charset="0"/>
              </a:rPr>
              <a:t>append</a:t>
            </a:r>
            <a:r>
              <a:rPr lang="ru-RU" dirty="0">
                <a:latin typeface="Bahnschrift Light SemiCondensed" panose="020B0502040204020203" pitchFamily="34" charset="0"/>
              </a:rPr>
              <a:t>(), принимает в качестве параметров итерируемые объекты: списки, кортежи и строки.</a:t>
            </a:r>
            <a:r>
              <a:rPr lang="en-US" dirty="0">
                <a:latin typeface="Bahnschrift Light SemiCondensed" panose="020B0502040204020203" pitchFamily="34" charset="0"/>
              </a:rPr>
              <a:t> extend() </a:t>
            </a:r>
            <a:r>
              <a:rPr lang="ru-RU" dirty="0">
                <a:latin typeface="Bahnschrift Light SemiCondensed" panose="020B0502040204020203" pitchFamily="34" charset="0"/>
              </a:rPr>
              <a:t>разбивает строку на символы, список на элементы.</a:t>
            </a: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один', 'два']</a:t>
            </a: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my_list.extend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три', 'четыре'])</a:t>
            </a:r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my_list.extend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пять’)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['один', 'два', 'три', 'четыре', 'п', 'я', 'т', 'ь']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33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2E545-1E6E-4AEC-90CE-7795F81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Удаление элементов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E2E626-D64C-4F57-BAAB-CA1E3A1A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4, 5, 6]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   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удаление по индексу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[1, 2, 4, 5, 6]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4, 5, 6]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[2:4]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удаление по срезу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[1, 2, 5, 6]</a:t>
            </a:r>
            <a:r>
              <a:rPr lang="ru-RU" dirty="0">
                <a:latin typeface="Bahnschrift Light SemiCondensed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4, 5, 6]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[::2]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удаление по срезу с шагом 2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[2, 4, 6]</a:t>
            </a:r>
          </a:p>
        </p:txBody>
      </p:sp>
    </p:spTree>
    <p:extLst>
      <p:ext uri="{BB962C8B-B14F-4D97-AF65-F5344CB8AC3E}">
        <p14:creationId xmlns:p14="http://schemas.microsoft.com/office/powerpoint/2010/main" val="694740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2302</Words>
  <Application>Microsoft Office PowerPoint</Application>
  <PresentationFormat>Широкоэкранный</PresentationFormat>
  <Paragraphs>266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Bahnschrift Light SemiCondensed</vt:lpstr>
      <vt:lpstr>Bahnschrift SemiBold Condensed</vt:lpstr>
      <vt:lpstr>Bahnschrift SemiLight SemiConde</vt:lpstr>
      <vt:lpstr>Calibri</vt:lpstr>
      <vt:lpstr>Calibri Light</vt:lpstr>
      <vt:lpstr>Courier New</vt:lpstr>
      <vt:lpstr>Тема Office</vt:lpstr>
      <vt:lpstr>Изменяемые типы данных: list (списки), dict (словари), set (множества).</vt:lpstr>
      <vt:lpstr>Список - list()</vt:lpstr>
      <vt:lpstr>Создание list</vt:lpstr>
      <vt:lpstr>Генератор списков </vt:lpstr>
      <vt:lpstr>Примеры использования генератора списков</vt:lpstr>
      <vt:lpstr>Как у строк</vt:lpstr>
      <vt:lpstr>Изменяемость </vt:lpstr>
      <vt:lpstr>Добавление элементов</vt:lpstr>
      <vt:lpstr>Удаление элементов </vt:lpstr>
      <vt:lpstr>Вывод элементов с списка</vt:lpstr>
      <vt:lpstr>Метод split()</vt:lpstr>
      <vt:lpstr>Метод join() </vt:lpstr>
      <vt:lpstr>Методы списков</vt:lpstr>
      <vt:lpstr>Множество - set()</vt:lpstr>
      <vt:lpstr>Создание set</vt:lpstr>
      <vt:lpstr>Генератор множеств </vt:lpstr>
      <vt:lpstr>Как и у списков</vt:lpstr>
      <vt:lpstr>Дубликаты в множестве </vt:lpstr>
      <vt:lpstr>Перебор элементов множеств. Вывод элементов множества.</vt:lpstr>
      <vt:lpstr>Добавление/удаление элементов</vt:lpstr>
      <vt:lpstr>Операции над множествами</vt:lpstr>
      <vt:lpstr>Словарь - dict()</vt:lpstr>
      <vt:lpstr>Создание dict</vt:lpstr>
      <vt:lpstr>Уникальность ключей</vt:lpstr>
      <vt:lpstr>Как и у списков</vt:lpstr>
      <vt:lpstr>Перебор элементов словаря. Функции keys(), values(), items().</vt:lpstr>
      <vt:lpstr>Сортировка словаря</vt:lpstr>
      <vt:lpstr>Добавление элементов</vt:lpstr>
      <vt:lpstr>Методы словаря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Изменяемые типы данных: list (списки), dict (словари), set (множества).</dc:title>
  <dc:creator>Asus</dc:creator>
  <cp:lastModifiedBy>Asus</cp:lastModifiedBy>
  <cp:revision>40</cp:revision>
  <dcterms:created xsi:type="dcterms:W3CDTF">2023-03-24T16:58:16Z</dcterms:created>
  <dcterms:modified xsi:type="dcterms:W3CDTF">2023-03-26T20:10:46Z</dcterms:modified>
</cp:coreProperties>
</file>