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C6040-2526-4687-90FE-DFFD20CFF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964676-FBC2-4F99-8E44-4F388B6C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200FE-A54C-480E-9261-503CBC1C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9A946-C35B-46F8-8CB6-A18907C3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03576A-CC51-4419-9BF7-6D8664BB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4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AB298-1FE5-4F46-8135-B9A3EBB0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474E61-8DA5-4904-B8DB-198A73CD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AD1E4-22A0-44E0-B064-B850DC4E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8E177-6AC8-49FE-8317-AFE90A32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0CF7B-6F51-41BC-A43C-3A134623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1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800278-65F0-46D2-A8D8-93BB1F57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BB705A-7E05-466B-86F7-1CE45450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B15E8-EBC3-4C54-A958-2160D207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FD013D-1880-4E18-9BBC-9B048849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8F948-F4FB-46AE-BAB5-3E891BAE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5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4FD80-876A-4544-8D7A-72628902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A4756-4EAE-41B2-B087-CBD04566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D312D-E18A-424E-8A93-3E8C1B0A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C4589-3E8B-43A2-A792-17EC44E6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A9961-6ECE-46A3-A81B-0B9DE6D6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6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E8FE-BD7A-47D2-B9B8-1FEFADFF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346BD-D6D6-4426-8808-279A1253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087B8-A168-4E41-BE4A-5F2ACF5A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B30CB4-CBE1-49CC-9459-BC2EC5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69016-C995-425B-8433-900ED02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11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09E86-EC47-46D6-B27F-16C3EFE3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35AA2-84BD-411C-BB8F-0715A90ED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1E3658-0580-4FE1-80B6-DC45AF4C8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3F109-EF85-42DD-AE7A-CD8DB50C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D1BEC2-A198-4975-B11F-CDFA2B6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94BEAE-463F-4017-BE14-41A069E1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8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44302-A2D9-456B-B737-63358032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660A3-B760-46A6-AB53-8946C358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82296A-F065-4452-AA4A-9F9B0A6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64097A-3F57-4472-9DF7-175CA8650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7A46DA-016B-4DB0-B818-B0547B8F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E6DCA9-A28C-4000-A1F6-EC3ADF06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253426-AE92-4BB4-9129-CDA8C3D9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267212-92EA-471C-87A9-B9A6109A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3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59DC5-0128-4E22-9D66-2A7B65D1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40E251-4264-4306-849E-B3427E57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0C03CC-1670-4DB0-AFCE-966FC0C3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F1C71B-C072-4F32-8625-2913E1E3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4645B3-17E4-4700-A0E5-66FAB756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11C6A8-3562-4A98-BA9B-831BE31A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1D01CE-69F0-4EC2-9F12-57DA53F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1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D0E55-9403-4D1F-A490-C5261A90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20D02-880D-41C0-97C7-F309A1EC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030430-7132-43C8-81D9-B05EBADF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1B78-F200-4B61-ACC5-BF4447E0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F8B674-BFCB-435E-9672-F5C93FDE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DAF80-B98A-4BAB-B4E2-9237F4B5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1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F8A42-36A6-45EB-9E11-1BFD816E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9D233D-1CC5-4D89-9147-212C0BA45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85BB76-57C9-49F0-94DB-1744BE9E3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0899DA-8ED3-493F-925B-8F2779A4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5C29DC-0C07-4872-AB4F-301F2D6B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8E028-885A-4FDD-B24E-D3446A0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7DF07-07DB-4198-B2B3-2B9D47B3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389A0-3B6E-46D8-8A23-2DF592D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F6A5D-A114-401C-A1BC-BA638A0A1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94DA-C859-44A4-8DF4-A88451EC4438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B7484-0B6F-472E-8EB2-99D499EA8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03C82-A47D-445A-99BF-1E96A7E9B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CA15-4D26-4CCC-8158-FA78EC33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31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0C4A-970F-4338-84F5-53324D845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Файловый ввод</a:t>
            </a:r>
            <a:r>
              <a:rPr lang="en-US" dirty="0">
                <a:latin typeface="Bahnschrift SemiBold Condensed" panose="020B0502040204020203" pitchFamily="34" charset="0"/>
              </a:rPr>
              <a:t>/</a:t>
            </a:r>
            <a:r>
              <a:rPr lang="ru-RU" dirty="0">
                <a:latin typeface="Bahnschrift SemiBold Condensed" panose="020B0502040204020203" pitchFamily="34" charset="0"/>
              </a:rPr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22C884-02CB-4E5C-AC1F-8F6AD5ECC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6225" y="2939565"/>
            <a:ext cx="4058509" cy="1655762"/>
          </a:xfrm>
        </p:spPr>
        <p:txBody>
          <a:bodyPr/>
          <a:lstStyle/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Открытие</a:t>
            </a:r>
            <a:r>
              <a:rPr lang="en-US" dirty="0">
                <a:latin typeface="Bahnschrift Light SemiCondensed" panose="020B0502040204020203" pitchFamily="34" charset="0"/>
              </a:rPr>
              <a:t>/</a:t>
            </a:r>
            <a:r>
              <a:rPr lang="ru-RU" dirty="0">
                <a:latin typeface="Bahnschrift Light SemiCondensed" panose="020B0502040204020203" pitchFamily="34" charset="0"/>
              </a:rPr>
              <a:t>закрытие файла</a:t>
            </a:r>
          </a:p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Чтение/запись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DEBA39-0B44-4843-9769-1328AFAEB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5"/>
          <a:stretch/>
        </p:blipFill>
        <p:spPr>
          <a:xfrm>
            <a:off x="261257" y="3255962"/>
            <a:ext cx="5321254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6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B727E-E5CA-43B4-9349-F2F9ED8A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Чтение файла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readline</a:t>
            </a:r>
            <a:r>
              <a:rPr lang="en-US" dirty="0">
                <a:latin typeface="Bahnschrift SemiBold Condensed" panose="020B0502040204020203" pitchFamily="34" charset="0"/>
              </a:rPr>
              <a:t>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07047-5518-42CF-BA35-09A52E9F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Bahnschrift Light SemiCondensed" panose="020B0502040204020203" pitchFamily="34" charset="0"/>
              </a:rPr>
              <a:t>Метод 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файловый объект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.</a:t>
            </a:r>
            <a:r>
              <a:rPr lang="en-US" dirty="0" err="1">
                <a:highlight>
                  <a:srgbClr val="F2A0C3"/>
                </a:highlight>
                <a:latin typeface="Bahnschrift Light SemiCondensed" panose="020B0502040204020203" pitchFamily="34" charset="0"/>
              </a:rPr>
              <a:t>readline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размер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читает одну целую строку из файла. Можно указывать необязательный параметр размера, чтобы считывать не все данные в строке.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Файл содержит: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love python!</a:t>
            </a:r>
            <a:r>
              <a:rPr lang="ru-RU" dirty="0">
                <a:latin typeface="Bahnschrift Light SemiCondensed" panose="020B0502040204020203" pitchFamily="34" charset="0"/>
              </a:rPr>
              <a:t>\</a:t>
            </a:r>
            <a:r>
              <a:rPr lang="en-US" dirty="0" err="1">
                <a:latin typeface="Bahnschrift Light SemiCondensed" panose="020B0502040204020203" pitchFamily="34" charset="0"/>
              </a:rPr>
              <a:t>nI</a:t>
            </a:r>
            <a:r>
              <a:rPr lang="en-US" dirty="0">
                <a:latin typeface="Bahnschrift Light SemiCondensed" panose="020B0502040204020203" pitchFamily="34" charset="0"/>
              </a:rPr>
              <a:t> love C++!</a:t>
            </a:r>
            <a:r>
              <a:rPr lang="ru-RU" dirty="0">
                <a:latin typeface="Bahnschrift Light SemiCondensed" panose="020B0502040204020203" pitchFamily="34" charset="0"/>
              </a:rPr>
              <a:t>\</a:t>
            </a:r>
            <a:r>
              <a:rPr lang="en-US" dirty="0">
                <a:latin typeface="Bahnschrift Light SemiCondensed" panose="020B0502040204020203" pitchFamily="34" charset="0"/>
              </a:rPr>
              <a:t>n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open(“input.txt")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love python!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open(“input.txt")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love</a:t>
            </a:r>
            <a:br>
              <a:rPr lang="en-US" dirty="0">
                <a:latin typeface="Bahnschrift Light SemiCondensed" panose="020B0502040204020203" pitchFamily="34" charset="0"/>
              </a:rPr>
            </a:br>
            <a:endParaRPr lang="en-US" dirty="0">
              <a:latin typeface="Bahnschrift Light SemiCondensed" panose="020B0502040204020203" pitchFamily="34" charset="0"/>
            </a:endParaRPr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53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B727E-E5CA-43B4-9349-F2F9ED8A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666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Чтение файла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readlines</a:t>
            </a:r>
            <a:r>
              <a:rPr lang="en-US" dirty="0">
                <a:latin typeface="Bahnschrift SemiBold Condensed" panose="020B0502040204020203" pitchFamily="34" charset="0"/>
              </a:rPr>
              <a:t>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07047-5518-42CF-BA35-09A52E9F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8"/>
            <a:ext cx="10515600" cy="493589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Bahnschrift Light SemiCondensed" panose="020B0502040204020203" pitchFamily="34" charset="0"/>
              </a:rPr>
              <a:t>Метод 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файловый объект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.</a:t>
            </a:r>
            <a:r>
              <a:rPr lang="en-US" dirty="0" err="1">
                <a:highlight>
                  <a:srgbClr val="F2A0C3"/>
                </a:highlight>
                <a:latin typeface="Bahnschrift Light SemiCondensed" panose="020B0502040204020203" pitchFamily="34" charset="0"/>
              </a:rPr>
              <a:t>readlines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размер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читает и возвращает список всех строк в файле. Если присутствует необязательный аргумент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размер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, то читаются целые строки, составляющие приблизительно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размер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 байт (округляется до внутреннего размера буфера).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Файл содержит: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love python!</a:t>
            </a:r>
            <a:r>
              <a:rPr lang="ru-RU" dirty="0">
                <a:latin typeface="Bahnschrift Light SemiCondensed" panose="020B0502040204020203" pitchFamily="34" charset="0"/>
              </a:rPr>
              <a:t>\</a:t>
            </a:r>
            <a:r>
              <a:rPr lang="en-US" dirty="0" err="1">
                <a:latin typeface="Bahnschrift Light SemiCondensed" panose="020B0502040204020203" pitchFamily="34" charset="0"/>
              </a:rPr>
              <a:t>nI</a:t>
            </a:r>
            <a:r>
              <a:rPr lang="en-US" dirty="0">
                <a:latin typeface="Bahnschrift Light SemiCondensed" panose="020B0502040204020203" pitchFamily="34" charset="0"/>
              </a:rPr>
              <a:t> love C++!</a:t>
            </a:r>
            <a:r>
              <a:rPr lang="ru-RU" dirty="0">
                <a:latin typeface="Bahnschrift Light SemiCondensed" panose="020B0502040204020203" pitchFamily="34" charset="0"/>
              </a:rPr>
              <a:t>\</a:t>
            </a:r>
            <a:r>
              <a:rPr lang="en-US" dirty="0">
                <a:latin typeface="Bahnschrift Light SemiCondensed" panose="020B0502040204020203" pitchFamily="34" charset="0"/>
              </a:rPr>
              <a:t>n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open("demo.txt")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[“I love python!\n”, “I love C++!\n”]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open("demo.txt")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[“I love python!\n”]</a:t>
            </a:r>
            <a:br>
              <a:rPr lang="en-US" dirty="0">
                <a:latin typeface="Bahnschrift Light SemiCondensed" panose="020B0502040204020203" pitchFamily="34" charset="0"/>
              </a:rPr>
            </a:br>
            <a:endParaRPr lang="en-US" dirty="0">
              <a:latin typeface="Bahnschrift Light SemiCondensed" panose="020B0502040204020203" pitchFamily="34" charset="0"/>
            </a:endParaRPr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2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5F184-7CB3-4532-9558-4FE25B62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Чтение файла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при помощи </a:t>
            </a:r>
            <a:r>
              <a:rPr lang="en-US" dirty="0">
                <a:latin typeface="Bahnschrift SemiBold Condensed" panose="020B0502040204020203" pitchFamily="34" charset="0"/>
              </a:rPr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7AE1-0D6F-437F-9990-8DBEE4D4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Еще один способ чтения файла – цикл </a:t>
            </a:r>
            <a:r>
              <a:rPr lang="en-US" dirty="0">
                <a:latin typeface="Bahnschrift Light SemiCondensed" panose="020B0502040204020203" pitchFamily="34" charset="0"/>
              </a:rPr>
              <a:t>for.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Файл содержит: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love python!</a:t>
            </a:r>
            <a:r>
              <a:rPr lang="ru-RU" dirty="0">
                <a:latin typeface="Bahnschrift Light SemiCondensed" panose="020B0502040204020203" pitchFamily="34" charset="0"/>
              </a:rPr>
              <a:t>\</a:t>
            </a:r>
            <a:r>
              <a:rPr lang="en-US" dirty="0" err="1">
                <a:latin typeface="Bahnschrift Light SemiCondensed" panose="020B0502040204020203" pitchFamily="34" charset="0"/>
              </a:rPr>
              <a:t>nI</a:t>
            </a:r>
            <a:r>
              <a:rPr lang="en-US" dirty="0">
                <a:latin typeface="Bahnschrift Light SemiCondensed" panose="020B0502040204020203" pitchFamily="34" charset="0"/>
              </a:rPr>
              <a:t> love C++!</a:t>
            </a:r>
            <a:r>
              <a:rPr lang="ru-RU" dirty="0">
                <a:latin typeface="Bahnschrift Light SemiCondensed" panose="020B0502040204020203" pitchFamily="34" charset="0"/>
              </a:rPr>
              <a:t>\</a:t>
            </a:r>
            <a:r>
              <a:rPr lang="en-US" dirty="0">
                <a:latin typeface="Bahnschrift Light SemiCondensed" panose="020B0502040204020203" pitchFamily="34" charset="0"/>
              </a:rPr>
              <a:t>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open(“input.txt") as file: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file:</a:t>
            </a:r>
          </a:p>
          <a:p>
            <a:pPr marL="9144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print(item)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love python!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love C++!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52764C-0052-4A56-AD3B-EF2BD34D8469}"/>
              </a:ext>
            </a:extLst>
          </p:cNvPr>
          <p:cNvSpPr/>
          <p:nvPr/>
        </p:nvSpPr>
        <p:spPr>
          <a:xfrm>
            <a:off x="10375641" y="0"/>
            <a:ext cx="1816359" cy="6858000"/>
          </a:xfrm>
          <a:prstGeom prst="rect">
            <a:avLst/>
          </a:prstGeom>
          <a:solidFill>
            <a:srgbClr val="F2A0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36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B727E-E5CA-43B4-9349-F2F9ED8A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Запись в файл</a:t>
            </a:r>
            <a:r>
              <a:rPr lang="en-US" dirty="0">
                <a:latin typeface="Bahnschrift SemiBold Condensed" panose="020B0502040204020203" pitchFamily="34" charset="0"/>
              </a:rPr>
              <a:t> write()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07047-5518-42CF-BA35-09A52E9F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Bahnschrift Light SemiCondensed" panose="020B0502040204020203" pitchFamily="34" charset="0"/>
              </a:rPr>
              <a:t>Метод 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файловый объект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.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write(&lt;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строковый объект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записывает в файл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строковый объект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. Метод возвращает целое число - количество записанных байт.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open('output.txt', 'w')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(str(25)))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 love python!\n"))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2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15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 файле теперь записано: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25I love python!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Для передачи данных в качестве параметра, необходимо преобразовывать их в строку(функция </a:t>
            </a:r>
            <a:r>
              <a:rPr lang="en-US" dirty="0">
                <a:latin typeface="Bahnschrift Light SemiCondensed" panose="020B0502040204020203" pitchFamily="34" charset="0"/>
              </a:rPr>
              <a:t>str()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и явно указывать переход на следующую строку (</a:t>
            </a:r>
            <a:r>
              <a:rPr lang="en-US" dirty="0">
                <a:latin typeface="Bahnschrift Light SemiCondensed" panose="020B0502040204020203" pitchFamily="34" charset="0"/>
              </a:rPr>
              <a:t>“\n”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8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B727E-E5CA-43B4-9349-F2F9ED8A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Запись в файл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writelines</a:t>
            </a:r>
            <a:r>
              <a:rPr lang="en-US" dirty="0">
                <a:latin typeface="Bahnschrift SemiBold Condensed" panose="020B0502040204020203" pitchFamily="34" charset="0"/>
              </a:rPr>
              <a:t>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07047-5518-42CF-BA35-09A52E9F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latin typeface="Bahnschrift Light SemiCondensed" panose="020B0502040204020203" pitchFamily="34" charset="0"/>
              </a:rPr>
              <a:t>Метод 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файловый объект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.</a:t>
            </a:r>
            <a:r>
              <a:rPr lang="en-US" dirty="0" err="1">
                <a:highlight>
                  <a:srgbClr val="F2A0C3"/>
                </a:highlight>
                <a:latin typeface="Bahnschrift Light SemiCondensed" panose="020B0502040204020203" pitchFamily="34" charset="0"/>
              </a:rPr>
              <a:t>writelines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список строк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записывает последовательность (список) строк в файл</a:t>
            </a:r>
            <a:r>
              <a:rPr lang="en-US" dirty="0">
                <a:latin typeface="Bahnschrift Light SemiCondensed" panose="020B0502040204020203" pitchFamily="34" charset="0"/>
              </a:rPr>
              <a:t>. </a:t>
            </a:r>
            <a:r>
              <a:rPr lang="ru-RU" dirty="0">
                <a:latin typeface="Bahnschrift Light SemiCondensed" panose="020B0502040204020203" pitchFamily="34" charset="0"/>
              </a:rPr>
              <a:t>Обратите внимание, что метод </a:t>
            </a:r>
            <a:r>
              <a:rPr lang="ru-RU" dirty="0" err="1">
                <a:latin typeface="Bahnschrift Light SemiCondensed" panose="020B0502040204020203" pitchFamily="34" charset="0"/>
              </a:rPr>
              <a:t>file.writelines</a:t>
            </a:r>
            <a:r>
              <a:rPr lang="ru-RU" dirty="0">
                <a:latin typeface="Bahnschrift Light SemiCondensed" panose="020B0502040204020203" pitchFamily="34" charset="0"/>
              </a:rPr>
              <a:t>() не добавляет разделители строк автоматически. Если они требуются, то добавляйте их вручную.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= [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‘I love python!\n',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‘I love C++!\n',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‘I love SQL!\n']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file = open(‘input.txt', 'w')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file.writelines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 файле теперь записано: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love python!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love C++!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love SQL!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6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AF4AA-8F06-42FE-B772-A2A8242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45435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Пример кода: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F5A55-8F9E-4D86-B59B-3755FE1F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18"/>
            <a:ext cx="10515600" cy="557501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Задача: в файле 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input.txt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находится последовательность чисел через пробел. Необходимо посчитать их сумму и записать ответ в файл 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output.txt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:</a:t>
            </a: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open("input.txt") as inf: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sum([int(num) for num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inf.readline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().split()])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open("output.txt", "w") as inf: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Ответ:\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n" + str(result)))</a:t>
            </a:r>
          </a:p>
          <a:p>
            <a:pPr marL="0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ru-RU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Вопросы</a:t>
            </a:r>
            <a:r>
              <a:rPr lang="en-US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ru-RU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Почему в </a:t>
            </a:r>
            <a:r>
              <a:rPr lang="en-US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open("input.txt") </a:t>
            </a:r>
            <a:r>
              <a:rPr lang="ru-RU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не указан режим открытия файла?</a:t>
            </a:r>
          </a:p>
          <a:p>
            <a:pPr marL="914400" lvl="2" indent="0">
              <a:buNone/>
            </a:pPr>
            <a:r>
              <a:rPr lang="ru-RU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Что передается в функцию </a:t>
            </a:r>
            <a:r>
              <a:rPr lang="en-US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sum() </a:t>
            </a:r>
            <a:r>
              <a:rPr lang="ru-RU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в качестве параметра?</a:t>
            </a:r>
          </a:p>
          <a:p>
            <a:pPr marL="914400" lvl="2" indent="0">
              <a:buNone/>
            </a:pPr>
            <a:r>
              <a:rPr lang="ru-RU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Почему нет функции </a:t>
            </a:r>
            <a:r>
              <a:rPr lang="en-US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inf</a:t>
            </a:r>
            <a:r>
              <a:rPr lang="ru-RU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.</a:t>
            </a:r>
            <a:r>
              <a:rPr lang="en-US" sz="28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close()?</a:t>
            </a:r>
            <a:endParaRPr lang="ru-RU" sz="2800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CF63F-B41D-454A-9580-D5BA6472C787}"/>
              </a:ext>
            </a:extLst>
          </p:cNvPr>
          <p:cNvSpPr txBox="1"/>
          <p:nvPr/>
        </p:nvSpPr>
        <p:spPr>
          <a:xfrm>
            <a:off x="838200" y="4147487"/>
            <a:ext cx="9492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2A0C3"/>
                </a:solidFill>
                <a:latin typeface="Bahnschrift Light SemiCondensed" panose="020B0502040204020203" pitchFamily="34" charset="0"/>
              </a:rPr>
              <a:t>?</a:t>
            </a:r>
            <a:endParaRPr lang="ru-RU" sz="13800" dirty="0">
              <a:solidFill>
                <a:srgbClr val="F2A0C3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1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CB225-F65E-433D-9B24-8A329825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476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Этапы работы с файлами: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8AC91-0739-4C59-8F50-E3F69FAB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3159"/>
            <a:ext cx="10515600" cy="1670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Открытие файла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Выполнение операции (запись, чтение)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Закрытие файла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93EDE6-D5DC-4B83-9A89-8DF754AF5E1B}"/>
              </a:ext>
            </a:extLst>
          </p:cNvPr>
          <p:cNvSpPr/>
          <p:nvPr/>
        </p:nvSpPr>
        <p:spPr>
          <a:xfrm>
            <a:off x="0" y="0"/>
            <a:ext cx="12192000" cy="233265"/>
          </a:xfrm>
          <a:prstGeom prst="rect">
            <a:avLst/>
          </a:prstGeom>
          <a:solidFill>
            <a:srgbClr val="F2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5DA4F4-32E5-49DE-8BF5-56FDF05A09A2}"/>
              </a:ext>
            </a:extLst>
          </p:cNvPr>
          <p:cNvSpPr/>
          <p:nvPr/>
        </p:nvSpPr>
        <p:spPr>
          <a:xfrm>
            <a:off x="0" y="6624735"/>
            <a:ext cx="12192000" cy="233265"/>
          </a:xfrm>
          <a:prstGeom prst="rect">
            <a:avLst/>
          </a:prstGeom>
          <a:solidFill>
            <a:srgbClr val="F2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8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EC0B6-433E-4EB6-ADA7-BD86E12F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Типы файлов: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6D828-C8B4-4FBE-808B-03B9A96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Текстовые файлы. </a:t>
            </a:r>
            <a:r>
              <a:rPr lang="ru-RU" dirty="0">
                <a:latin typeface="Bahnschrift Light SemiCondensed" panose="020B0502040204020203" pitchFamily="34" charset="0"/>
              </a:rPr>
              <a:t>Они хранятся в форматах .</a:t>
            </a:r>
            <a:r>
              <a:rPr lang="en-US" dirty="0">
                <a:latin typeface="Bahnschrift Light SemiCondensed" panose="020B0502040204020203" pitchFamily="34" charset="0"/>
              </a:rPr>
              <a:t>txt, .rtf </a:t>
            </a:r>
            <a:r>
              <a:rPr lang="ru-RU" dirty="0">
                <a:latin typeface="Bahnschrift Light SemiCondensed" panose="020B0502040204020203" pitchFamily="34" charset="0"/>
              </a:rPr>
              <a:t>и </a:t>
            </a:r>
            <a:r>
              <a:rPr lang="ru-RU" dirty="0" err="1">
                <a:latin typeface="Bahnschrift Light SemiCondensed" panose="020B0502040204020203" pitchFamily="34" charset="0"/>
              </a:rPr>
              <a:t>д.т</a:t>
            </a:r>
            <a:r>
              <a:rPr lang="en-US" dirty="0">
                <a:latin typeface="Bahnschrift Light SemiCondensed" panose="020B0502040204020203" pitchFamily="34" charset="0"/>
              </a:rPr>
              <a:t>. </a:t>
            </a:r>
            <a:r>
              <a:rPr lang="ru-RU" dirty="0">
                <a:latin typeface="Bahnschrift Light SemiCondensed" panose="020B0502040204020203" pitchFamily="34" charset="0"/>
              </a:rPr>
              <a:t>В них хранятся последовательности символов, которые понимает человек.</a:t>
            </a:r>
          </a:p>
          <a:p>
            <a:pPr algn="just"/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Бинарные файлы. </a:t>
            </a:r>
            <a:r>
              <a:rPr lang="ru-RU" dirty="0">
                <a:latin typeface="Bahnschrift Light SemiCondensed" panose="020B0502040204020203" pitchFamily="34" charset="0"/>
              </a:rPr>
              <a:t>Они хранятся в формате .</a:t>
            </a:r>
            <a:r>
              <a:rPr lang="en-US" dirty="0">
                <a:latin typeface="Bahnschrift Light SemiCondensed" panose="020B0502040204020203" pitchFamily="34" charset="0"/>
              </a:rPr>
              <a:t>bin. </a:t>
            </a:r>
            <a:r>
              <a:rPr lang="ru-RU" dirty="0">
                <a:latin typeface="Bahnschrift Light SemiCondensed" panose="020B0502040204020203" pitchFamily="34" charset="0"/>
              </a:rPr>
              <a:t>В бинарных файлах данные отображаются в закодированной форме с использованием только 0 и 1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5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3CC56-2FDF-4925-A326-6C3ABEDE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Открытие файла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D96F9-0AD5-4992-9EF2-2A741841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>
                <a:latin typeface="Bahnschrift Light SemiCondensed" panose="020B0502040204020203" pitchFamily="34" charset="0"/>
              </a:rPr>
              <a:t>Встроенная функция </a:t>
            </a:r>
            <a:r>
              <a:rPr lang="en-US" sz="2400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open(&lt;</a:t>
            </a:r>
            <a:r>
              <a:rPr lang="ru-RU" sz="2400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имя файла</a:t>
            </a:r>
            <a:r>
              <a:rPr lang="en-US" sz="2400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sz="2400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режим открытия файла</a:t>
            </a:r>
            <a:r>
              <a:rPr lang="en-US" sz="2400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sz="2400" dirty="0">
                <a:latin typeface="Bahnschrift Light SemiCondensed" panose="020B0502040204020203" pitchFamily="34" charset="0"/>
              </a:rPr>
              <a:t> открывает файл на компьютере. По умолчанию режим открытия файла равен </a:t>
            </a:r>
            <a:r>
              <a:rPr lang="en-US" sz="2400" dirty="0">
                <a:latin typeface="Bahnschrift Light SemiCondensed" panose="020B0502040204020203" pitchFamily="34" charset="0"/>
              </a:rPr>
              <a:t>r.</a:t>
            </a:r>
            <a:endParaRPr lang="ru-RU" sz="24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Bahnschrift Light SemiCondensed" panose="020B0502040204020203" pitchFamily="34" charset="0"/>
              </a:rPr>
              <a:t>Основные режимы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>
                <a:latin typeface="Bahnschrift Light SemiCondensed" panose="020B0502040204020203" pitchFamily="34" charset="0"/>
              </a:rPr>
              <a:t>открытия файла: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C4AC255-9F30-4A83-B702-E43E801FC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57946"/>
              </p:ext>
            </p:extLst>
          </p:nvPr>
        </p:nvGraphicFramePr>
        <p:xfrm>
          <a:off x="838200" y="3312109"/>
          <a:ext cx="10358535" cy="296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556">
                  <a:extLst>
                    <a:ext uri="{9D8B030D-6E8A-4147-A177-3AD203B41FA5}">
                      <a16:colId xmlns:a16="http://schemas.microsoft.com/office/drawing/2014/main" val="182905349"/>
                    </a:ext>
                  </a:extLst>
                </a:gridCol>
                <a:gridCol w="8488979">
                  <a:extLst>
                    <a:ext uri="{9D8B030D-6E8A-4147-A177-3AD203B41FA5}">
                      <a16:colId xmlns:a16="http://schemas.microsoft.com/office/drawing/2014/main" val="3159595962"/>
                    </a:ext>
                  </a:extLst>
                </a:gridCol>
              </a:tblGrid>
              <a:tr h="45987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Режим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03409"/>
                  </a:ext>
                </a:extLst>
              </a:tr>
              <a:tr h="45987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r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Только для чтения.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448379"/>
                  </a:ext>
                </a:extLst>
              </a:tr>
              <a:tr h="7937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w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Только для записи. Создаст новый файл, если не найдет с указанным именем.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136306"/>
                  </a:ext>
                </a:extLst>
              </a:tr>
              <a:tr h="459874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rd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Только для чтения (бинарный).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20706"/>
                  </a:ext>
                </a:extLst>
              </a:tr>
              <a:tr h="7937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wd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Только для записи (бинарный). Создаст новый файл, если не найдет с указанным именем.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14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39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B8E7E-4967-4E22-A785-59B51F9C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4" y="1"/>
            <a:ext cx="10515600" cy="1013862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Остальные режимы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B689FBA-C742-431B-B590-196EC51CE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85662"/>
              </p:ext>
            </p:extLst>
          </p:nvPr>
        </p:nvGraphicFramePr>
        <p:xfrm>
          <a:off x="838200" y="845911"/>
          <a:ext cx="10532706" cy="585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51">
                  <a:extLst>
                    <a:ext uri="{9D8B030D-6E8A-4147-A177-3AD203B41FA5}">
                      <a16:colId xmlns:a16="http://schemas.microsoft.com/office/drawing/2014/main" val="1080098328"/>
                    </a:ext>
                  </a:extLst>
                </a:gridCol>
                <a:gridCol w="9374155">
                  <a:extLst>
                    <a:ext uri="{9D8B030D-6E8A-4147-A177-3AD203B41FA5}">
                      <a16:colId xmlns:a16="http://schemas.microsoft.com/office/drawing/2014/main" val="780522277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Режим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21363"/>
                  </a:ext>
                </a:extLst>
              </a:tr>
              <a:tr h="337308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r+</a:t>
                      </a:r>
                    </a:p>
                  </a:txBody>
                  <a:tcPr marT="60960" marB="609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Для чтения и записи.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84317"/>
                  </a:ext>
                </a:extLst>
              </a:tr>
              <a:tr h="337308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rb+</a:t>
                      </a:r>
                    </a:p>
                  </a:txBody>
                  <a:tcPr marT="60960" marB="609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Для чтения и записи (бинарный).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988113"/>
                  </a:ext>
                </a:extLst>
              </a:tr>
              <a:tr h="570829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w+</a:t>
                      </a:r>
                    </a:p>
                  </a:txBody>
                  <a:tcPr marT="60960" marB="609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Для чтения и записи. Создаст новый файл для записи, если не найдет с указанным именем.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099516"/>
                  </a:ext>
                </a:extLst>
              </a:tr>
              <a:tr h="80435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wb+</a:t>
                      </a:r>
                    </a:p>
                  </a:txBody>
                  <a:tcPr marT="60960" marB="609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Для чтения и записи (бинарный). Создаст новый файл для записи, если не найдет с указанным именем.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410002"/>
                  </a:ext>
                </a:extLst>
              </a:tr>
              <a:tr h="80435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</a:t>
                      </a:r>
                    </a:p>
                  </a:txBody>
                  <a:tcPr marT="60960" marB="609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Откроет для добавления нового содержимого. Создаст новый файл для записи, если не найдет с указанным именем.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821043"/>
                  </a:ext>
                </a:extLst>
              </a:tr>
              <a:tr h="80435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a+</a:t>
                      </a:r>
                    </a:p>
                  </a:txBody>
                  <a:tcPr marT="60960" marB="609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Откроет для добавления нового содержимого. Создаст новый файл для чтения записи, если не найдет с указанным именем.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947543"/>
                  </a:ext>
                </a:extLst>
              </a:tr>
              <a:tr h="80435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ab</a:t>
                      </a:r>
                    </a:p>
                  </a:txBody>
                  <a:tcPr marT="60960" marB="609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Откроет для добавления нового содержимого (бинарный). Создаст новый файл для записи, если не найдет с указанным именем.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02008"/>
                  </a:ext>
                </a:extLst>
              </a:tr>
              <a:tr h="8043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ab+</a:t>
                      </a:r>
                    </a:p>
                  </a:txBody>
                  <a:tcPr marT="60960" marB="609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Откроет для добавления нового содержимого (бинарный). Создаст новый файл для чтения записи, если не найдет с указанным именем.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97159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60E560-FCE7-47F4-8D46-D8FA98FB1B76}"/>
              </a:ext>
            </a:extLst>
          </p:cNvPr>
          <p:cNvSpPr/>
          <p:nvPr/>
        </p:nvSpPr>
        <p:spPr>
          <a:xfrm>
            <a:off x="0" y="0"/>
            <a:ext cx="597159" cy="6858000"/>
          </a:xfrm>
          <a:prstGeom prst="rect">
            <a:avLst/>
          </a:prstGeom>
          <a:solidFill>
            <a:srgbClr val="F2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E4EC8-F146-49AC-B1BC-43F051B2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Как указывать имя файла?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CEADF-38CA-45DC-A7F3-548F81B4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Имя файла нужно указывать вместе с его форматом: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“text_file.txt”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“input.rtf”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“database.csv”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файл(который нужно открыть) и проект находятся в одной директории (папке), можно просто указать имя файла внутри функции </a:t>
            </a:r>
            <a:r>
              <a:rPr lang="ru-RU" dirty="0" err="1">
                <a:latin typeface="Bahnschrift Light SemiCondensed" panose="020B0502040204020203" pitchFamily="34" charset="0"/>
              </a:rPr>
              <a:t>open</a:t>
            </a:r>
            <a:r>
              <a:rPr lang="ru-RU" dirty="0">
                <a:latin typeface="Bahnschrift Light SemiCondensed" panose="020B0502040204020203" pitchFamily="34" charset="0"/>
              </a:rPr>
              <a:t>().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(“text_file.txt”)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файл и проект находятся в разных директориях, то нужно указать путь вместе с названием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(“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Asus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/text_file.txt”)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Копируя путь в менеджере файлов, не забывайте менять </a:t>
            </a:r>
            <a:r>
              <a:rPr lang="en-US" dirty="0">
                <a:latin typeface="Bahnschrift Light SemiCondensed" panose="020B0502040204020203" pitchFamily="34" charset="0"/>
              </a:rPr>
              <a:t>‘\’</a:t>
            </a:r>
            <a:r>
              <a:rPr lang="ru-RU" dirty="0">
                <a:latin typeface="Bahnschrift Light SemiCondensed" panose="020B0502040204020203" pitchFamily="34" charset="0"/>
              </a:rPr>
              <a:t> на</a:t>
            </a:r>
            <a:r>
              <a:rPr lang="en-US" dirty="0">
                <a:latin typeface="Bahnschrift Light SemiCondensed" panose="020B0502040204020203" pitchFamily="34" charset="0"/>
              </a:rPr>
              <a:t> ‘/’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5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84CF8-6E79-4F6C-90C0-2CB09AB1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92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Закрытие файла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9C2A4-76BD-4B5F-826C-B0127A79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51" y="1144489"/>
            <a:ext cx="1065244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Встроенная функция 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файловый объект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.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close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)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закрывает файл на компьютере.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Файл нужно обязательно закрывать! Не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закрытие файла может вызвать проблемы и дальнейшие ошибки.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open(“input.txt")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FD89D3-8B2A-4DA1-8024-FD54D0E0A8B9}"/>
              </a:ext>
            </a:extLst>
          </p:cNvPr>
          <p:cNvSpPr/>
          <p:nvPr/>
        </p:nvSpPr>
        <p:spPr>
          <a:xfrm>
            <a:off x="0" y="4637315"/>
            <a:ext cx="12192000" cy="2220686"/>
          </a:xfrm>
          <a:prstGeom prst="rect">
            <a:avLst/>
          </a:prstGeom>
          <a:solidFill>
            <a:srgbClr val="F2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Открытая папка">
            <a:extLst>
              <a:ext uri="{FF2B5EF4-FFF2-40B4-BE49-F238E27FC236}">
                <a16:creationId xmlns:a16="http://schemas.microsoft.com/office/drawing/2014/main" id="{60AA2C2A-5E29-4D1D-82F7-B8FE7DDBC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4090" y="5290458"/>
            <a:ext cx="914400" cy="914400"/>
          </a:xfrm>
          <a:prstGeom prst="rect">
            <a:avLst/>
          </a:prstGeom>
        </p:spPr>
      </p:pic>
      <p:pic>
        <p:nvPicPr>
          <p:cNvPr id="6" name="Рисунок 5" descr="Папка">
            <a:extLst>
              <a:ext uri="{FF2B5EF4-FFF2-40B4-BE49-F238E27FC236}">
                <a16:creationId xmlns:a16="http://schemas.microsoft.com/office/drawing/2014/main" id="{B85404EA-EB91-4358-B087-A7B3E6A47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3045" y="5290458"/>
            <a:ext cx="914400" cy="914400"/>
          </a:xfrm>
          <a:prstGeom prst="rect">
            <a:avLst/>
          </a:prstGeom>
        </p:spPr>
      </p:pic>
      <p:pic>
        <p:nvPicPr>
          <p:cNvPr id="7" name="Рисунок 6" descr="Линия со стрелкой: прямо">
            <a:extLst>
              <a:ext uri="{FF2B5EF4-FFF2-40B4-BE49-F238E27FC236}">
                <a16:creationId xmlns:a16="http://schemas.microsoft.com/office/drawing/2014/main" id="{1D7014A7-0C9F-4BE2-9304-1F96F3BD1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103567" y="5295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2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1673-2DD7-4412-8DAE-667CEAD3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Закрытие файла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без </a:t>
            </a:r>
            <a:r>
              <a:rPr lang="en-US" dirty="0">
                <a:latin typeface="Bahnschrift SemiBold Condensed" panose="020B0502040204020203" pitchFamily="34" charset="0"/>
              </a:rPr>
              <a:t>close()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ADCB8-D78A-459B-B10E-0DA37D01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Можно закрыть файл при помощи ключевого слова </a:t>
            </a:r>
            <a:r>
              <a:rPr lang="ru-RU" dirty="0" err="1">
                <a:highlight>
                  <a:srgbClr val="F2A0C3"/>
                </a:highlight>
                <a:latin typeface="Bahnschrift Light SemiCondensed" panose="020B0502040204020203" pitchFamily="34" charset="0"/>
              </a:rPr>
              <a:t>with</a:t>
            </a:r>
            <a:r>
              <a:rPr lang="ru-RU" dirty="0">
                <a:latin typeface="Bahnschrift Light SemiCondensed" panose="020B0502040204020203" pitchFamily="34" charset="0"/>
              </a:rPr>
              <a:t>. Файл в таком случае закрывается автоматически.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open(«input.txt") as file: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блок кода, где файл открыт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блок кода, где файл закрыт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55CBE4-0390-4670-A104-AAC2D5507EB5}"/>
              </a:ext>
            </a:extLst>
          </p:cNvPr>
          <p:cNvSpPr/>
          <p:nvPr/>
        </p:nvSpPr>
        <p:spPr>
          <a:xfrm>
            <a:off x="0" y="4637315"/>
            <a:ext cx="12192000" cy="2220686"/>
          </a:xfrm>
          <a:prstGeom prst="rect">
            <a:avLst/>
          </a:prstGeom>
          <a:solidFill>
            <a:srgbClr val="F2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Открытая папка">
            <a:extLst>
              <a:ext uri="{FF2B5EF4-FFF2-40B4-BE49-F238E27FC236}">
                <a16:creationId xmlns:a16="http://schemas.microsoft.com/office/drawing/2014/main" id="{0FB8F8DD-3A54-4548-B682-4F2AC6FF5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4090" y="5290458"/>
            <a:ext cx="914400" cy="914400"/>
          </a:xfrm>
          <a:prstGeom prst="rect">
            <a:avLst/>
          </a:prstGeom>
        </p:spPr>
      </p:pic>
      <p:pic>
        <p:nvPicPr>
          <p:cNvPr id="9" name="Рисунок 8" descr="Папка">
            <a:extLst>
              <a:ext uri="{FF2B5EF4-FFF2-40B4-BE49-F238E27FC236}">
                <a16:creationId xmlns:a16="http://schemas.microsoft.com/office/drawing/2014/main" id="{A4AA1209-15C5-429A-AFD8-452C22DC1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3045" y="5290458"/>
            <a:ext cx="914400" cy="914400"/>
          </a:xfrm>
          <a:prstGeom prst="rect">
            <a:avLst/>
          </a:prstGeom>
        </p:spPr>
      </p:pic>
      <p:pic>
        <p:nvPicPr>
          <p:cNvPr id="11" name="Рисунок 10" descr="Линия со стрелкой: прямо">
            <a:extLst>
              <a:ext uri="{FF2B5EF4-FFF2-40B4-BE49-F238E27FC236}">
                <a16:creationId xmlns:a16="http://schemas.microsoft.com/office/drawing/2014/main" id="{22DEEECF-F4BE-4C4F-B836-33A07C0A9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103567" y="5295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B727E-E5CA-43B4-9349-F2F9ED8A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Чтение файла</a:t>
            </a:r>
            <a:r>
              <a:rPr lang="en-US" dirty="0">
                <a:latin typeface="Bahnschrift SemiBold Condensed" panose="020B0502040204020203" pitchFamily="34" charset="0"/>
              </a:rPr>
              <a:t> read()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07047-5518-42CF-BA35-09A52E9F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Bahnschrift Light SemiCondensed" panose="020B0502040204020203" pitchFamily="34" charset="0"/>
              </a:rPr>
              <a:t>Метод 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файловый объект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.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read(&lt;</a:t>
            </a:r>
            <a:r>
              <a:rPr lang="ru-RU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размер</a:t>
            </a:r>
            <a:r>
              <a:rPr lang="en-US" dirty="0">
                <a:highlight>
                  <a:srgbClr val="F2A0C3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считывает все содержимое файла как одну строку. Можно указывать необязательный параметр размера, чтобы считывать не все данные в файле.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open("demo.txt")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love python!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= open("demo.txt")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 lo</a:t>
            </a:r>
            <a:br>
              <a:rPr lang="en-US" dirty="0">
                <a:latin typeface="Bahnschrift Light SemiCondensed" panose="020B0502040204020203" pitchFamily="34" charset="0"/>
              </a:rPr>
            </a:br>
            <a:endParaRPr lang="en-US" dirty="0">
              <a:latin typeface="Bahnschrift Light SemiCondensed" panose="020B0502040204020203" pitchFamily="34" charset="0"/>
            </a:endParaRPr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710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1119</Words>
  <Application>Microsoft Office PowerPoint</Application>
  <PresentationFormat>Широкоэкранный</PresentationFormat>
  <Paragraphs>145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Bahnschrift Light SemiCondensed</vt:lpstr>
      <vt:lpstr>Bahnschrift SemiBold Condensed</vt:lpstr>
      <vt:lpstr>Calibri</vt:lpstr>
      <vt:lpstr>Calibri Light</vt:lpstr>
      <vt:lpstr>Courier New</vt:lpstr>
      <vt:lpstr>Тема Office</vt:lpstr>
      <vt:lpstr>Файловый ввод/вывод</vt:lpstr>
      <vt:lpstr>Этапы работы с файлами:</vt:lpstr>
      <vt:lpstr>Типы файлов:</vt:lpstr>
      <vt:lpstr>Открытие файла </vt:lpstr>
      <vt:lpstr>Остальные режимы</vt:lpstr>
      <vt:lpstr>Как указывать имя файла?</vt:lpstr>
      <vt:lpstr>Закрытие файла </vt:lpstr>
      <vt:lpstr>Закрытие файла без close() </vt:lpstr>
      <vt:lpstr>Чтение файла read()</vt:lpstr>
      <vt:lpstr>Чтение файла readline()</vt:lpstr>
      <vt:lpstr>Чтение файла readlines()</vt:lpstr>
      <vt:lpstr>Чтение файла при помощи for</vt:lpstr>
      <vt:lpstr>Запись в файл write()</vt:lpstr>
      <vt:lpstr>Запись в файл writelines()</vt:lpstr>
      <vt:lpstr>Пример кода: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Файловый ввод/вывод</dc:title>
  <dc:creator>Asus</dc:creator>
  <cp:lastModifiedBy>Asus</cp:lastModifiedBy>
  <cp:revision>22</cp:revision>
  <dcterms:created xsi:type="dcterms:W3CDTF">2023-03-28T19:41:17Z</dcterms:created>
  <dcterms:modified xsi:type="dcterms:W3CDTF">2023-04-01T15:41:08Z</dcterms:modified>
</cp:coreProperties>
</file>