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CDB98-A82A-4CB4-BEA0-4905793A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E350C2-5038-4F5B-B7B8-09FE2F68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E9364-2400-48A9-BB62-2A891F2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62021-6912-45B7-A819-C515D998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E6DE9-BC8E-4EAD-9304-4ABFC4FE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6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A191F-455E-4051-A9BA-A491714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FA26EA-2EF3-40B4-8272-F6447F0C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064C5-FA6C-412B-AECC-24595907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D6ED8-4835-4D2F-B563-5F7D5856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E3D5A-D5B5-4021-86DD-4265EA2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A2515A-EE39-4E21-8585-3AAD038EF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DDA15-35D9-4775-B2FE-6DDA130F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5BE0F-A322-4851-B3FD-577C34C6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AA05A-B71B-427A-A2E2-80589830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9402D-97E6-4A6D-AB0B-D4D3F4CA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98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00371-E1F3-4E97-B84A-0B4B8857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AFD66-C3D6-46C7-B2FD-ECF3EE33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96823-77A7-4089-B0EF-6CBFB4CB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51FEC-53CA-4529-AADB-94D5EF44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2D519-4C5C-4457-A8A4-25EC2FB0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DF91B-C024-4D19-8813-FADACC0D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C36553-A93C-4E5E-B68E-67285C56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E4A5E-956F-466A-BE04-EAFBAB3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D8B69-F052-4832-B0D0-D833574E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AAB86-2AF3-44DE-BAC2-8229080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25860-50BB-4613-96C4-C7784440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F0D0-AC78-4AD3-B23E-19991FAB3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4E901-DFF5-49C9-908F-D81887D3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DA8A4C-7AC8-4830-BE5E-9DB29ED1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7AB62D-5C56-4B08-AB1B-1D656D93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372B1-6A1D-473C-9B39-3900D288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2EF47-E054-4E00-B3AA-45FE1D0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76D867-6753-4AFB-88CC-D70FAA07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BB5BC-E412-46F5-8ED5-E72FEE4B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A6F570-16A2-4F9D-A2BB-14EC9C5E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852F6B-0055-4CCA-ACA3-567A958D6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496857-BB38-4009-889D-CD695C8C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7B0194-DAAF-4021-A0F6-A3BE6A7E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28F635-BF24-4D26-806D-E75AB67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5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2C219-2727-4736-BEEE-5C4E8BB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D372A4-5AB0-47FE-BDC0-4E70319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949D60-6DC8-46AC-9529-651316B1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63908B-A4ED-4187-9442-2D9C5FC0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3B3410-CF2D-44BC-A38B-2EAE5245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B9A5D0-EE21-4168-85D7-071A6CD4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7BC12-9107-4DF6-8110-82824C25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D8B1-7878-4F8E-AF1A-68C3ECF1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71375-677E-448A-9963-B4B37301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D26D16-D523-4D26-B915-1C1E430B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4A6255-A107-47CD-9D54-65213AC6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04B09F-9449-4C35-9059-FEEC379D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D9760D-FED1-45D3-9C5E-4AA6D2B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2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C003F-C93E-409F-AFA6-B4522706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A4F80-9CF1-4C88-AABD-CEE4ACAE7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0909E3-BEAD-4BD8-9CDD-5F6173E76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76AD1-1EDD-4996-A245-5E261AE5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DEC1D-72BD-4061-8948-D5608AF3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6DC12-214E-436D-872C-B7DC70DF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65466-343E-4509-B561-4C8C075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65385-0DD4-405B-AB34-8D7F23B5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DA8E9-8E73-4841-8117-43AF7A035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F6EB-8C84-40E4-8CD7-03FB120F516E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3C3DF-7A82-4590-94D5-6C181776D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D7866-9891-42DA-81F0-DB8B35F4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6A46-8540-4579-9D26-9B6B0D307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7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6BC17-BD75-4CB4-875F-B93C2C2AD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Регулярные выражения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C653B9-222E-4D69-80BA-62481546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17" y="2985796"/>
            <a:ext cx="4640423" cy="146396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Экранирование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Шаблоны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Квантификаторы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Модуль </a:t>
            </a:r>
            <a:r>
              <a:rPr lang="en-US" dirty="0">
                <a:latin typeface="Bahnschrift Light SemiCondensed" panose="020B0502040204020203" pitchFamily="34" charset="0"/>
              </a:rPr>
              <a:t>re</a:t>
            </a:r>
            <a:endParaRPr lang="ru-RU" dirty="0"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157DD0-9ACE-487F-A516-774575597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9" t="-9667" r="1" b="16923"/>
          <a:stretch/>
        </p:blipFill>
        <p:spPr>
          <a:xfrm>
            <a:off x="0" y="2321080"/>
            <a:ext cx="5598367" cy="45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52D0-123C-47AD-8F25-34B7797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findall</a:t>
            </a:r>
            <a:r>
              <a:rPr lang="ru-RU" dirty="0">
                <a:latin typeface="Bahnschrift SemiBold Condensed" panose="020B0502040204020203" pitchFamily="34" charset="0"/>
              </a:rPr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70A5-52A6-4ABC-9D93-2079BF0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re.findall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шаблон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находит в строке все непересекающиеся шаблоны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(r'\d\d\.\d\d\.\d{4}’,</a:t>
            </a:r>
          </a:p>
          <a:p>
            <a:pPr marL="0" indent="0" algn="just">
              <a:buNone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r’Мой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рейс в Москву 10.12.2022, прилечу я 13.01.2023’)) 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[’10.12.2022’, ’13.01.2023’]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52D0-123C-47AD-8F25-34B77979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finditer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70A5-52A6-4ABC-9D93-2079BF0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7991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re.finditer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шаблон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возвращает итератор объектов сопоставления по всем неперекрывающимся совпадениям для шаблона регулярного выражения в строке.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'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ул. Карпинского, дом № 5, корпус 3, квартира 98'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(r'\d+', text)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m in match: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algn="just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23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33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10800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52D0-123C-47AD-8F25-34B77979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02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sub()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70A5-52A6-4ABC-9D93-2079BF0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461"/>
            <a:ext cx="10515600" cy="4358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re.finditer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шаблон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подстрока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заменяет в строке все непересекающиеся шаблоны на подстроку.</a:t>
            </a:r>
          </a:p>
          <a:p>
            <a:pPr marL="0" indent="0" algn="just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(r'\d\d\.\d\d\.\d{4}',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r'в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каком то году',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r'Эта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строка написана 19.01.2018, а могла быть написана 01.09.2017')) 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Эта строка написана в каком то году, а могла быть написана в каком то году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4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9433A-9C01-49E8-8E66-B6520A2A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Перечисление и скобки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F69A9-7A8E-466B-A0F4-693047F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|</a:t>
            </a:r>
            <a:r>
              <a:rPr lang="en-US" dirty="0">
                <a:latin typeface="Bahnschrift Light SemiCondensed" panose="020B0502040204020203" pitchFamily="34" charset="0"/>
              </a:rPr>
              <a:t> - </a:t>
            </a:r>
            <a:r>
              <a:rPr lang="ru-RU" dirty="0">
                <a:latin typeface="Bahnschrift Light SemiCondensed" panose="020B0502040204020203" pitchFamily="34" charset="0"/>
              </a:rPr>
              <a:t>аналогом оператора </a:t>
            </a:r>
            <a:r>
              <a:rPr lang="en-US" dirty="0">
                <a:latin typeface="Bahnschrift Light SemiCondensed" panose="020B0502040204020203" pitchFamily="34" charset="0"/>
              </a:rPr>
              <a:t>or</a:t>
            </a:r>
            <a:r>
              <a:rPr lang="ru-RU" dirty="0">
                <a:latin typeface="Bahnschrift Light SemiCondensed" panose="020B0502040204020203" pitchFamily="34" charset="0"/>
              </a:rPr>
              <a:t>, логическое ИЛИ. Регулярное выражение будет искать один из нескольких вариантов</a:t>
            </a:r>
            <a:r>
              <a:rPr lang="en-US" dirty="0">
                <a:latin typeface="Bahnschrift Light SemiCondensed" panose="020B0502040204020203" pitchFamily="34" charset="0"/>
              </a:rPr>
              <a:t>. 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[0-9]|[IVXLCDM] — регулярное выражение будет находить совпадение, если цифра является либо арабской, либо римской.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ответов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9, V</a:t>
            </a:r>
            <a:r>
              <a:rPr lang="ru-RU" dirty="0">
                <a:latin typeface="Bahnschrift Light SemiCondensed" panose="020B0502040204020203" pitchFamily="34" charset="0"/>
              </a:rPr>
              <a:t>, 5, </a:t>
            </a:r>
            <a:r>
              <a:rPr lang="en-US" dirty="0">
                <a:latin typeface="Bahnschrift Light SemiCondensed" panose="020B0502040204020203" pitchFamily="34" charset="0"/>
              </a:rPr>
              <a:t>X …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Скобки 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(?:...)</a:t>
            </a:r>
            <a:r>
              <a:rPr lang="ru-RU" dirty="0">
                <a:latin typeface="Bahnschrift Light SemiCondensed" panose="020B0502040204020203" pitchFamily="34" charset="0"/>
              </a:rPr>
              <a:t> позволяют локализовать часть шаблона, внутри которого происходит перечисление.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(?:</a:t>
            </a:r>
            <a:r>
              <a:rPr lang="ru-RU" dirty="0" err="1">
                <a:latin typeface="Bahnschrift Light SemiCondensed" panose="020B0502040204020203" pitchFamily="34" charset="0"/>
              </a:rPr>
              <a:t>он|я</a:t>
            </a:r>
            <a:r>
              <a:rPr lang="ru-RU" dirty="0">
                <a:latin typeface="Bahnschrift Light SemiCondensed" panose="020B0502040204020203" pitchFamily="34" charset="0"/>
              </a:rPr>
              <a:t>) (?:</a:t>
            </a:r>
            <a:r>
              <a:rPr lang="ru-RU" dirty="0" err="1">
                <a:latin typeface="Bahnschrift Light SemiCondensed" panose="020B0502040204020203" pitchFamily="34" charset="0"/>
              </a:rPr>
              <a:t>прыгал|бежал</a:t>
            </a:r>
            <a:r>
              <a:rPr lang="ru-RU" dirty="0">
                <a:latin typeface="Bahnschrift Light SemiCondensed" panose="020B0502040204020203" pitchFamily="34" charset="0"/>
              </a:rPr>
              <a:t>)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ответов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Он прыгал, он бежал, я прыгал, я бежал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B1AB-52F2-47A2-BE84-AE95F554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Скобочные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2EBBC-69C1-4060-B744-551327C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Также скобки 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(?:...)</a:t>
            </a:r>
            <a:r>
              <a:rPr lang="ru-RU" dirty="0">
                <a:latin typeface="Bahnschrift Light SemiCondensed" panose="020B0502040204020203" pitchFamily="34" charset="0"/>
              </a:rPr>
              <a:t> помогают, когда определенная конструкция может повторяться несколько раз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(?:\w\w\d\d)+ - </a:t>
            </a:r>
            <a:r>
              <a:rPr lang="ru-RU" dirty="0">
                <a:latin typeface="Bahnschrift Light SemiCondensed" panose="020B0502040204020203" pitchFamily="34" charset="0"/>
              </a:rPr>
              <a:t>ту34, ва45фы34, ыв23ап67ва23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(?:\+7|8)(?:-\d{2,3}){4}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- </a:t>
            </a:r>
            <a:r>
              <a:rPr lang="ru-RU" dirty="0">
                <a:latin typeface="Bahnschrift Light SemiCondensed" panose="020B0502040204020203" pitchFamily="34" charset="0"/>
              </a:rPr>
              <a:t>+7-926-123-12-12, 8-926-123-12-12</a:t>
            </a:r>
          </a:p>
        </p:txBody>
      </p:sp>
    </p:spTree>
    <p:extLst>
      <p:ext uri="{BB962C8B-B14F-4D97-AF65-F5344CB8AC3E}">
        <p14:creationId xmlns:p14="http://schemas.microsoft.com/office/powerpoint/2010/main" val="192066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A5530-0A1D-4C0E-B0DC-A8577966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6EF93-6122-45A7-831D-B3A0DC9F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Регулярное выражение — это строка, задающая шаблон поиска подстрок в тексте. Одному шаблону может соответствовать много разных строчек. Регулярное выражение состоит из обычных символов и специальных командных последовательностей.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8E772DA-F6AE-4159-9A82-D5B4BDD02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86273"/>
              </p:ext>
            </p:extLst>
          </p:nvPr>
        </p:nvGraphicFramePr>
        <p:xfrm>
          <a:off x="961053" y="4001294"/>
          <a:ext cx="1026367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796">
                  <a:extLst>
                    <a:ext uri="{9D8B030D-6E8A-4147-A177-3AD203B41FA5}">
                      <a16:colId xmlns:a16="http://schemas.microsoft.com/office/drawing/2014/main" val="2840855721"/>
                    </a:ext>
                  </a:extLst>
                </a:gridCol>
                <a:gridCol w="7277878">
                  <a:extLst>
                    <a:ext uri="{9D8B030D-6E8A-4147-A177-3AD203B41FA5}">
                      <a16:colId xmlns:a16="http://schemas.microsoft.com/office/drawing/2014/main" val="338734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Регулярное выражение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Ее смысл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08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\d{5}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Последовательность ровно из 8 цифр:</a:t>
                      </a:r>
                    </a:p>
                    <a:p>
                      <a:pPr algn="just"/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34567, 11111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17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[-+]?\d+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Целое число (неограниченной размерности). Может быть отрицательным или положительным (может или содержать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“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”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или нет):</a:t>
                      </a:r>
                    </a:p>
                    <a:p>
                      <a:pPr algn="just"/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17, -456, +234567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2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6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2FBEB-970B-4103-B5BC-2F2706AD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Экранирование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F7E2C-FF71-4702-86D5-A3071244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Подобно строкам в языке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, регулярные выражения имеют спецсимволы .^$*+?{}[]\|(), которые в регулярках являются управляющими конструкциями. Для написания их просто как символов требуется их экранировать, для чего нужно поставить перед ними знак \.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Например, шаблон \</a:t>
            </a:r>
            <a:r>
              <a:rPr lang="en-US" dirty="0">
                <a:latin typeface="Bahnschrift Light SemiCondensed" panose="020B0502040204020203" pitchFamily="34" charset="0"/>
              </a:rPr>
              <a:t>{.\} – {1}, {6}, {d}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latin typeface="Bahnschrift Light SemiCondensed" panose="020B0502040204020203" pitchFamily="34" charset="0"/>
              </a:rPr>
              <a:t>{*} …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регулярных выражениях выражение \n соответствует концу строки, а \t — табуляции.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0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150EA-40CC-4EE7-9E43-1DECE4EE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51DF6BE-2E95-4AFA-AE67-F777A7BDF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06027"/>
              </p:ext>
            </p:extLst>
          </p:nvPr>
        </p:nvGraphicFramePr>
        <p:xfrm>
          <a:off x="498410" y="197174"/>
          <a:ext cx="11195180" cy="642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496">
                  <a:extLst>
                    <a:ext uri="{9D8B030D-6E8A-4147-A177-3AD203B41FA5}">
                      <a16:colId xmlns:a16="http://schemas.microsoft.com/office/drawing/2014/main" val="700535757"/>
                    </a:ext>
                  </a:extLst>
                </a:gridCol>
                <a:gridCol w="5834872">
                  <a:extLst>
                    <a:ext uri="{9D8B030D-6E8A-4147-A177-3AD203B41FA5}">
                      <a16:colId xmlns:a16="http://schemas.microsoft.com/office/drawing/2014/main" val="929982766"/>
                    </a:ext>
                  </a:extLst>
                </a:gridCol>
                <a:gridCol w="3310812">
                  <a:extLst>
                    <a:ext uri="{9D8B030D-6E8A-4147-A177-3AD203B41FA5}">
                      <a16:colId xmlns:a16="http://schemas.microsoft.com/office/drawing/2014/main" val="4239251745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Шаблон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Пример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03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\n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а.а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– мама, папа, лама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5654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\d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Любая цифра</a:t>
                      </a:r>
                    </a:p>
                  </a:txBody>
                  <a:tcPr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E\d\d\d – E234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E111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E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453 ..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8794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\D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Любой символ, кроме цифры</a:t>
                      </a:r>
                    </a:p>
                  </a:txBody>
                  <a:tcPr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123\D123 – 123.123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123-123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41868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\s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Любой пробельный символ (пробел, табуляция, конец строки и т.п.)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Если\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s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то – если то, если</a:t>
                      </a:r>
                    </a:p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то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122509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\S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600" b="0" i="0" kern="1200" dirty="0" err="1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 символ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d\d\S\d\d – 12-34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56*78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588090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\w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Любая буква (то, что может быть частью слова), а также цифры и _</a:t>
                      </a:r>
                    </a:p>
                  </a:txBody>
                  <a:tcPr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w\w\w – 123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1__,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dfg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t_t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86995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\W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Любая не-буква, не-цифра и не подчёркивание</a:t>
                      </a:r>
                    </a:p>
                  </a:txBody>
                  <a:tcPr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\W\W\W - +++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?#$, !@#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833850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[..]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Один из символов в скобках,</a:t>
                      </a:r>
                    </a:p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а также любой символ из диапазона a-b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[0-9][0-9A-Fa-f]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 – 11, 1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a, 6F 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780029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[^..]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Любой символ, кроме перечисленных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[^A-F]\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- *1*, *s* *@* ..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61812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\b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Начало или конец слова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(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Слева или справа только буквы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)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темп 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248771"/>
                  </a:ext>
                </a:extLst>
              </a:tr>
              <a:tr h="5106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\B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мен – обмен, перемен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184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4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2EDCD-4225-430F-9AF5-0AB0E48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199AC59-C633-409A-9346-BD79C88F6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773207"/>
              </p:ext>
            </p:extLst>
          </p:nvPr>
        </p:nvGraphicFramePr>
        <p:xfrm>
          <a:off x="838200" y="365125"/>
          <a:ext cx="10515597" cy="607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971">
                  <a:extLst>
                    <a:ext uri="{9D8B030D-6E8A-4147-A177-3AD203B41FA5}">
                      <a16:colId xmlns:a16="http://schemas.microsoft.com/office/drawing/2014/main" val="2285909653"/>
                    </a:ext>
                  </a:extLst>
                </a:gridCol>
                <a:gridCol w="3862874">
                  <a:extLst>
                    <a:ext uri="{9D8B030D-6E8A-4147-A177-3AD203B41FA5}">
                      <a16:colId xmlns:a16="http://schemas.microsoft.com/office/drawing/2014/main" val="883301516"/>
                    </a:ext>
                  </a:extLst>
                </a:gridCol>
                <a:gridCol w="3506752">
                  <a:extLst>
                    <a:ext uri="{9D8B030D-6E8A-4147-A177-3AD203B41FA5}">
                      <a16:colId xmlns:a16="http://schemas.microsoft.com/office/drawing/2014/main" val="203651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Квантификаторы (указание количества повторений)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Описание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Пример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7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{n}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повторений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d{5} – 12345, 24567 …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37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}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\d{2, 4} – 123, 99, 6666 …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{m,}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повторений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\d{3,} – 123, 3333, 444444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{,n}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повторений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\d{,4} – 123, 12, 3333 …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5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{0,1}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\*.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?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\*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- **, *1*, *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s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…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8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*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{0,}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T\d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*т – </a:t>
                      </a:r>
                      <a:r>
                        <a:rPr lang="ru-RU" b="0" i="0" u="none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Тт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, Т2т, Т567т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32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+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0" i="0" u="none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Одно или более, синоним {1,}</a:t>
                      </a:r>
                    </a:p>
                  </a:txBody>
                  <a:tcPr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T\d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+т – Т2т, Т567т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*?</a:t>
                      </a:r>
                      <a:b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+?</a:t>
                      </a:r>
                      <a:b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??</a:t>
                      </a:r>
                      <a:b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{</a:t>
                      </a:r>
                      <a:r>
                        <a:rPr lang="en-US" b="0" i="0" u="none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m,n</a:t>
                      </a: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}?</a:t>
                      </a:r>
                      <a:b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{,n}?</a:t>
                      </a:r>
                      <a:b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en-US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{m,}?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По умолчанию квантификаторы жадные —</a:t>
                      </a:r>
                      <a:b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?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 делает их ленивыми,</a:t>
                      </a:r>
                      <a:br>
                        <a:rPr lang="ru-RU" b="0" i="0" u="none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</a:b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\(.*\) - </a:t>
                      </a:r>
                      <a:r>
                        <a:rPr lang="pt-BR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(a + b) * (c + d) * (e + f)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 – возьмет строку максимального размера (ведь она начинается на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“(” 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и заканчивается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“)”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\(.*?\) - </a:t>
                      </a:r>
                      <a:r>
                        <a:rPr lang="pt-BR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(a + b</a:t>
                      </a:r>
                      <a:r>
                        <a:rPr lang="ru-RU" sz="1800" b="0" i="0" u="none" kern="12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b="0" i="0" u="none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92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7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2540C-710C-451B-819B-0C3260CF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09"/>
            <a:ext cx="10515600" cy="941161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Модуль </a:t>
            </a:r>
            <a:r>
              <a:rPr lang="en-US" dirty="0">
                <a:latin typeface="Bahnschrift SemiBold Condensed" panose="020B0502040204020203" pitchFamily="34" charset="0"/>
              </a:rPr>
              <a:t>re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213FE2-4256-44CB-A984-23893E7D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273"/>
            <a:ext cx="10515600" cy="36856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Чтобы пользоваться модулем 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</a:t>
            </a:r>
            <a:r>
              <a:rPr lang="ru-RU" dirty="0">
                <a:latin typeface="Bahnschrift Light SemiCondensed" panose="020B0502040204020203" pitchFamily="34" charset="0"/>
              </a:rPr>
              <a:t>, необходимо его импортировать в программу: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import re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Он включает в себя функции для работы с регулярными выражениями.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98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52D0-123C-47AD-8F25-34B7797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search</a:t>
            </a:r>
            <a:r>
              <a:rPr lang="ru-RU" dirty="0">
                <a:latin typeface="Bahnschrift SemiBold Condensed" panose="020B0502040204020203" pitchFamily="34" charset="0"/>
              </a:rPr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70A5-52A6-4ABC-9D93-2079BF0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re.search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шаблон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находит в строке первую строчку, подходящую под шаблон.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(r'\d\d\D\d\d',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r'Телефон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-12’)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print(match[0] if match else 'Not found’)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56</a:t>
            </a:r>
            <a:r>
              <a:rPr lang="en-US" dirty="0">
                <a:latin typeface="Bahnschrift Light SemiCondensed" panose="020B0502040204020203" pitchFamily="34" charset="0"/>
              </a:rPr>
              <a:t>-</a:t>
            </a:r>
            <a:r>
              <a:rPr lang="ru-RU" dirty="0">
                <a:latin typeface="Bahnschrift Light SemiCondensed" panose="020B0502040204020203" pitchFamily="34" charset="0"/>
              </a:rPr>
              <a:t>41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52D0-123C-47AD-8F25-34B7797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fullmatch</a:t>
            </a:r>
            <a:r>
              <a:rPr lang="ru-RU" dirty="0">
                <a:latin typeface="Bahnschrift SemiBold Condensed" panose="020B0502040204020203" pitchFamily="34" charset="0"/>
              </a:rPr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70A5-52A6-4ABC-9D93-2079BF0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re.fullmatch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шаблон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 проверяет, подходит ли строка под шаблон.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Выводит </a:t>
            </a:r>
            <a:r>
              <a:rPr lang="en-US" dirty="0">
                <a:latin typeface="Bahnschrift Light SemiCondensed" panose="020B0502040204020203" pitchFamily="34" charset="0"/>
              </a:rPr>
              <a:t>True</a:t>
            </a:r>
            <a:r>
              <a:rPr lang="ru-RU" dirty="0">
                <a:latin typeface="Bahnschrift Light SemiCondensed" panose="020B0502040204020203" pitchFamily="34" charset="0"/>
              </a:rPr>
              <a:t>, если строка подходит, иначе – </a:t>
            </a:r>
            <a:r>
              <a:rPr lang="en-US" dirty="0">
                <a:latin typeface="Bahnschrift Light SemiCondensed" panose="020B0502040204020203" pitchFamily="34" charset="0"/>
              </a:rPr>
              <a:t>False.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re.fullmatch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(r'\d\d\D\d\d', r’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print(‘Yes' if match else ‘No')  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Yes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re.fullmatch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(r'\d\d\D\d\d', r’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416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print(‘Yes' if match else ‘No')  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No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52D0-123C-47AD-8F25-34B7797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Bahnschrift SemiBold Condensed" panose="020B0502040204020203" pitchFamily="34" charset="0"/>
              </a:rPr>
              <a:t>split()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70A5-52A6-4ABC-9D93-2079BF0E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highlight>
                  <a:srgbClr val="C0C0C0"/>
                </a:highlight>
                <a:latin typeface="Bahnschrift Light SemiCondensed" panose="020B0502040204020203" pitchFamily="34" charset="0"/>
              </a:rPr>
              <a:t>re.split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(&lt;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шаблон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–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Делит строку и возвращает список подстрок. Разделителями для строки являются подстроки подходящие под шаблон.</a:t>
            </a:r>
          </a:p>
          <a:p>
            <a:pPr marL="0" indent="0" algn="just">
              <a:buNone/>
            </a:pPr>
            <a:r>
              <a:rPr lang="ru-RU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(r’\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?\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d+\s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‘1 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овечка 2 овечка 3 овечка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[‘</a:t>
            </a:r>
            <a:r>
              <a:rPr lang="ru-RU" dirty="0">
                <a:latin typeface="Bahnschrift Light SemiCondensed" panose="020B0502040204020203" pitchFamily="34" charset="0"/>
              </a:rPr>
              <a:t>овечка</a:t>
            </a:r>
            <a:r>
              <a:rPr lang="en-US" dirty="0">
                <a:latin typeface="Bahnschrift Light SemiCondensed" panose="020B0502040204020203" pitchFamily="34" charset="0"/>
              </a:rPr>
              <a:t>’, ‘</a:t>
            </a:r>
            <a:r>
              <a:rPr lang="ru-RU" dirty="0">
                <a:latin typeface="Bahnschrift Light SemiCondensed" panose="020B0502040204020203" pitchFamily="34" charset="0"/>
              </a:rPr>
              <a:t>овечка</a:t>
            </a:r>
            <a:r>
              <a:rPr lang="en-US" dirty="0">
                <a:latin typeface="Bahnschrift Light SemiCondensed" panose="020B0502040204020203" pitchFamily="34" charset="0"/>
              </a:rPr>
              <a:t>’, ‘</a:t>
            </a:r>
            <a:r>
              <a:rPr lang="ru-RU" dirty="0">
                <a:latin typeface="Bahnschrift Light SemiCondensed" panose="020B0502040204020203" pitchFamily="34" charset="0"/>
              </a:rPr>
              <a:t>овечка</a:t>
            </a:r>
            <a:r>
              <a:rPr lang="en-US" dirty="0">
                <a:latin typeface="Bahnschrift Light SemiCondensed" panose="020B0502040204020203" pitchFamily="34" charset="0"/>
              </a:rPr>
              <a:t>’]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50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1201</Words>
  <Application>Microsoft Office PowerPoint</Application>
  <PresentationFormat>Широкоэкранный</PresentationFormat>
  <Paragraphs>149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Bahnschrift Light SemiCondensed</vt:lpstr>
      <vt:lpstr>Bahnschrift SemiBold Condensed</vt:lpstr>
      <vt:lpstr>Calibri</vt:lpstr>
      <vt:lpstr>Calibri Light</vt:lpstr>
      <vt:lpstr>Courier New</vt:lpstr>
      <vt:lpstr>Тема Office</vt:lpstr>
      <vt:lpstr>Регулярные выражения</vt:lpstr>
      <vt:lpstr>Что это такое?</vt:lpstr>
      <vt:lpstr>Экранирование</vt:lpstr>
      <vt:lpstr>Презентация PowerPoint</vt:lpstr>
      <vt:lpstr>Презентация PowerPoint</vt:lpstr>
      <vt:lpstr>Модуль re</vt:lpstr>
      <vt:lpstr>search()</vt:lpstr>
      <vt:lpstr>fullmatch()</vt:lpstr>
      <vt:lpstr>split()</vt:lpstr>
      <vt:lpstr>findall()</vt:lpstr>
      <vt:lpstr>finditer()</vt:lpstr>
      <vt:lpstr>sub()</vt:lpstr>
      <vt:lpstr>Перечисление и скобки</vt:lpstr>
      <vt:lpstr>Скобочные группы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</dc:title>
  <dc:creator>Asus</dc:creator>
  <cp:lastModifiedBy>Asus</cp:lastModifiedBy>
  <cp:revision>19</cp:revision>
  <dcterms:created xsi:type="dcterms:W3CDTF">2023-04-01T15:53:43Z</dcterms:created>
  <dcterms:modified xsi:type="dcterms:W3CDTF">2023-04-02T07:39:35Z</dcterms:modified>
</cp:coreProperties>
</file>