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97" r:id="rId6"/>
    <p:sldId id="298" r:id="rId7"/>
    <p:sldId id="299" r:id="rId8"/>
    <p:sldId id="300" r:id="rId9"/>
    <p:sldId id="301" r:id="rId10"/>
    <p:sldId id="318" r:id="rId11"/>
    <p:sldId id="302" r:id="rId12"/>
    <p:sldId id="303" r:id="rId13"/>
    <p:sldId id="304" r:id="rId14"/>
    <p:sldId id="324" r:id="rId15"/>
    <p:sldId id="305" r:id="rId16"/>
    <p:sldId id="319" r:id="rId17"/>
    <p:sldId id="321" r:id="rId18"/>
    <p:sldId id="326" r:id="rId19"/>
    <p:sldId id="322" r:id="rId20"/>
    <p:sldId id="323" r:id="rId21"/>
    <p:sldId id="307" r:id="rId22"/>
    <p:sldId id="308" r:id="rId23"/>
    <p:sldId id="329" r:id="rId24"/>
    <p:sldId id="325" r:id="rId25"/>
    <p:sldId id="328" r:id="rId26"/>
    <p:sldId id="311" r:id="rId27"/>
    <p:sldId id="310" r:id="rId28"/>
    <p:sldId id="331" r:id="rId29"/>
    <p:sldId id="332" r:id="rId30"/>
    <p:sldId id="33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1" autoAdjust="0"/>
    <p:restoredTop sz="76421" autoAdjust="0"/>
  </p:normalViewPr>
  <p:slideViewPr>
    <p:cSldViewPr snapToGrid="0" snapToObjects="1">
      <p:cViewPr varScale="1">
        <p:scale>
          <a:sx n="68" d="100"/>
          <a:sy n="68" d="100"/>
        </p:scale>
        <p:origin x="2050" y="38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42" d="100"/>
          <a:sy n="142" d="100"/>
        </p:scale>
        <p:origin x="1692" y="-4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api/javax/servlet/http/HttpServlet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omcat.apache.org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Filters are defined and then mapped to a URL or Servlet, in much the same was as Servlet is defined and then mapped to a URL pattern.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order in which they are defined matters. The container will execute the filters in the order in which they are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response.setContentType</a:t>
            </a:r>
            <a:r>
              <a:rPr lang="en-US" dirty="0" smtClean="0"/>
              <a:t>("text/html"); </a:t>
            </a:r>
          </a:p>
          <a:p>
            <a:r>
              <a:rPr lang="en-US" dirty="0" smtClean="0"/>
              <a:t>PrintWriter out = </a:t>
            </a:r>
            <a:r>
              <a:rPr lang="en-US" dirty="0" err="1" smtClean="0"/>
              <a:t>response.getWriter</a:t>
            </a:r>
            <a:r>
              <a:rPr lang="en-US" dirty="0" smtClean="0"/>
              <a:t>();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("&lt;html&gt;"); </a:t>
            </a:r>
            <a:r>
              <a:rPr lang="en-US" dirty="0" err="1" smtClean="0"/>
              <a:t>out.println</a:t>
            </a:r>
            <a:r>
              <a:rPr lang="en-US" dirty="0" smtClean="0"/>
              <a:t>("&lt;body </a:t>
            </a:r>
            <a:r>
              <a:rPr lang="en-US" dirty="0" err="1" smtClean="0"/>
              <a:t>bgcolor</a:t>
            </a:r>
            <a:r>
              <a:rPr lang="en-US" dirty="0" smtClean="0"/>
              <a:t>=\"</a:t>
            </a:r>
            <a:r>
              <a:rPr lang="en-US" dirty="0" err="1" smtClean="0"/>
              <a:t>lightblue</a:t>
            </a:r>
            <a:r>
              <a:rPr lang="en-US" dirty="0" smtClean="0"/>
              <a:t>\"&gt;");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("&lt;head&gt;");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("&lt;title&gt; An</a:t>
            </a:r>
            <a:r>
              <a:rPr lang="en-US" baseline="0" dirty="0" smtClean="0"/>
              <a:t> html from servlet </a:t>
            </a:r>
            <a:r>
              <a:rPr lang="en-US" dirty="0" smtClean="0"/>
              <a:t>example &lt;/title&gt;");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("&lt;/head&gt;");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out.println</a:t>
            </a:r>
            <a:r>
              <a:rPr lang="en-US" dirty="0" smtClean="0"/>
              <a:t>("&lt;body&gt;");</a:t>
            </a:r>
          </a:p>
          <a:p>
            <a:r>
              <a:rPr lang="pt-BR" dirty="0" smtClean="0"/>
              <a:t>out.println("&lt;h1&gt; An example page 1&lt;/h1&gt;");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("&lt;/body&gt;"); </a:t>
            </a:r>
          </a:p>
          <a:p>
            <a:r>
              <a:rPr lang="en-US" dirty="0" err="1" smtClean="0"/>
              <a:t>out.println</a:t>
            </a:r>
            <a:r>
              <a:rPr lang="en-US" dirty="0" smtClean="0"/>
              <a:t>("&lt;/html&gt;");</a:t>
            </a:r>
          </a:p>
          <a:p>
            <a:r>
              <a:rPr lang="en-US" dirty="0" err="1" smtClean="0"/>
              <a:t>out.close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2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JSP is requested for the first time or when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up, the servlet container will compile it into a class extending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HttpServlet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use it during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lifetime. You can find the generated source code in the server's work directory. In for example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Tomcat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it's the </a:t>
            </a:r>
            <a:r>
              <a:rPr lang="en-US" smtClean="0"/>
              <a:t>/work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 a JSP request, the servlet container will execute the compiled JSP class and send the generated output (usually just HTML/CSS/JS) through the webserver over network to the client side, which in turn displays it in the web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34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request dispatcher is used for receiving requests from the client and sending them to any resource (such as a servlet, HTML file, or JSP file) on the server.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 approach is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resource to the client.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servlet container creates the </a:t>
            </a:r>
            <a:r>
              <a:rPr lang="en-US" dirty="0" smtClean="0"/>
              <a:t>RequestDispatcher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object, which is used as a wrapper around a server resource located at a particular path or given by a particular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Filters are defined and then mapped to a URL or Servlet, in much the same was as Servlet is defined and then mapped to a URL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filters can be written and applied to the same URL pattern. The order of execution is determined by the ordering in the deployment descriptor.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in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doFilter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method you call the next element in the chain with: </a:t>
            </a:r>
            <a:r>
              <a:rPr lang="en-US" dirty="0" err="1" smtClean="0"/>
              <a:t>chain.doFilter</a:t>
            </a:r>
            <a:r>
              <a:rPr lang="en-US" dirty="0" smtClean="0"/>
              <a:t>(request, response);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8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/docs/api/java/lang/String.html" TargetMode="External"/><Relationship Id="rId2" Type="http://schemas.openxmlformats.org/officeDocument/2006/relationships/hyperlink" Target="http://docs.oracle.com/javaee/5/api/javax/servlet/http/HttpSession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hyperlink" Target="http://java.sun.com/j2se/1.5/docs/api/java/lang/Object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2520000"/>
            <a:ext cx="7705725" cy="1174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Web Applications – part 2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57" y="3388676"/>
            <a:ext cx="1859914" cy="2004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661" y="6019213"/>
            <a:ext cx="2394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Author: Viorel TACLICIU</a:t>
            </a:r>
            <a:endParaRPr lang="ro-RO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6373" y="5393250"/>
            <a:ext cx="3890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Trainers: Daniela-Oana BESLIU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 Hanna BOTAR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 Vlad Claudiu BULIMAC</a:t>
            </a:r>
            <a:endParaRPr lang="ro-R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Directives &amp; Expressions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10000"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smtClean="0"/>
              <a:t>	   </a:t>
            </a:r>
          </a:p>
          <a:p>
            <a:pPr>
              <a:buNone/>
            </a:pPr>
            <a:r>
              <a:rPr lang="en-US" sz="2400" b="1" dirty="0" smtClean="0"/>
              <a:t>      JSP Directive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a global definition for the JSP engine (compiler) that normally appears at the top of the JSP page</a:t>
            </a:r>
          </a:p>
          <a:p>
            <a:r>
              <a:rPr lang="en-US" dirty="0" smtClean="0"/>
              <a:t>Page directive</a:t>
            </a:r>
          </a:p>
          <a:p>
            <a:pPr lvl="1">
              <a:buFontTx/>
              <a:buNone/>
            </a:pPr>
            <a:r>
              <a:rPr lang="en-US" dirty="0" smtClean="0"/>
              <a:t>&lt;%@ page language=“java” %&gt; </a:t>
            </a:r>
          </a:p>
          <a:p>
            <a:pPr lvl="1">
              <a:buFontTx/>
              <a:buNone/>
            </a:pPr>
            <a:r>
              <a:rPr lang="en-US" dirty="0" smtClean="0"/>
              <a:t>&lt;%@ page import=“java.util.*” %&gt; </a:t>
            </a:r>
          </a:p>
          <a:p>
            <a:r>
              <a:rPr lang="en-US" dirty="0" smtClean="0"/>
              <a:t>Include directive</a:t>
            </a:r>
          </a:p>
          <a:p>
            <a:pPr lvl="1">
              <a:buFontTx/>
              <a:buNone/>
            </a:pPr>
            <a:r>
              <a:rPr lang="en-US" dirty="0" smtClean="0"/>
              <a:t>&lt;%@ include file=“copyright.html” %&gt;</a:t>
            </a:r>
          </a:p>
          <a:p>
            <a:pPr lvl="1">
              <a:buFontTx/>
              <a:buNone/>
            </a:pPr>
            <a:endParaRPr lang="en-US" sz="2400" b="1" dirty="0" smtClean="0"/>
          </a:p>
          <a:p>
            <a:pPr lvl="1">
              <a:buFontTx/>
              <a:buNone/>
            </a:pPr>
            <a:r>
              <a:rPr lang="en-US" sz="2400" b="1" dirty="0" smtClean="0"/>
              <a:t>JSP Expression</a:t>
            </a:r>
          </a:p>
          <a:p>
            <a:pPr lvl="1">
              <a:buFontTx/>
              <a:buNone/>
            </a:pPr>
            <a:endParaRPr lang="en-US" sz="2400" b="1" dirty="0" smtClean="0"/>
          </a:p>
          <a:p>
            <a:r>
              <a:rPr lang="en-US" dirty="0" smtClean="0"/>
              <a:t>a scriptlet fragment that produces a result &amp; emits it as String object.  </a:t>
            </a:r>
          </a:p>
          <a:p>
            <a:pPr lvl="1">
              <a:buFontTx/>
              <a:buNone/>
            </a:pPr>
            <a:r>
              <a:rPr lang="en-US" dirty="0" smtClean="0"/>
              <a:t>&lt;%= expression %&gt;</a:t>
            </a:r>
          </a:p>
          <a:p>
            <a:r>
              <a:rPr lang="en-US" dirty="0" smtClean="0"/>
              <a:t>Used to generate dynamic text, prevents having to use  </a:t>
            </a:r>
            <a:r>
              <a:rPr lang="en-US" i="1" dirty="0" err="1" smtClean="0"/>
              <a:t>println</a:t>
            </a:r>
            <a:r>
              <a:rPr lang="en-US" i="1" dirty="0" smtClean="0"/>
              <a:t>()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Example:</a:t>
            </a:r>
          </a:p>
          <a:p>
            <a:pPr lvl="1">
              <a:buFontTx/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getDate</a:t>
            </a:r>
            <a:r>
              <a:rPr lang="en-US" dirty="0" smtClean="0"/>
              <a:t>(new </a:t>
            </a:r>
            <a:r>
              <a:rPr lang="en-US" dirty="0" err="1" smtClean="0"/>
              <a:t>GregorianCalendar</a:t>
            </a:r>
            <a:r>
              <a:rPr lang="en-US" dirty="0" smtClean="0"/>
              <a:t>()) %&gt;</a:t>
            </a:r>
          </a:p>
          <a:p>
            <a:pPr lvl="1">
              <a:buFontTx/>
              <a:buNone/>
            </a:pPr>
            <a:r>
              <a:rPr lang="en-US" dirty="0" smtClean="0"/>
              <a:t>&lt;%= </a:t>
            </a:r>
            <a:r>
              <a:rPr lang="en-US" dirty="0" err="1" smtClean="0"/>
              <a:t>incrementCounter</a:t>
            </a:r>
            <a:r>
              <a:rPr lang="en-US" dirty="0" smtClean="0"/>
              <a:t>() %&gt;</a:t>
            </a:r>
          </a:p>
          <a:p>
            <a:pPr lvl="1">
              <a:buFontTx/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15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005245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Java Server Pages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JSPWorkshop.docx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928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3766870" cy="593092"/>
          </a:xfrm>
        </p:spPr>
        <p:txBody>
          <a:bodyPr/>
          <a:lstStyle/>
          <a:p>
            <a:r>
              <a:rPr lang="en-US" dirty="0" smtClean="0"/>
              <a:t>RequestDispatcher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ro-RO" dirty="0"/>
          </a:p>
        </p:txBody>
      </p:sp>
      <p:pic>
        <p:nvPicPr>
          <p:cNvPr id="15361" name="Picture 1" descr="E:\Z2H\Servlets\RequestDispatch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8762" y="2343150"/>
            <a:ext cx="6422523" cy="2556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175511" cy="593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RequestDispatcher interface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20723" y="2098668"/>
            <a:ext cx="770413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An interface that provides the facility of dispatching the request to another resource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resource called can be HTML, Servlet or JSP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HttpServletRequest &amp; RequestDispatcher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Enables your servlet to "call" another servlet from inside another servlet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other servlet is called as if an HTTP request was sent to it by a browser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A RequestDispatcher can be obtained from the HttpServletRequest object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3766870" cy="593092"/>
          </a:xfrm>
        </p:spPr>
        <p:txBody>
          <a:bodyPr/>
          <a:lstStyle/>
          <a:p>
            <a:r>
              <a:rPr lang="en-US" dirty="0" smtClean="0"/>
              <a:t>RequestDispatcher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20724" y="1724025"/>
            <a:ext cx="770413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1600" b="1" dirty="0"/>
              <a:t>Getting a RequestDispatcher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en-US" sz="1600" dirty="0" smtClean="0"/>
              <a:t>protected void </a:t>
            </a:r>
            <a:r>
              <a:rPr lang="en-US" sz="1600" dirty="0" err="1" smtClean="0"/>
              <a:t>doPost</a:t>
            </a:r>
            <a:r>
              <a:rPr lang="en-US" sz="1600" dirty="0" smtClean="0"/>
              <a:t>(</a:t>
            </a:r>
            <a:r>
              <a:rPr lang="en-US" sz="1600" dirty="0" err="1" smtClean="0"/>
              <a:t>HttpServletRequest</a:t>
            </a:r>
            <a:r>
              <a:rPr lang="en-US" sz="1600" dirty="0" smtClean="0"/>
              <a:t> request,</a:t>
            </a:r>
          </a:p>
          <a:p>
            <a:r>
              <a:rPr lang="en-US" sz="1600" dirty="0" smtClean="0"/>
              <a:t>                      </a:t>
            </a:r>
            <a:r>
              <a:rPr lang="en-US" sz="1600" dirty="0" err="1" smtClean="0"/>
              <a:t>HttpServletResponse</a:t>
            </a:r>
            <a:r>
              <a:rPr lang="en-US" sz="1600" dirty="0" smtClean="0"/>
              <a:t> response)</a:t>
            </a:r>
          </a:p>
          <a:p>
            <a:r>
              <a:rPr lang="en-US" sz="1600" dirty="0" smtClean="0"/>
              <a:t>        throws </a:t>
            </a:r>
            <a:r>
              <a:rPr lang="en-US" sz="1600" dirty="0" err="1" smtClean="0"/>
              <a:t>ServletException</a:t>
            </a:r>
            <a:r>
              <a:rPr lang="en-US" sz="1600" dirty="0" smtClean="0"/>
              <a:t>,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{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  RequestDispatcher </a:t>
            </a:r>
            <a:r>
              <a:rPr lang="en-US" sz="1600" dirty="0" err="1" smtClean="0"/>
              <a:t>requestDispatcher</a:t>
            </a:r>
            <a:r>
              <a:rPr lang="en-US" sz="1600" dirty="0" smtClean="0"/>
              <a:t> =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request.getRequestDispatcher</a:t>
            </a:r>
            <a:r>
              <a:rPr lang="en-US" sz="1600" dirty="0" smtClean="0"/>
              <a:t>("/</a:t>
            </a:r>
            <a:r>
              <a:rPr lang="en-US" sz="1600" dirty="0" err="1" smtClean="0"/>
              <a:t>nextURL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}</a:t>
            </a:r>
          </a:p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Call RequestDispatcher using either include() or forward() method:</a:t>
            </a:r>
          </a:p>
          <a:p>
            <a:endParaRPr lang="en-US" sz="1600" b="1" dirty="0" smtClean="0"/>
          </a:p>
          <a:p>
            <a:r>
              <a:rPr lang="en-US" sz="1600" dirty="0" err="1" smtClean="0"/>
              <a:t>requestDispatcher.forward</a:t>
            </a:r>
            <a:r>
              <a:rPr lang="en-US" sz="1600" dirty="0" smtClean="0"/>
              <a:t>(request, response);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requestDispatcher.include</a:t>
            </a:r>
            <a:r>
              <a:rPr lang="en-US" sz="1600" dirty="0" smtClean="0"/>
              <a:t>(request, response);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7023918" cy="593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HttpServletRequest &amp; RequestDispatcher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720724" y="1724026"/>
            <a:ext cx="770413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share data between two servlets by adding and retrieving attributes using the request object. In this case, the scope of the attributes will be “request”</a:t>
            </a:r>
          </a:p>
          <a:p>
            <a:endParaRPr lang="en-US" sz="1600" dirty="0" smtClean="0"/>
          </a:p>
          <a:p>
            <a:r>
              <a:rPr lang="en-US" sz="1600" dirty="0" smtClean="0"/>
              <a:t>Method from HttpServletRequest:</a:t>
            </a:r>
          </a:p>
          <a:p>
            <a:r>
              <a:rPr lang="en-US" sz="1600" b="1" dirty="0" smtClean="0"/>
              <a:t>public void setAttribute(String name, Object o);</a:t>
            </a:r>
          </a:p>
          <a:p>
            <a:endParaRPr lang="en-US" sz="1600" dirty="0" smtClean="0"/>
          </a:p>
          <a:p>
            <a:r>
              <a:rPr lang="en-US" sz="2000" b="1" dirty="0" smtClean="0"/>
              <a:t>Example:</a:t>
            </a:r>
          </a:p>
          <a:p>
            <a:endParaRPr lang="en-US" sz="1600" dirty="0" smtClean="0"/>
          </a:p>
          <a:p>
            <a:pPr lvl="1"/>
            <a:r>
              <a:rPr lang="en-US" sz="1600" dirty="0" smtClean="0"/>
              <a:t>Setting attribute:</a:t>
            </a:r>
          </a:p>
          <a:p>
            <a:pPr lvl="1"/>
            <a:r>
              <a:rPr lang="en-US" sz="1600" b="1" dirty="0" smtClean="0"/>
              <a:t>request.setAttribute("</a:t>
            </a:r>
            <a:r>
              <a:rPr lang="en-US" sz="1600" b="1" dirty="0" err="1" smtClean="0"/>
              <a:t>someAttribute</a:t>
            </a:r>
            <a:r>
              <a:rPr lang="en-US" sz="1600" b="1" dirty="0" smtClean="0"/>
              <a:t>", "</a:t>
            </a:r>
            <a:r>
              <a:rPr lang="en-US" sz="1600" b="1" dirty="0" err="1" smtClean="0"/>
              <a:t>someAttributeValue</a:t>
            </a:r>
            <a:r>
              <a:rPr lang="en-US" sz="1600" b="1" dirty="0" smtClean="0"/>
              <a:t>");</a:t>
            </a:r>
          </a:p>
          <a:p>
            <a:pPr lvl="1"/>
            <a:r>
              <a:rPr lang="en-US" sz="1600" b="1" dirty="0" smtClean="0"/>
              <a:t>RequestDispatcher </a:t>
            </a:r>
            <a:r>
              <a:rPr lang="en-US" sz="1600" b="1" dirty="0" err="1" smtClean="0"/>
              <a:t>requestDispatcher</a:t>
            </a:r>
            <a:r>
              <a:rPr lang="en-US" sz="1600" b="1" dirty="0" smtClean="0"/>
              <a:t> =</a:t>
            </a:r>
          </a:p>
          <a:p>
            <a:pPr lvl="1"/>
            <a:r>
              <a:rPr lang="en-US" sz="1600" b="1" dirty="0" smtClean="0"/>
              <a:t>					</a:t>
            </a:r>
            <a:r>
              <a:rPr lang="en-US" sz="1600" b="1" dirty="0" err="1" smtClean="0"/>
              <a:t>request.getRequestDispatcher</a:t>
            </a:r>
            <a:r>
              <a:rPr lang="en-US" sz="1600" b="1" dirty="0" smtClean="0"/>
              <a:t>("/</a:t>
            </a:r>
            <a:r>
              <a:rPr lang="en-US" sz="1600" b="1" dirty="0" err="1" smtClean="0"/>
              <a:t>nextURL</a:t>
            </a:r>
            <a:r>
              <a:rPr lang="en-US" sz="1600" b="1" dirty="0" smtClean="0"/>
              <a:t>");</a:t>
            </a:r>
          </a:p>
          <a:p>
            <a:pPr lvl="1"/>
            <a:r>
              <a:rPr lang="en-US" sz="1600" b="1" dirty="0" err="1" smtClean="0"/>
              <a:t>requestDispatcher.forward</a:t>
            </a:r>
            <a:r>
              <a:rPr lang="en-US" sz="1600" b="1" dirty="0" smtClean="0"/>
              <a:t>(request, response);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Getting attribute:</a:t>
            </a:r>
          </a:p>
          <a:p>
            <a:pPr lvl="1"/>
            <a:r>
              <a:rPr lang="en-US" sz="1600" b="1" dirty="0" err="1" smtClean="0"/>
              <a:t>request.getAttribute</a:t>
            </a:r>
            <a:r>
              <a:rPr lang="en-US" sz="1600" b="1" dirty="0" smtClean="0"/>
              <a:t>("</a:t>
            </a:r>
            <a:r>
              <a:rPr lang="en-US" sz="1600" b="1" dirty="0" err="1" smtClean="0"/>
              <a:t>someAttribute</a:t>
            </a:r>
            <a:r>
              <a:rPr lang="en-US" sz="1600" b="1" dirty="0" smtClean="0"/>
              <a:t>");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4928920" cy="593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RequestDispatcher forward()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388" y="2314574"/>
            <a:ext cx="7855930" cy="32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5319444" cy="593092"/>
          </a:xfrm>
        </p:spPr>
        <p:txBody>
          <a:bodyPr/>
          <a:lstStyle/>
          <a:p>
            <a:r>
              <a:rPr lang="en-US" dirty="0" smtClean="0"/>
              <a:t>RequestDispatcher include()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o-RO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19338"/>
            <a:ext cx="7549950" cy="292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00" y="1603823"/>
            <a:ext cx="3944500" cy="3907977"/>
          </a:xfrm>
        </p:spPr>
      </p:pic>
    </p:spTree>
    <p:extLst>
      <p:ext uri="{BB962C8B-B14F-4D97-AF65-F5344CB8AC3E}">
        <p14:creationId xmlns:p14="http://schemas.microsoft.com/office/powerpoint/2010/main" val="16058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221" y="766826"/>
            <a:ext cx="2842945" cy="593092"/>
          </a:xfrm>
        </p:spPr>
        <p:txBody>
          <a:bodyPr/>
          <a:lstStyle/>
          <a:p>
            <a:r>
              <a:rPr lang="en-US" dirty="0" smtClean="0"/>
              <a:t>Servlet Filters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Servlet Filters?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 classes that can be used in Servlet Programming for:</a:t>
            </a:r>
          </a:p>
          <a:p>
            <a:pPr lvl="2"/>
            <a:r>
              <a:rPr lang="en-US" dirty="0" smtClean="0"/>
              <a:t>Intercepting requests from a client before they access </a:t>
            </a:r>
          </a:p>
          <a:p>
            <a:pPr lvl="2">
              <a:buNone/>
            </a:pPr>
            <a:r>
              <a:rPr lang="en-US" dirty="0" smtClean="0"/>
              <a:t>a resource from the backend</a:t>
            </a:r>
          </a:p>
          <a:p>
            <a:pPr lvl="2"/>
            <a:r>
              <a:rPr lang="en-US" dirty="0" smtClean="0"/>
              <a:t>Manipulate responses from server before they are sent </a:t>
            </a:r>
          </a:p>
          <a:p>
            <a:pPr lvl="2">
              <a:buNone/>
            </a:pPr>
            <a:r>
              <a:rPr lang="en-US" dirty="0" smtClean="0"/>
              <a:t>back to the client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2"/>
            <a:endParaRPr lang="ro-RO" dirty="0"/>
          </a:p>
        </p:txBody>
      </p:sp>
      <p:pic>
        <p:nvPicPr>
          <p:cNvPr id="11265" name="Picture 1" descr="E:\Z2H\Servlets\Servlet_Filt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1193" y="3424238"/>
            <a:ext cx="5460682" cy="2528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839" y="766826"/>
            <a:ext cx="2121672" cy="593092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Java Server Pages (JSP)</a:t>
            </a:r>
          </a:p>
          <a:p>
            <a:pPr marL="0" indent="0">
              <a:buNone/>
            </a:pPr>
            <a:endParaRPr lang="ro-RO" b="1" dirty="0"/>
          </a:p>
          <a:p>
            <a:r>
              <a:rPr lang="en-US" b="1" dirty="0" smtClean="0"/>
              <a:t>RequestDispatcher</a:t>
            </a:r>
          </a:p>
          <a:p>
            <a:endParaRPr lang="ro-RO" b="1" dirty="0"/>
          </a:p>
          <a:p>
            <a:r>
              <a:rPr lang="en-US" b="1" dirty="0" smtClean="0"/>
              <a:t>Filters</a:t>
            </a:r>
          </a:p>
          <a:p>
            <a:endParaRPr lang="en-US" b="1" dirty="0" smtClean="0"/>
          </a:p>
          <a:p>
            <a:r>
              <a:rPr lang="en-US" b="1" dirty="0" smtClean="0"/>
              <a:t>Sessions</a:t>
            </a:r>
          </a:p>
          <a:p>
            <a:endParaRPr lang="en-US" b="1" dirty="0" smtClean="0"/>
          </a:p>
          <a:p>
            <a:r>
              <a:rPr lang="en-US" b="1" dirty="0" smtClean="0"/>
              <a:t>Q&amp;A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ro-RO" b="1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632334"/>
            <a:ext cx="3446463" cy="21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933" y="766826"/>
            <a:ext cx="2842945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Servlet Filters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20724" y="1600201"/>
            <a:ext cx="72612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Various types of filters:</a:t>
            </a:r>
          </a:p>
          <a:p>
            <a:pPr lvl="1"/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Authentication Filters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compression </a:t>
            </a:r>
            <a:r>
              <a:rPr lang="en-US" dirty="0" smtClean="0"/>
              <a:t>Filters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Encryption Filters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Filters that trigger resource access events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Conversion Filters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Logging and Auditing Filters</a:t>
            </a:r>
          </a:p>
          <a:p>
            <a:pPr lvl="2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76212" y="4185524"/>
            <a:ext cx="8491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 smtClean="0"/>
              <a:t>When the web container starts up your web application, it creates an instance of each filter that you have declared in the deployment descriptor. </a:t>
            </a:r>
          </a:p>
          <a:p>
            <a:pPr lvl="2"/>
            <a:r>
              <a:rPr lang="en-US" dirty="0" smtClean="0"/>
              <a:t>The filters execute in the order that they are declared in the deployment descriptor.</a:t>
            </a:r>
          </a:p>
          <a:p>
            <a:pPr lvl="2"/>
            <a:r>
              <a:rPr lang="en-US" dirty="0" smtClean="0"/>
              <a:t>If there is more than one filter, then we’ll have a chain of filters.</a:t>
            </a:r>
          </a:p>
        </p:txBody>
      </p:sp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377" y="766826"/>
            <a:ext cx="2842945" cy="593092"/>
          </a:xfrm>
        </p:spPr>
        <p:txBody>
          <a:bodyPr/>
          <a:lstStyle/>
          <a:p>
            <a:r>
              <a:rPr lang="en-US" dirty="0" smtClean="0"/>
              <a:t>Servlet Filters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20724" y="1600201"/>
            <a:ext cx="726122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In order to create a filter you should use the following instructions: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1. Implement interface Filter from </a:t>
            </a:r>
            <a:r>
              <a:rPr lang="en-US" dirty="0" err="1" smtClean="0"/>
              <a:t>javax.servlet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2. Implement method init().  In the implementation you can add several configurations to your filter. This method is called by the container once, when the filter is initialized</a:t>
            </a:r>
          </a:p>
          <a:p>
            <a:pPr lvl="1"/>
            <a:r>
              <a:rPr lang="en-US" dirty="0" smtClean="0"/>
              <a:t>3. Implement method</a:t>
            </a:r>
          </a:p>
          <a:p>
            <a:pPr lvl="1"/>
            <a:r>
              <a:rPr lang="en-US" b="1" dirty="0" smtClean="0"/>
              <a:t>public void </a:t>
            </a:r>
            <a:r>
              <a:rPr lang="en-US" b="1" dirty="0" err="1" smtClean="0"/>
              <a:t>doFilter</a:t>
            </a:r>
            <a:r>
              <a:rPr lang="en-US" b="1" dirty="0" smtClean="0"/>
              <a:t> (</a:t>
            </a:r>
            <a:r>
              <a:rPr lang="en-US" b="1" dirty="0" err="1" smtClean="0"/>
              <a:t>ServletRequest</a:t>
            </a:r>
            <a:r>
              <a:rPr lang="en-US" b="1" dirty="0" smtClean="0"/>
              <a:t>, </a:t>
            </a:r>
            <a:r>
              <a:rPr lang="en-US" b="1" dirty="0" err="1" smtClean="0"/>
              <a:t>ServletResponse</a:t>
            </a:r>
            <a:r>
              <a:rPr lang="en-US" b="1" dirty="0" smtClean="0"/>
              <a:t>, </a:t>
            </a:r>
            <a:r>
              <a:rPr lang="en-US" b="1" dirty="0" err="1" smtClean="0"/>
              <a:t>FilterChain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Beside the request and response objects found also in the </a:t>
            </a:r>
            <a:r>
              <a:rPr lang="en-US" dirty="0" err="1" smtClean="0"/>
              <a:t>Servlets</a:t>
            </a:r>
            <a:r>
              <a:rPr lang="en-US" dirty="0" smtClean="0"/>
              <a:t> implementation, we have a </a:t>
            </a:r>
            <a:r>
              <a:rPr lang="en-US" b="1" dirty="0" err="1" smtClean="0"/>
              <a:t>FilterChain</a:t>
            </a:r>
            <a:r>
              <a:rPr lang="en-US" dirty="0" smtClean="0"/>
              <a:t> object, provided by the </a:t>
            </a:r>
            <a:r>
              <a:rPr lang="en-US" dirty="0" err="1" smtClean="0"/>
              <a:t>Servlet</a:t>
            </a:r>
            <a:r>
              <a:rPr lang="en-US" dirty="0" smtClean="0"/>
              <a:t> Container,  so that we can manage </a:t>
            </a:r>
            <a:r>
              <a:rPr lang="en-US" b="1" dirty="0" smtClean="0"/>
              <a:t>our filter chain</a:t>
            </a:r>
          </a:p>
          <a:p>
            <a:pPr lvl="1"/>
            <a:r>
              <a:rPr lang="en-US" b="1" dirty="0" smtClean="0"/>
              <a:t>4. </a:t>
            </a:r>
            <a:r>
              <a:rPr lang="en-US" dirty="0" smtClean="0"/>
              <a:t>Implement method </a:t>
            </a:r>
            <a:r>
              <a:rPr lang="en-US" b="1" dirty="0" smtClean="0"/>
              <a:t>public void destroy() </a:t>
            </a:r>
            <a:r>
              <a:rPr lang="en-US" dirty="0" smtClean="0"/>
              <a:t>in order to release some resources used in our </a:t>
            </a:r>
            <a:r>
              <a:rPr lang="en-US" b="1" dirty="0" smtClean="0"/>
              <a:t>init() </a:t>
            </a:r>
            <a:r>
              <a:rPr lang="en-US" dirty="0" smtClean="0"/>
              <a:t>method encapsulated in the filter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2842945" cy="593092"/>
          </a:xfrm>
        </p:spPr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Filters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20724" y="1600201"/>
            <a:ext cx="72612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5. Declare the filter in </a:t>
            </a:r>
            <a:r>
              <a:rPr lang="en-US" b="1" dirty="0" smtClean="0"/>
              <a:t>web.xml </a:t>
            </a:r>
            <a:r>
              <a:rPr lang="en-US" dirty="0" smtClean="0"/>
              <a:t>deployment descriptor</a:t>
            </a:r>
          </a:p>
          <a:p>
            <a:pPr lvl="1"/>
            <a:r>
              <a:rPr lang="en-US" b="1" dirty="0" smtClean="0"/>
              <a:t>&lt;filter&gt;</a:t>
            </a:r>
          </a:p>
          <a:p>
            <a:pPr lvl="1"/>
            <a:r>
              <a:rPr lang="en-US" b="1" dirty="0" smtClean="0"/>
              <a:t>   &lt;filter-name&gt;</a:t>
            </a:r>
            <a:r>
              <a:rPr lang="en-US" b="1" dirty="0" err="1" smtClean="0"/>
              <a:t>SomeFilter</a:t>
            </a:r>
            <a:r>
              <a:rPr lang="en-US" b="1" dirty="0" smtClean="0"/>
              <a:t>&lt;/filter-name&gt;</a:t>
            </a:r>
          </a:p>
          <a:p>
            <a:pPr lvl="1"/>
            <a:r>
              <a:rPr lang="en-US" b="1" dirty="0" smtClean="0"/>
              <a:t>   &lt;filter-class&gt;ro.teamnet.z2h.SomeFilter&lt;/filter-class&gt;</a:t>
            </a:r>
          </a:p>
          <a:p>
            <a:pPr lvl="1"/>
            <a:r>
              <a:rPr lang="en-US" b="1" dirty="0" smtClean="0"/>
              <a:t>   &lt;init-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	  &lt;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  <a:r>
              <a:rPr lang="en-US" b="1" dirty="0" err="1" smtClean="0"/>
              <a:t>someInitParam</a:t>
            </a:r>
            <a:r>
              <a:rPr lang="en-US" b="1" dirty="0" smtClean="0"/>
              <a:t>&lt;/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</a:p>
          <a:p>
            <a:pPr lvl="1"/>
            <a:r>
              <a:rPr lang="en-US" b="1" dirty="0" smtClean="0"/>
              <a:t>	  &lt;</a:t>
            </a:r>
            <a:r>
              <a:rPr lang="en-US" b="1" dirty="0" err="1" smtClean="0"/>
              <a:t>param</a:t>
            </a:r>
            <a:r>
              <a:rPr lang="en-US" b="1" dirty="0" smtClean="0"/>
              <a:t>-value&gt;Init Parameter Value&lt;/</a:t>
            </a:r>
            <a:r>
              <a:rPr lang="en-US" b="1" dirty="0" err="1" smtClean="0"/>
              <a:t>param</a:t>
            </a:r>
            <a:r>
              <a:rPr lang="en-US" b="1" dirty="0" smtClean="0"/>
              <a:t>-value&gt;</a:t>
            </a:r>
          </a:p>
          <a:p>
            <a:pPr lvl="1"/>
            <a:r>
              <a:rPr lang="en-US" b="1" dirty="0" smtClean="0"/>
              <a:t>   &lt;/init-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&lt;/filter&gt;</a:t>
            </a:r>
          </a:p>
          <a:p>
            <a:pPr lvl="1"/>
            <a:r>
              <a:rPr lang="en-US" dirty="0" smtClean="0"/>
              <a:t>6. Map the Filter to the components/</a:t>
            </a:r>
            <a:r>
              <a:rPr lang="en-US" dirty="0" err="1" smtClean="0"/>
              <a:t>url</a:t>
            </a:r>
            <a:r>
              <a:rPr lang="en-US" dirty="0" smtClean="0"/>
              <a:t> that you want this filter to apply</a:t>
            </a:r>
          </a:p>
          <a:p>
            <a:pPr lvl="1"/>
            <a:r>
              <a:rPr lang="en-US" b="1" dirty="0" smtClean="0"/>
              <a:t>&lt;filter-mapping&gt;</a:t>
            </a:r>
          </a:p>
          <a:p>
            <a:pPr lvl="1"/>
            <a:r>
              <a:rPr lang="en-US" b="1" dirty="0" smtClean="0"/>
              <a:t>   &lt;filter-name&gt;</a:t>
            </a:r>
            <a:r>
              <a:rPr lang="en-US" b="1" dirty="0" err="1" smtClean="0"/>
              <a:t>SomeFilter</a:t>
            </a:r>
            <a:r>
              <a:rPr lang="en-US" b="1" dirty="0" smtClean="0"/>
              <a:t>&lt;/filter-name&gt;</a:t>
            </a:r>
          </a:p>
          <a:p>
            <a:pPr lvl="1"/>
            <a:r>
              <a:rPr lang="en-US" b="1" dirty="0" smtClean="0"/>
              <a:t>   &lt;</a:t>
            </a:r>
            <a:r>
              <a:rPr lang="en-US" b="1" dirty="0" err="1" smtClean="0"/>
              <a:t>url</a:t>
            </a:r>
            <a:r>
              <a:rPr lang="en-US" b="1" dirty="0" smtClean="0"/>
              <a:t>-pattern&gt;/</a:t>
            </a:r>
            <a:r>
              <a:rPr lang="en-US" b="1" dirty="0" err="1" smtClean="0"/>
              <a:t>someURL</a:t>
            </a:r>
            <a:r>
              <a:rPr lang="en-US" b="1" dirty="0" smtClean="0"/>
              <a:t>&lt;/</a:t>
            </a:r>
            <a:r>
              <a:rPr lang="en-US" b="1" dirty="0" err="1" smtClean="0"/>
              <a:t>url</a:t>
            </a:r>
            <a:r>
              <a:rPr lang="en-US" b="1" dirty="0" smtClean="0"/>
              <a:t>-pattern&gt;</a:t>
            </a:r>
          </a:p>
          <a:p>
            <a:pPr lvl="1"/>
            <a:r>
              <a:rPr lang="en-US" b="1" dirty="0" smtClean="0"/>
              <a:t>&lt;/filter-mapping&gt;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ServletFilters.docx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800" y="766825"/>
            <a:ext cx="3199956" cy="593092"/>
          </a:xfrm>
        </p:spPr>
        <p:txBody>
          <a:bodyPr/>
          <a:lstStyle/>
          <a:p>
            <a:r>
              <a:rPr lang="en-US" dirty="0" smtClean="0"/>
              <a:t>HTTP Session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34" y="2064026"/>
            <a:ext cx="8107187" cy="4415797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Problem with the HTTP Protocol</a:t>
            </a:r>
          </a:p>
          <a:p>
            <a:pPr lvl="1"/>
            <a:r>
              <a:rPr lang="en-US" sz="1800" dirty="0" smtClean="0"/>
              <a:t>It is stateless - it cannot keep the conversational state between requests received from the same user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b="1" dirty="0" smtClean="0"/>
              <a:t>Fix</a:t>
            </a:r>
          </a:p>
          <a:p>
            <a:pPr lvl="1"/>
            <a:r>
              <a:rPr lang="en-US" sz="1800" dirty="0" smtClean="0"/>
              <a:t>The problem was solved by adding a specific attribute to our requests, </a:t>
            </a:r>
            <a:r>
              <a:rPr lang="en-US" sz="1800" b="1" dirty="0" smtClean="0"/>
              <a:t>JSESSIONID</a:t>
            </a:r>
          </a:p>
          <a:p>
            <a:pPr lvl="1"/>
            <a:r>
              <a:rPr lang="en-US" sz="1800" dirty="0" smtClean="0"/>
              <a:t>By using this JSESSIONID, the Servlet Container knows how to re-establish the conversational state of the same client between requests</a:t>
            </a:r>
          </a:p>
          <a:p>
            <a:pPr lvl="1"/>
            <a:r>
              <a:rPr lang="en-US" sz="1800" dirty="0" smtClean="0"/>
              <a:t>If the request does not contain the JSESSIONID, a new conversational state will be registered to the client by associating a new JSESSIONID</a:t>
            </a:r>
          </a:p>
          <a:p>
            <a:pPr lvl="1"/>
            <a:r>
              <a:rPr lang="en-US" sz="1800" dirty="0" smtClean="0"/>
              <a:t>This conversation state is represented in the Servlet API by the type </a:t>
            </a:r>
            <a:r>
              <a:rPr lang="en-US" sz="1800" b="1" dirty="0" smtClean="0"/>
              <a:t>HttpSession</a:t>
            </a:r>
            <a:endParaRPr lang="en-US" sz="1800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528217"/>
            <a:ext cx="7704139" cy="481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JSESSIONID can be sent to the client and back to server in 3 different ways:</a:t>
            </a:r>
          </a:p>
          <a:p>
            <a:pPr lvl="1"/>
            <a:r>
              <a:rPr lang="en-US" dirty="0" smtClean="0"/>
              <a:t>By using Cookies</a:t>
            </a:r>
          </a:p>
          <a:p>
            <a:pPr lvl="1"/>
            <a:r>
              <a:rPr lang="en-US" dirty="0" smtClean="0"/>
              <a:t>By using query string for GET requests</a:t>
            </a:r>
          </a:p>
          <a:p>
            <a:pPr lvl="1"/>
            <a:r>
              <a:rPr lang="en-US" dirty="0" smtClean="0"/>
              <a:t>By using input hidden for POST requests 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  <p:pic>
        <p:nvPicPr>
          <p:cNvPr id="41987" name="Picture 3" descr="E:\Z2H\Servlets\JSESSIONID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3031" y="3205664"/>
            <a:ext cx="6689474" cy="31405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11" y="766826"/>
            <a:ext cx="3245112" cy="593092"/>
          </a:xfrm>
        </p:spPr>
        <p:txBody>
          <a:bodyPr/>
          <a:lstStyle/>
          <a:p>
            <a:r>
              <a:rPr lang="en-US" dirty="0" smtClean="0"/>
              <a:t>HTTP Session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35048"/>
            <a:ext cx="8062031" cy="5349745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sz="4000" dirty="0" smtClean="0"/>
              <a:t>HttpSession object could be retrieved from the current HttpServletRequest object</a:t>
            </a:r>
          </a:p>
          <a:p>
            <a:pPr algn="l"/>
            <a:endParaRPr lang="en-US" sz="4000" dirty="0" smtClean="0"/>
          </a:p>
          <a:p>
            <a:pPr algn="l"/>
            <a:r>
              <a:rPr lang="en-US" sz="4000" dirty="0" smtClean="0"/>
              <a:t>HttpSession most important methods are:</a:t>
            </a:r>
          </a:p>
          <a:p>
            <a:pPr lvl="2" algn="l"/>
            <a:r>
              <a:rPr lang="en-US" sz="4000" dirty="0" err="1" smtClean="0">
                <a:hlinkClick r:id="rId2"/>
              </a:rPr>
              <a:t>getAttribute</a:t>
            </a:r>
            <a:r>
              <a:rPr lang="en-US" sz="4000" dirty="0" smtClean="0"/>
              <a:t>(</a:t>
            </a:r>
            <a:r>
              <a:rPr lang="en-US" sz="4000" dirty="0" smtClean="0">
                <a:hlinkClick r:id="rId3" tooltip="class or interface in java.lang"/>
              </a:rPr>
              <a:t>String</a:t>
            </a:r>
            <a:r>
              <a:rPr lang="en-US" sz="4000" dirty="0" smtClean="0"/>
              <a:t> name) </a:t>
            </a:r>
            <a:br>
              <a:rPr lang="en-US" sz="4000" dirty="0" smtClean="0"/>
            </a:br>
            <a:r>
              <a:rPr lang="en-US" sz="4000" dirty="0" smtClean="0"/>
              <a:t>          Returns the object bound with the specified name in this session, or null if no object is bound under the name.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setAttribute</a:t>
            </a:r>
            <a:r>
              <a:rPr lang="en-US" sz="4000" dirty="0" smtClean="0"/>
              <a:t>(</a:t>
            </a:r>
            <a:r>
              <a:rPr lang="en-US" sz="4000" dirty="0" smtClean="0">
                <a:hlinkClick r:id="rId3" tooltip="class or interface in java.lang"/>
              </a:rPr>
              <a:t>String</a:t>
            </a:r>
            <a:r>
              <a:rPr lang="en-US" sz="4000" dirty="0" smtClean="0"/>
              <a:t> name, </a:t>
            </a:r>
            <a:r>
              <a:rPr lang="en-US" sz="4000" dirty="0" smtClean="0">
                <a:hlinkClick r:id="rId4" tooltip="class or interface in java.lang"/>
              </a:rPr>
              <a:t>Object</a:t>
            </a:r>
            <a:r>
              <a:rPr lang="en-US" sz="4000" dirty="0" smtClean="0"/>
              <a:t> value) </a:t>
            </a:r>
            <a:br>
              <a:rPr lang="en-US" sz="4000" dirty="0" smtClean="0"/>
            </a:br>
            <a:r>
              <a:rPr lang="en-US" sz="4000" dirty="0" smtClean="0"/>
              <a:t>          Binds an object to this session, using the name specified.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getAttributeNames</a:t>
            </a:r>
            <a:r>
              <a:rPr lang="en-US" sz="4000" dirty="0" smtClean="0"/>
              <a:t>() </a:t>
            </a:r>
            <a:br>
              <a:rPr lang="en-US" sz="4000" dirty="0" smtClean="0"/>
            </a:br>
            <a:r>
              <a:rPr lang="en-US" sz="4000" dirty="0" smtClean="0"/>
              <a:t>          Returns an Enumeration of String objects containing the names of all the objects bound to this session.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getId</a:t>
            </a:r>
            <a:r>
              <a:rPr lang="en-US" sz="4000" dirty="0" smtClean="0"/>
              <a:t>() </a:t>
            </a:r>
            <a:br>
              <a:rPr lang="en-US" sz="4000" dirty="0" smtClean="0"/>
            </a:br>
            <a:r>
              <a:rPr lang="en-US" sz="4000" dirty="0" smtClean="0"/>
              <a:t>          Returns a string containing the unique identifier assigned to this session.</a:t>
            </a:r>
          </a:p>
          <a:p>
            <a:pPr lvl="2" algn="l"/>
            <a:r>
              <a:rPr lang="en-US" sz="4000" b="1" dirty="0" smtClean="0">
                <a:hlinkClick r:id="rId2"/>
              </a:rPr>
              <a:t>invalidate</a:t>
            </a:r>
            <a:r>
              <a:rPr lang="en-US" sz="4000" dirty="0" smtClean="0"/>
              <a:t>() </a:t>
            </a:r>
            <a:br>
              <a:rPr lang="en-US" sz="4000" dirty="0" smtClean="0"/>
            </a:br>
            <a:r>
              <a:rPr lang="en-US" sz="4000" dirty="0" smtClean="0"/>
              <a:t>          Invalidates this session then unbinds any objects bound to it.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removeAttribute</a:t>
            </a:r>
            <a:r>
              <a:rPr lang="en-US" sz="4000" dirty="0" smtClean="0"/>
              <a:t>(</a:t>
            </a:r>
            <a:r>
              <a:rPr lang="en-US" sz="4000" dirty="0" smtClean="0">
                <a:hlinkClick r:id="rId3" tooltip="class or interface in java.lang"/>
              </a:rPr>
              <a:t>String</a:t>
            </a:r>
            <a:r>
              <a:rPr lang="en-US" sz="4000" dirty="0" smtClean="0"/>
              <a:t> name) </a:t>
            </a:r>
            <a:br>
              <a:rPr lang="en-US" sz="4000" dirty="0" smtClean="0"/>
            </a:br>
            <a:r>
              <a:rPr lang="en-US" sz="4000" dirty="0" smtClean="0"/>
              <a:t>          Removes the object bound with the specified name from this session.</a:t>
            </a:r>
          </a:p>
          <a:p>
            <a:pPr lvl="2" algn="l"/>
            <a:r>
              <a:rPr lang="en-US" sz="4000" b="1" dirty="0" err="1" smtClean="0">
                <a:hlinkClick r:id="rId2"/>
              </a:rPr>
              <a:t>setMaxInactiveInterval</a:t>
            </a:r>
            <a:r>
              <a:rPr lang="en-US" sz="4000" dirty="0" smtClean="0"/>
              <a:t>(</a:t>
            </a:r>
            <a:r>
              <a:rPr lang="en-US" sz="4000" dirty="0" err="1" smtClean="0"/>
              <a:t>int</a:t>
            </a:r>
            <a:r>
              <a:rPr lang="en-US" sz="4000" dirty="0" smtClean="0"/>
              <a:t> interval) </a:t>
            </a:r>
            <a:br>
              <a:rPr lang="en-US" sz="4000" dirty="0" smtClean="0"/>
            </a:br>
            <a:r>
              <a:rPr lang="en-US" sz="4000" dirty="0" smtClean="0"/>
              <a:t>          Specifies the time, in seconds, between client requests before the </a:t>
            </a:r>
            <a:r>
              <a:rPr lang="en-US" sz="4000" dirty="0" err="1" smtClean="0"/>
              <a:t>servlet</a:t>
            </a:r>
            <a:r>
              <a:rPr lang="en-US" sz="4000" dirty="0" smtClean="0"/>
              <a:t> container will invalidate this session.</a:t>
            </a:r>
          </a:p>
          <a:p>
            <a:pPr algn="l"/>
            <a:r>
              <a:rPr lang="en-US" sz="4000" dirty="0" smtClean="0"/>
              <a:t>In our web.xml deployment descriptor  file we can set the timeout of all http sessions</a:t>
            </a:r>
          </a:p>
          <a:p>
            <a:pPr lvl="2" algn="l"/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8" y="401384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HttpSession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HttpSession.docx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47" y="2790181"/>
            <a:ext cx="4773873" cy="265215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8369" y="766826"/>
            <a:ext cx="2195245" cy="593092"/>
          </a:xfrm>
        </p:spPr>
        <p:txBody>
          <a:bodyPr/>
          <a:lstStyle/>
          <a:p>
            <a:r>
              <a:rPr lang="en-US" dirty="0" smtClean="0"/>
              <a:t>Let’s go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992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411" y="766826"/>
            <a:ext cx="3824348" cy="593092"/>
          </a:xfrm>
        </p:spPr>
        <p:txBody>
          <a:bodyPr/>
          <a:lstStyle/>
          <a:p>
            <a:r>
              <a:rPr lang="en-US" dirty="0" smtClean="0"/>
              <a:t>Java Server Pages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2358189"/>
            <a:ext cx="7704139" cy="38147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presentation code (HTML) and business logic are closely coupled within java servlet</a:t>
            </a:r>
          </a:p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Writing a lot of source code to display a simple HTML page</a:t>
            </a:r>
          </a:p>
          <a:p>
            <a:endParaRPr lang="en-US" dirty="0" smtClean="0"/>
          </a:p>
          <a:p>
            <a:r>
              <a:rPr lang="en-US" dirty="0" smtClean="0"/>
              <a:t>If we need to modify the HTML then we’ll have to modify the servlet source code</a:t>
            </a:r>
          </a:p>
          <a:p>
            <a:endParaRPr lang="en-US" dirty="0" smtClean="0"/>
          </a:p>
          <a:p>
            <a:r>
              <a:rPr lang="en-US" dirty="0" smtClean="0"/>
              <a:t>The mix between business logic source code and HTML makes a servlet hard to modify and also to maintain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52755" y="1482813"/>
            <a:ext cx="5347284" cy="875376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The problems </a:t>
            </a:r>
            <a:r>
              <a:rPr lang="en-US" sz="2400" b="1" dirty="0" smtClean="0">
                <a:solidFill>
                  <a:srgbClr val="565A5C"/>
                </a:solidFill>
                <a:latin typeface="Arial"/>
                <a:ea typeface="+mj-ea"/>
                <a:cs typeface="Arial"/>
              </a:rPr>
              <a:t>w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Java Servlets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1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600200"/>
            <a:ext cx="6176546" cy="4690169"/>
          </a:xfrm>
        </p:spPr>
        <p:txBody>
          <a:bodyPr/>
          <a:lstStyle/>
          <a:p>
            <a:pPr lvl="1"/>
            <a:r>
              <a:rPr lang="en-US" sz="1800" dirty="0" smtClean="0"/>
              <a:t>a technology for developing web pages that support dynamic content which helps developers insert java code in HTML pages by making use of special JSP tags, most of which start with &lt;% and end with %&gt;.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are built on top of the Java Servlets API, so like Servlets, JSP also has access to all powerful APIs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JSP pages can be used in combination with servlets that handle the business logic, the model supported by Java servlet template engines.</a:t>
            </a:r>
          </a:p>
          <a:p>
            <a:pPr lvl="1"/>
            <a:endParaRPr lang="ro-R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922" y="767058"/>
            <a:ext cx="4256655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Java Server Pages (JSP)</a:t>
            </a:r>
            <a:endParaRPr kumimoji="0" lang="ro-RO" sz="3000" b="1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20483" name="Picture 3" descr="E:\Z2H\Servlets\JS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6002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40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3804970" cy="593092"/>
          </a:xfrm>
        </p:spPr>
        <p:txBody>
          <a:bodyPr/>
          <a:lstStyle/>
          <a:p>
            <a:r>
              <a:rPr lang="en-US" dirty="0" smtClean="0"/>
              <a:t>Advantages of JSPs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76400"/>
            <a:ext cx="7704139" cy="46901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Separation of dynamic and static content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Web developer creates and maintains the HTML content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Java programmer creates and maintains dynamic content and business logic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Component reuse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Speeds up website development and support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Platform independence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Java -&gt; promotes portability on several systems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81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933" y="766826"/>
            <a:ext cx="2947368" cy="593092"/>
          </a:xfrm>
        </p:spPr>
        <p:txBody>
          <a:bodyPr/>
          <a:lstStyle/>
          <a:p>
            <a:r>
              <a:rPr lang="en-US" dirty="0" smtClean="0"/>
              <a:t>JSP Structure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8" y="1543744"/>
            <a:ext cx="4953000" cy="445452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&lt;HTML&gt;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&lt;HEAD&gt;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&lt;TITLE&gt; HelloJSP1&lt;/TITLE&gt;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&lt;/HEAD&gt;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&lt;BODY&gt;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&lt;H1&gt;Hello JSP - Example 1 &lt;/H1&gt;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&lt;%-- </a:t>
            </a:r>
            <a:r>
              <a:rPr kumimoji="0" lang="en-CA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JSPComments</a:t>
            </a: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-- 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&lt;% </a:t>
            </a:r>
            <a:r>
              <a:rPr kumimoji="0" lang="en-CA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Scriptlets</a:t>
            </a: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%&gt;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&lt;%! Declarations %&gt;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&lt;/BODY&gt;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A5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&lt;/HTML&gt;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65A5C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165600" y="2226369"/>
            <a:ext cx="1406525" cy="1257300"/>
          </a:xfrm>
          <a:prstGeom prst="rightBrace">
            <a:avLst>
              <a:gd name="adj1" fmla="val 8333"/>
              <a:gd name="adj2" fmla="val 16667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07063" y="2226369"/>
            <a:ext cx="30241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Standard HTML Code</a:t>
            </a: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3086100" y="3771900"/>
            <a:ext cx="838200" cy="830262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165600" y="4000500"/>
            <a:ext cx="2514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Special JSP 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utoUpdateAnimBg="0"/>
      <p:bldP spid="11" grpId="0" animBg="1"/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6" y="766826"/>
            <a:ext cx="2928670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JSP Scriptlets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sp>
        <p:nvSpPr>
          <p:cNvPr id="5" name="TextBox 4"/>
          <p:cNvSpPr txBox="1"/>
          <p:nvPr/>
        </p:nvSpPr>
        <p:spPr>
          <a:xfrm>
            <a:off x="852755" y="1705515"/>
            <a:ext cx="7572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“Servlet</a:t>
            </a:r>
            <a:r>
              <a:rPr lang="nl-NL" dirty="0" smtClean="0">
                <a:solidFill>
                  <a:srgbClr val="FF0000"/>
                </a:solidFill>
              </a:rPr>
              <a:t> is html in </a:t>
            </a:r>
            <a:r>
              <a:rPr lang="nl-NL" b="1" dirty="0" smtClean="0">
                <a:solidFill>
                  <a:srgbClr val="FF0000"/>
                </a:solidFill>
              </a:rPr>
              <a:t>java</a:t>
            </a:r>
            <a:r>
              <a:rPr lang="nl-NL" dirty="0" smtClean="0">
                <a:solidFill>
                  <a:srgbClr val="FF0000"/>
                </a:solidFill>
              </a:rPr>
              <a:t>; </a:t>
            </a:r>
            <a:r>
              <a:rPr lang="nl-NL" b="1" dirty="0" smtClean="0">
                <a:solidFill>
                  <a:srgbClr val="FF0000"/>
                </a:solidFill>
              </a:rPr>
              <a:t>JSP</a:t>
            </a:r>
            <a:r>
              <a:rPr lang="nl-NL" dirty="0" smtClean="0">
                <a:solidFill>
                  <a:srgbClr val="FF0000"/>
                </a:solidFill>
              </a:rPr>
              <a:t> is </a:t>
            </a:r>
            <a:r>
              <a:rPr lang="nl-NL" b="1" dirty="0" smtClean="0">
                <a:solidFill>
                  <a:srgbClr val="FF0000"/>
                </a:solidFill>
              </a:rPr>
              <a:t>java</a:t>
            </a:r>
            <a:r>
              <a:rPr lang="nl-NL" dirty="0" smtClean="0">
                <a:solidFill>
                  <a:srgbClr val="FF0000"/>
                </a:solidFill>
              </a:rPr>
              <a:t> in html”</a:t>
            </a:r>
          </a:p>
          <a:p>
            <a:endParaRPr lang="nl-NL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JSP allows you to write blocks of Java code inside the JSP.  You do this by placing your Java code between </a:t>
            </a:r>
            <a:r>
              <a:rPr lang="en-US" b="1" dirty="0" smtClean="0"/>
              <a:t>&lt;%</a:t>
            </a:r>
            <a:r>
              <a:rPr lang="en-US" dirty="0" smtClean="0"/>
              <a:t> and </a:t>
            </a:r>
            <a:r>
              <a:rPr lang="en-US" b="1" dirty="0" smtClean="0"/>
              <a:t>%&gt;</a:t>
            </a:r>
            <a:r>
              <a:rPr lang="en-US" dirty="0" smtClean="0"/>
              <a:t> characters, named </a:t>
            </a:r>
            <a:r>
              <a:rPr lang="en-US" b="1" dirty="0" smtClean="0"/>
              <a:t>Scriptlets</a:t>
            </a:r>
          </a:p>
          <a:p>
            <a:r>
              <a:rPr lang="en-US" dirty="0" smtClean="0"/>
              <a:t>Example of scriptlet:</a:t>
            </a:r>
          </a:p>
          <a:p>
            <a:r>
              <a:rPr lang="en-US" b="1" dirty="0" smtClean="0"/>
              <a:t>&lt;html&gt;</a:t>
            </a:r>
          </a:p>
          <a:p>
            <a:r>
              <a:rPr lang="en-US" b="1" dirty="0" smtClean="0"/>
              <a:t>	&lt;body&gt;</a:t>
            </a:r>
          </a:p>
          <a:p>
            <a:r>
              <a:rPr lang="en-US" b="1" dirty="0" smtClean="0"/>
              <a:t>		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&lt;%     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	  	        // This is a scriptlet.  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	              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 “Enjoy Zero To Hero" );   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	              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java.util.Date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today = new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java.util.Date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();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		%&gt;</a:t>
            </a:r>
          </a:p>
          <a:p>
            <a:r>
              <a:rPr lang="en-US" b="1" dirty="0" smtClean="0"/>
              <a:t>		Today is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&lt;%= today %&gt;</a:t>
            </a:r>
          </a:p>
          <a:p>
            <a:r>
              <a:rPr lang="en-US" b="1" dirty="0" smtClean="0"/>
              <a:t>	&lt;/body&gt;</a:t>
            </a:r>
          </a:p>
          <a:p>
            <a:r>
              <a:rPr lang="en-US" b="1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043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56" y="766826"/>
            <a:ext cx="2488756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JSP Model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0724" y="1485900"/>
            <a:ext cx="7704139" cy="4204394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400" b="1" dirty="0" smtClean="0"/>
              <a:t>How a JSP is executed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dirty="0" smtClean="0"/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HTTP server receives request for .jsp file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The .jsp file is located (can be in any directory)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Tomcat is called and passed the .jsp file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A servlet is created based on JSP code (that may include also java code beside HTML)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The servlet .java and .class files are written to disk, internal to Tomcat under the folder </a:t>
            </a:r>
            <a:r>
              <a:rPr lang="en-US" sz="1600" b="1" dirty="0" smtClean="0"/>
              <a:t>%CATALINA_HOME%\work\Catalina\&lt;your_application&gt;\org\apache\jsp</a:t>
            </a:r>
            <a:endParaRPr lang="en-US" dirty="0" smtClean="0"/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The .class file is processed by the JVM within Tomcat like any other servlet</a:t>
            </a:r>
          </a:p>
          <a:p>
            <a:pPr marL="533400" indent="-533400" algn="l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 smtClean="0"/>
              <a:t>HTML code is generated by the servlet and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1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1263</Words>
  <Application>Microsoft Office PowerPoint</Application>
  <PresentationFormat>On-screen Show (4:3)</PresentationFormat>
  <Paragraphs>321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 Web Applications – part 2 </vt:lpstr>
      <vt:lpstr>Contents</vt:lpstr>
      <vt:lpstr>Let’s go</vt:lpstr>
      <vt:lpstr>Java Server Pages</vt:lpstr>
      <vt:lpstr>PowerPoint Presentation</vt:lpstr>
      <vt:lpstr>Advantages of JSPs</vt:lpstr>
      <vt:lpstr>JSP Structure</vt:lpstr>
      <vt:lpstr>JSP Scriptlets</vt:lpstr>
      <vt:lpstr>JSP Model</vt:lpstr>
      <vt:lpstr>JSP Directives &amp; Expressions</vt:lpstr>
      <vt:lpstr>Java Server Pages - workshop</vt:lpstr>
      <vt:lpstr>RequestDispatcher</vt:lpstr>
      <vt:lpstr>RequestDispatcher interface</vt:lpstr>
      <vt:lpstr>RequestDispatcher</vt:lpstr>
      <vt:lpstr>HttpServletRequest &amp; RequestDispatcher</vt:lpstr>
      <vt:lpstr>RequestDispatcher forward()</vt:lpstr>
      <vt:lpstr>RequestDispatcher include()</vt:lpstr>
      <vt:lpstr>PowerPoint Presentation</vt:lpstr>
      <vt:lpstr>Servlet Filters</vt:lpstr>
      <vt:lpstr>Servlet Filters </vt:lpstr>
      <vt:lpstr>Servlet Filters</vt:lpstr>
      <vt:lpstr>Servlet Filters</vt:lpstr>
      <vt:lpstr>Filters - workshop</vt:lpstr>
      <vt:lpstr>HTTP Session</vt:lpstr>
      <vt:lpstr>HTTP Session</vt:lpstr>
      <vt:lpstr>HTTP Session</vt:lpstr>
      <vt:lpstr>HttpSession - workshop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Daniela Oana Besliu</cp:lastModifiedBy>
  <cp:revision>302</cp:revision>
  <dcterms:created xsi:type="dcterms:W3CDTF">2013-12-09T08:38:16Z</dcterms:created>
  <dcterms:modified xsi:type="dcterms:W3CDTF">2015-05-04T19:44:21Z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