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72"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DCA8377-833D-4E8E-83AC-22F9FD507456}" type="datetimeFigureOut">
              <a:rPr lang="ru-RU" smtClean="0"/>
              <a:t>02.11.2022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C1CAB8E-5384-438A-9716-8DF66AD30D1D}" type="slidenum">
              <a:rPr lang="ru-RU" smtClean="0"/>
              <a:t>‹#›</a:t>
            </a:fld>
            <a:endParaRPr lang="ru-RU"/>
          </a:p>
        </p:txBody>
      </p:sp>
    </p:spTree>
    <p:extLst>
      <p:ext uri="{BB962C8B-B14F-4D97-AF65-F5344CB8AC3E}">
        <p14:creationId xmlns:p14="http://schemas.microsoft.com/office/powerpoint/2010/main" val="183728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DCA8377-833D-4E8E-83AC-22F9FD507456}" type="datetimeFigureOut">
              <a:rPr lang="ru-RU" smtClean="0"/>
              <a:t>02.11.2022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C1CAB8E-5384-438A-9716-8DF66AD30D1D}" type="slidenum">
              <a:rPr lang="ru-RU" smtClean="0"/>
              <a:t>‹#›</a:t>
            </a:fld>
            <a:endParaRPr lang="ru-RU"/>
          </a:p>
        </p:txBody>
      </p:sp>
    </p:spTree>
    <p:extLst>
      <p:ext uri="{BB962C8B-B14F-4D97-AF65-F5344CB8AC3E}">
        <p14:creationId xmlns:p14="http://schemas.microsoft.com/office/powerpoint/2010/main" val="172070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DCA8377-833D-4E8E-83AC-22F9FD507456}" type="datetimeFigureOut">
              <a:rPr lang="ru-RU" smtClean="0"/>
              <a:t>02.11.2022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C1CAB8E-5384-438A-9716-8DF66AD30D1D}" type="slidenum">
              <a:rPr lang="ru-RU" smtClean="0"/>
              <a:t>‹#›</a:t>
            </a:fld>
            <a:endParaRPr lang="ru-RU"/>
          </a:p>
        </p:txBody>
      </p:sp>
    </p:spTree>
    <p:extLst>
      <p:ext uri="{BB962C8B-B14F-4D97-AF65-F5344CB8AC3E}">
        <p14:creationId xmlns:p14="http://schemas.microsoft.com/office/powerpoint/2010/main" val="262683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DCA8377-833D-4E8E-83AC-22F9FD507456}" type="datetimeFigureOut">
              <a:rPr lang="ru-RU" smtClean="0"/>
              <a:t>02.11.2022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C1CAB8E-5384-438A-9716-8DF66AD30D1D}" type="slidenum">
              <a:rPr lang="ru-RU" smtClean="0"/>
              <a:t>‹#›</a:t>
            </a:fld>
            <a:endParaRPr lang="ru-RU"/>
          </a:p>
        </p:txBody>
      </p:sp>
    </p:spTree>
    <p:extLst>
      <p:ext uri="{BB962C8B-B14F-4D97-AF65-F5344CB8AC3E}">
        <p14:creationId xmlns:p14="http://schemas.microsoft.com/office/powerpoint/2010/main" val="216412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DCA8377-833D-4E8E-83AC-22F9FD507456}" type="datetimeFigureOut">
              <a:rPr lang="ru-RU" smtClean="0"/>
              <a:t>02.11.2022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C1CAB8E-5384-438A-9716-8DF66AD30D1D}" type="slidenum">
              <a:rPr lang="ru-RU" smtClean="0"/>
              <a:t>‹#›</a:t>
            </a:fld>
            <a:endParaRPr lang="ru-RU"/>
          </a:p>
        </p:txBody>
      </p:sp>
    </p:spTree>
    <p:extLst>
      <p:ext uri="{BB962C8B-B14F-4D97-AF65-F5344CB8AC3E}">
        <p14:creationId xmlns:p14="http://schemas.microsoft.com/office/powerpoint/2010/main" val="39744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DCA8377-833D-4E8E-83AC-22F9FD507456}" type="datetimeFigureOut">
              <a:rPr lang="ru-RU" smtClean="0"/>
              <a:t>02.11.2022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C1CAB8E-5384-438A-9716-8DF66AD30D1D}" type="slidenum">
              <a:rPr lang="ru-RU" smtClean="0"/>
              <a:t>‹#›</a:t>
            </a:fld>
            <a:endParaRPr lang="ru-RU"/>
          </a:p>
        </p:txBody>
      </p:sp>
    </p:spTree>
    <p:extLst>
      <p:ext uri="{BB962C8B-B14F-4D97-AF65-F5344CB8AC3E}">
        <p14:creationId xmlns:p14="http://schemas.microsoft.com/office/powerpoint/2010/main" val="157299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DCA8377-833D-4E8E-83AC-22F9FD507456}" type="datetimeFigureOut">
              <a:rPr lang="ru-RU" smtClean="0"/>
              <a:t>02.11.2022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C1CAB8E-5384-438A-9716-8DF66AD30D1D}" type="slidenum">
              <a:rPr lang="ru-RU" smtClean="0"/>
              <a:t>‹#›</a:t>
            </a:fld>
            <a:endParaRPr lang="ru-RU"/>
          </a:p>
        </p:txBody>
      </p:sp>
    </p:spTree>
    <p:extLst>
      <p:ext uri="{BB962C8B-B14F-4D97-AF65-F5344CB8AC3E}">
        <p14:creationId xmlns:p14="http://schemas.microsoft.com/office/powerpoint/2010/main" val="3107988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DCA8377-833D-4E8E-83AC-22F9FD507456}" type="datetimeFigureOut">
              <a:rPr lang="ru-RU" smtClean="0"/>
              <a:t>02.11.2022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C1CAB8E-5384-438A-9716-8DF66AD30D1D}" type="slidenum">
              <a:rPr lang="ru-RU" smtClean="0"/>
              <a:t>‹#›</a:t>
            </a:fld>
            <a:endParaRPr lang="ru-RU"/>
          </a:p>
        </p:txBody>
      </p:sp>
    </p:spTree>
    <p:extLst>
      <p:ext uri="{BB962C8B-B14F-4D97-AF65-F5344CB8AC3E}">
        <p14:creationId xmlns:p14="http://schemas.microsoft.com/office/powerpoint/2010/main" val="1655237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DCA8377-833D-4E8E-83AC-22F9FD507456}" type="datetimeFigureOut">
              <a:rPr lang="ru-RU" smtClean="0"/>
              <a:t>02.11.2022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C1CAB8E-5384-438A-9716-8DF66AD30D1D}" type="slidenum">
              <a:rPr lang="ru-RU" smtClean="0"/>
              <a:t>‹#›</a:t>
            </a:fld>
            <a:endParaRPr lang="ru-RU"/>
          </a:p>
        </p:txBody>
      </p:sp>
    </p:spTree>
    <p:extLst>
      <p:ext uri="{BB962C8B-B14F-4D97-AF65-F5344CB8AC3E}">
        <p14:creationId xmlns:p14="http://schemas.microsoft.com/office/powerpoint/2010/main" val="2848252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DCA8377-833D-4E8E-83AC-22F9FD507456}" type="datetimeFigureOut">
              <a:rPr lang="ru-RU" smtClean="0"/>
              <a:t>02.11.2022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C1CAB8E-5384-438A-9716-8DF66AD30D1D}" type="slidenum">
              <a:rPr lang="ru-RU" smtClean="0"/>
              <a:t>‹#›</a:t>
            </a:fld>
            <a:endParaRPr lang="ru-RU"/>
          </a:p>
        </p:txBody>
      </p:sp>
    </p:spTree>
    <p:extLst>
      <p:ext uri="{BB962C8B-B14F-4D97-AF65-F5344CB8AC3E}">
        <p14:creationId xmlns:p14="http://schemas.microsoft.com/office/powerpoint/2010/main" val="304482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DCA8377-833D-4E8E-83AC-22F9FD507456}" type="datetimeFigureOut">
              <a:rPr lang="ru-RU" smtClean="0"/>
              <a:t>02.11.2022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C1CAB8E-5384-438A-9716-8DF66AD30D1D}" type="slidenum">
              <a:rPr lang="ru-RU" smtClean="0"/>
              <a:t>‹#›</a:t>
            </a:fld>
            <a:endParaRPr lang="ru-RU"/>
          </a:p>
        </p:txBody>
      </p:sp>
    </p:spTree>
    <p:extLst>
      <p:ext uri="{BB962C8B-B14F-4D97-AF65-F5344CB8AC3E}">
        <p14:creationId xmlns:p14="http://schemas.microsoft.com/office/powerpoint/2010/main" val="255519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A8377-833D-4E8E-83AC-22F9FD507456}" type="datetimeFigureOut">
              <a:rPr lang="ru-RU" smtClean="0"/>
              <a:t>02.11.2022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CAB8E-5384-438A-9716-8DF66AD30D1D}" type="slidenum">
              <a:rPr lang="ru-RU" smtClean="0"/>
              <a:t>‹#›</a:t>
            </a:fld>
            <a:endParaRPr lang="ru-RU"/>
          </a:p>
        </p:txBody>
      </p:sp>
    </p:spTree>
    <p:extLst>
      <p:ext uri="{BB962C8B-B14F-4D97-AF65-F5344CB8AC3E}">
        <p14:creationId xmlns:p14="http://schemas.microsoft.com/office/powerpoint/2010/main" val="307715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britannica.com/topic/religion" TargetMode="External"/><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hyperlink" Target="https://www.britannica.com/biography/Jesu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773" y="193182"/>
            <a:ext cx="874354" cy="431643"/>
          </a:xfrm>
          <a:prstGeom prst="rect">
            <a:avLst/>
          </a:prstGeom>
        </p:spPr>
      </p:pic>
      <p:sp>
        <p:nvSpPr>
          <p:cNvPr id="7" name="TextBox 6"/>
          <p:cNvSpPr txBox="1"/>
          <p:nvPr/>
        </p:nvSpPr>
        <p:spPr>
          <a:xfrm>
            <a:off x="1918952" y="193182"/>
            <a:ext cx="1326524" cy="400110"/>
          </a:xfrm>
          <a:prstGeom prst="rect">
            <a:avLst/>
          </a:prstGeom>
          <a:noFill/>
        </p:spPr>
        <p:txBody>
          <a:bodyPr wrap="square" rtlCol="0">
            <a:spAutoFit/>
          </a:bodyPr>
          <a:lstStyle/>
          <a:p>
            <a:r>
              <a:rPr lang="en-US" sz="2000" dirty="0" smtClean="0"/>
              <a:t>HOME</a:t>
            </a:r>
            <a:endParaRPr lang="ru-RU" sz="2000" dirty="0"/>
          </a:p>
        </p:txBody>
      </p:sp>
      <p:sp>
        <p:nvSpPr>
          <p:cNvPr id="8" name="TextBox 7"/>
          <p:cNvSpPr txBox="1"/>
          <p:nvPr/>
        </p:nvSpPr>
        <p:spPr>
          <a:xfrm>
            <a:off x="3289479" y="199821"/>
            <a:ext cx="965916" cy="400110"/>
          </a:xfrm>
          <a:prstGeom prst="rect">
            <a:avLst/>
          </a:prstGeom>
          <a:noFill/>
        </p:spPr>
        <p:txBody>
          <a:bodyPr wrap="square" rtlCol="0">
            <a:spAutoFit/>
          </a:bodyPr>
          <a:lstStyle/>
          <a:p>
            <a:r>
              <a:rPr lang="en-US" sz="2000" dirty="0" smtClean="0"/>
              <a:t>ABOUT</a:t>
            </a:r>
            <a:endParaRPr lang="ru-RU" sz="2000" dirty="0"/>
          </a:p>
        </p:txBody>
      </p:sp>
      <p:sp>
        <p:nvSpPr>
          <p:cNvPr id="9" name="TextBox 8"/>
          <p:cNvSpPr txBox="1"/>
          <p:nvPr/>
        </p:nvSpPr>
        <p:spPr>
          <a:xfrm>
            <a:off x="4672884" y="208948"/>
            <a:ext cx="1287887" cy="400110"/>
          </a:xfrm>
          <a:prstGeom prst="rect">
            <a:avLst/>
          </a:prstGeom>
          <a:noFill/>
        </p:spPr>
        <p:txBody>
          <a:bodyPr wrap="square" rtlCol="0">
            <a:spAutoFit/>
          </a:bodyPr>
          <a:lstStyle/>
          <a:p>
            <a:r>
              <a:rPr lang="en-US" sz="2000" dirty="0" smtClean="0"/>
              <a:t>SOURCES</a:t>
            </a:r>
            <a:endParaRPr lang="ru-RU" sz="2000" dirty="0"/>
          </a:p>
        </p:txBody>
      </p:sp>
      <p:sp>
        <p:nvSpPr>
          <p:cNvPr id="10" name="TextBox 9"/>
          <p:cNvSpPr txBox="1"/>
          <p:nvPr/>
        </p:nvSpPr>
        <p:spPr>
          <a:xfrm>
            <a:off x="8886423" y="208948"/>
            <a:ext cx="3116687" cy="646331"/>
          </a:xfrm>
          <a:prstGeom prst="rect">
            <a:avLst/>
          </a:prstGeom>
          <a:noFill/>
        </p:spPr>
        <p:txBody>
          <a:bodyPr wrap="square" rtlCol="0">
            <a:spAutoFit/>
          </a:bodyPr>
          <a:lstStyle/>
          <a:p>
            <a:r>
              <a:rPr lang="en-US" dirty="0" smtClean="0"/>
              <a:t>Contacts:  +373(60)157784</a:t>
            </a:r>
          </a:p>
          <a:p>
            <a:r>
              <a:rPr lang="en-US" dirty="0"/>
              <a:t> </a:t>
            </a:r>
            <a:r>
              <a:rPr lang="en-US" dirty="0" smtClean="0"/>
              <a:t>                  +373(60)317883</a:t>
            </a:r>
            <a:endParaRPr lang="ru-RU" dirty="0"/>
          </a:p>
        </p:txBody>
      </p:sp>
      <p:sp>
        <p:nvSpPr>
          <p:cNvPr id="11" name="TextBox 10"/>
          <p:cNvSpPr txBox="1"/>
          <p:nvPr/>
        </p:nvSpPr>
        <p:spPr>
          <a:xfrm>
            <a:off x="2952482" y="786474"/>
            <a:ext cx="7824989" cy="1107996"/>
          </a:xfrm>
          <a:prstGeom prst="rect">
            <a:avLst/>
          </a:prstGeom>
          <a:noFill/>
        </p:spPr>
        <p:txBody>
          <a:bodyPr wrap="square" rtlCol="0">
            <a:spAutoFit/>
          </a:bodyPr>
          <a:lstStyle/>
          <a:p>
            <a:r>
              <a:rPr lang="en-US" sz="6600" b="1" dirty="0" smtClean="0">
                <a:solidFill>
                  <a:schemeClr val="bg1"/>
                </a:solidFill>
              </a:rPr>
              <a:t>THE Christianity</a:t>
            </a:r>
            <a:endParaRPr lang="ru-RU" sz="6600" b="1" dirty="0">
              <a:solidFill>
                <a:schemeClr val="bg1"/>
              </a:solidFill>
            </a:endParaRPr>
          </a:p>
        </p:txBody>
      </p:sp>
      <p:sp>
        <p:nvSpPr>
          <p:cNvPr id="12" name="TextBox 11"/>
          <p:cNvSpPr txBox="1"/>
          <p:nvPr/>
        </p:nvSpPr>
        <p:spPr>
          <a:xfrm>
            <a:off x="6155566" y="203572"/>
            <a:ext cx="1418823" cy="400110"/>
          </a:xfrm>
          <a:prstGeom prst="rect">
            <a:avLst/>
          </a:prstGeom>
          <a:noFill/>
        </p:spPr>
        <p:txBody>
          <a:bodyPr wrap="square" rtlCol="0">
            <a:spAutoFit/>
          </a:bodyPr>
          <a:lstStyle/>
          <a:p>
            <a:r>
              <a:rPr lang="en-US" sz="2000" dirty="0" smtClean="0"/>
              <a:t>COURSES</a:t>
            </a:r>
            <a:endParaRPr lang="ru-RU" sz="2000" dirty="0"/>
          </a:p>
        </p:txBody>
      </p:sp>
      <p:sp>
        <p:nvSpPr>
          <p:cNvPr id="17" name="Скругленный прямоугольник 16"/>
          <p:cNvSpPr/>
          <p:nvPr/>
        </p:nvSpPr>
        <p:spPr>
          <a:xfrm>
            <a:off x="1783830" y="2383436"/>
            <a:ext cx="8993641" cy="839449"/>
          </a:xfrm>
          <a:prstGeom prst="roundRect">
            <a:avLst/>
          </a:prstGeom>
          <a:solidFill>
            <a:schemeClr val="accent1">
              <a:lumMod val="60000"/>
              <a:lumOff val="4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extBox 15"/>
          <p:cNvSpPr txBox="1"/>
          <p:nvPr/>
        </p:nvSpPr>
        <p:spPr>
          <a:xfrm>
            <a:off x="1918952" y="2471996"/>
            <a:ext cx="8858519" cy="707886"/>
          </a:xfrm>
          <a:prstGeom prst="rect">
            <a:avLst/>
          </a:prstGeom>
          <a:noFill/>
        </p:spPr>
        <p:txBody>
          <a:bodyPr wrap="square" rtlCol="0">
            <a:spAutoFit/>
          </a:bodyPr>
          <a:lstStyle/>
          <a:p>
            <a:r>
              <a:rPr lang="en-US" sz="2000" b="1" dirty="0">
                <a:solidFill>
                  <a:schemeClr val="bg1"/>
                </a:solidFill>
              </a:rPr>
              <a:t>“For God so loved the world, that he gave his only begotten Son, that whosoever believeth in him should not perish, but have everlasting life</a:t>
            </a:r>
            <a:r>
              <a:rPr lang="en-US" sz="2000" b="1" dirty="0" smtClean="0">
                <a:solidFill>
                  <a:schemeClr val="bg1"/>
                </a:solidFill>
              </a:rPr>
              <a:t>.” JOHN 3:16</a:t>
            </a:r>
            <a:endParaRPr lang="ru-RU" sz="2000" b="1" dirty="0">
              <a:solidFill>
                <a:schemeClr val="bg1"/>
              </a:solidFill>
            </a:endParaRPr>
          </a:p>
        </p:txBody>
      </p:sp>
    </p:spTree>
    <p:extLst>
      <p:ext uri="{BB962C8B-B14F-4D97-AF65-F5344CB8AC3E}">
        <p14:creationId xmlns:p14="http://schemas.microsoft.com/office/powerpoint/2010/main" val="707629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1999" cy="6858001"/>
          </a:xfrm>
          <a:prstGeom prst="rect">
            <a:avLst/>
          </a:prstGeom>
        </p:spPr>
      </p:pic>
      <p:sp>
        <p:nvSpPr>
          <p:cNvPr id="3" name="TextBox 2"/>
          <p:cNvSpPr txBox="1"/>
          <p:nvPr/>
        </p:nvSpPr>
        <p:spPr>
          <a:xfrm>
            <a:off x="4262200" y="343796"/>
            <a:ext cx="3657601" cy="584775"/>
          </a:xfrm>
          <a:prstGeom prst="rect">
            <a:avLst/>
          </a:prstGeom>
          <a:noFill/>
        </p:spPr>
        <p:txBody>
          <a:bodyPr wrap="square" rtlCol="0">
            <a:spAutoFit/>
          </a:bodyPr>
          <a:lstStyle/>
          <a:p>
            <a:r>
              <a:rPr lang="en-US" sz="3200" b="1" dirty="0" smtClean="0">
                <a:solidFill>
                  <a:schemeClr val="bg1"/>
                </a:solidFill>
              </a:rPr>
              <a:t>ABOUT Christianity </a:t>
            </a:r>
            <a:endParaRPr lang="ru-RU" sz="3200" b="1" dirty="0">
              <a:solidFill>
                <a:schemeClr val="bg1"/>
              </a:solidFill>
            </a:endParaRPr>
          </a:p>
        </p:txBody>
      </p:sp>
      <p:sp>
        <p:nvSpPr>
          <p:cNvPr id="4" name="Скругленный прямоугольник 3"/>
          <p:cNvSpPr/>
          <p:nvPr/>
        </p:nvSpPr>
        <p:spPr>
          <a:xfrm>
            <a:off x="979356" y="1372733"/>
            <a:ext cx="5456420" cy="1712627"/>
          </a:xfrm>
          <a:prstGeom prst="roundRect">
            <a:avLst/>
          </a:prstGeom>
          <a:solidFill>
            <a:schemeClr val="accent1">
              <a:lumMod val="60000"/>
              <a:lumOff val="4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Christianity, major </a:t>
            </a:r>
            <a:r>
              <a:rPr lang="en-US" sz="2000" b="1" dirty="0">
                <a:solidFill>
                  <a:schemeClr val="tx1">
                    <a:lumMod val="75000"/>
                    <a:lumOff val="25000"/>
                  </a:schemeClr>
                </a:solidFill>
                <a:hlinkClick r:id="rId3"/>
              </a:rPr>
              <a:t>religion</a:t>
            </a:r>
            <a:r>
              <a:rPr lang="en-US" sz="2000" b="1" dirty="0">
                <a:solidFill>
                  <a:schemeClr val="tx1">
                    <a:lumMod val="75000"/>
                    <a:lumOff val="25000"/>
                  </a:schemeClr>
                </a:solidFill>
              </a:rPr>
              <a:t> stemming from the life, teachings, and death of </a:t>
            </a:r>
            <a:r>
              <a:rPr lang="en-US" sz="2000" b="1" dirty="0">
                <a:solidFill>
                  <a:schemeClr val="tx1">
                    <a:lumMod val="75000"/>
                    <a:lumOff val="25000"/>
                  </a:schemeClr>
                </a:solidFill>
                <a:hlinkClick r:id="rId4"/>
              </a:rPr>
              <a:t>Jesus of Nazareth</a:t>
            </a:r>
            <a:r>
              <a:rPr lang="en-US" sz="2000" b="1" dirty="0">
                <a:solidFill>
                  <a:schemeClr val="tx1">
                    <a:lumMod val="75000"/>
                    <a:lumOff val="25000"/>
                  </a:schemeClr>
                </a:solidFill>
              </a:rPr>
              <a:t> (the Christ, or the Anointed One of God) in the 1st century </a:t>
            </a:r>
            <a:r>
              <a:rPr lang="en-US" sz="2000" b="1" cap="all" dirty="0">
                <a:solidFill>
                  <a:schemeClr val="tx1">
                    <a:lumMod val="75000"/>
                    <a:lumOff val="25000"/>
                  </a:schemeClr>
                </a:solidFill>
              </a:rPr>
              <a:t>CE</a:t>
            </a:r>
            <a:r>
              <a:rPr lang="en-US" sz="2000" b="1" dirty="0">
                <a:solidFill>
                  <a:schemeClr val="tx1">
                    <a:lumMod val="75000"/>
                    <a:lumOff val="25000"/>
                  </a:schemeClr>
                </a:solidFill>
              </a:rPr>
              <a:t>.</a:t>
            </a:r>
            <a:endParaRPr lang="ru-RU" sz="2000" b="1" dirty="0">
              <a:solidFill>
                <a:schemeClr val="tx1">
                  <a:lumMod val="75000"/>
                  <a:lumOff val="25000"/>
                </a:schemeClr>
              </a:solidFill>
            </a:endParaRPr>
          </a:p>
        </p:txBody>
      </p:sp>
      <p:sp>
        <p:nvSpPr>
          <p:cNvPr id="5" name="Скругленный прямоугольник 4"/>
          <p:cNvSpPr/>
          <p:nvPr/>
        </p:nvSpPr>
        <p:spPr>
          <a:xfrm>
            <a:off x="5191591" y="3787457"/>
            <a:ext cx="5456420" cy="2126651"/>
          </a:xfrm>
          <a:prstGeom prst="roundRect">
            <a:avLst/>
          </a:prstGeom>
          <a:solidFill>
            <a:schemeClr val="accent1">
              <a:lumMod val="60000"/>
              <a:lumOff val="4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Many people think that going to church occasionally or simply believing in God makes them </a:t>
            </a:r>
            <a:r>
              <a:rPr lang="en-US" sz="2000" b="1" dirty="0">
                <a:solidFill>
                  <a:srgbClr val="0070C0"/>
                </a:solidFill>
              </a:rPr>
              <a:t>a Christian</a:t>
            </a:r>
            <a:r>
              <a:rPr lang="en-US" sz="2000" b="1" dirty="0">
                <a:solidFill>
                  <a:schemeClr val="tx1">
                    <a:lumMod val="75000"/>
                    <a:lumOff val="25000"/>
                  </a:schemeClr>
                </a:solidFill>
              </a:rPr>
              <a:t>. </a:t>
            </a:r>
            <a:r>
              <a:rPr lang="en-US" sz="2000" b="1" dirty="0">
                <a:solidFill>
                  <a:schemeClr val="tx1">
                    <a:lumMod val="75000"/>
                    <a:lumOff val="25000"/>
                  </a:schemeClr>
                </a:solidFill>
              </a:rPr>
              <a:t>But </a:t>
            </a:r>
            <a:r>
              <a:rPr lang="en-US" sz="2000" b="1" dirty="0">
                <a:solidFill>
                  <a:srgbClr val="0070C0"/>
                </a:solidFill>
              </a:rPr>
              <a:t>the Bible </a:t>
            </a:r>
            <a:r>
              <a:rPr lang="en-US" sz="2000" b="1" dirty="0">
                <a:solidFill>
                  <a:schemeClr val="tx1">
                    <a:lumMod val="75000"/>
                    <a:lumOff val="25000"/>
                  </a:schemeClr>
                </a:solidFill>
              </a:rPr>
              <a:t>presents a different perspective and definition of a Christian. A Christian is someone whose </a:t>
            </a:r>
            <a:r>
              <a:rPr lang="en-US" sz="2000" b="1" dirty="0">
                <a:solidFill>
                  <a:srgbClr val="0070C0"/>
                </a:solidFill>
              </a:rPr>
              <a:t>behavior</a:t>
            </a:r>
            <a:r>
              <a:rPr lang="en-US" sz="2000" b="1" dirty="0">
                <a:solidFill>
                  <a:schemeClr val="tx1">
                    <a:lumMod val="75000"/>
                    <a:lumOff val="25000"/>
                  </a:schemeClr>
                </a:solidFill>
              </a:rPr>
              <a:t> and </a:t>
            </a:r>
            <a:r>
              <a:rPr lang="en-US" sz="2000" b="1" dirty="0">
                <a:solidFill>
                  <a:srgbClr val="0070C0"/>
                </a:solidFill>
              </a:rPr>
              <a:t>heart</a:t>
            </a:r>
            <a:r>
              <a:rPr lang="en-US" sz="2000" b="1" dirty="0">
                <a:solidFill>
                  <a:schemeClr val="tx1">
                    <a:lumMod val="75000"/>
                    <a:lumOff val="25000"/>
                  </a:schemeClr>
                </a:solidFill>
              </a:rPr>
              <a:t> reflects Jesus Christ.</a:t>
            </a:r>
            <a:endParaRPr lang="ru-RU" sz="2000" b="1" dirty="0">
              <a:solidFill>
                <a:schemeClr val="tx1">
                  <a:lumMod val="75000"/>
                  <a:lumOff val="25000"/>
                </a:schemeClr>
              </a:solidFill>
            </a:endParaRPr>
          </a:p>
        </p:txBody>
      </p:sp>
    </p:spTree>
    <p:extLst>
      <p:ext uri="{BB962C8B-B14F-4D97-AF65-F5344CB8AC3E}">
        <p14:creationId xmlns:p14="http://schemas.microsoft.com/office/powerpoint/2010/main" val="842541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1999" cy="6858001"/>
          </a:xfrm>
          <a:prstGeom prst="rect">
            <a:avLst/>
          </a:prstGeom>
        </p:spPr>
      </p:pic>
      <p:sp>
        <p:nvSpPr>
          <p:cNvPr id="5" name="Скругленный прямоугольник 4"/>
          <p:cNvSpPr/>
          <p:nvPr/>
        </p:nvSpPr>
        <p:spPr>
          <a:xfrm>
            <a:off x="224852" y="1002904"/>
            <a:ext cx="11767279" cy="5487837"/>
          </a:xfrm>
          <a:prstGeom prst="roundRect">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lumMod val="85000"/>
                    <a:lumOff val="15000"/>
                  </a:schemeClr>
                </a:solidFill>
              </a:rPr>
              <a:t>1. THE INEVITABILITY OF FAITH.</a:t>
            </a:r>
          </a:p>
          <a:p>
            <a:r>
              <a:rPr lang="en-US" sz="2000" dirty="0">
                <a:solidFill>
                  <a:schemeClr val="tx1">
                    <a:lumMod val="85000"/>
                    <a:lumOff val="15000"/>
                  </a:schemeClr>
                </a:solidFill>
              </a:rPr>
              <a:t>Everyone believes in something. No one can endure the stress and cares of life without faith in something that cannot ultimately be proven. Atheists cannot prove there is no God. Pantheists cannot prove that everything is God</a:t>
            </a:r>
            <a:r>
              <a:rPr lang="en-US" sz="2000" dirty="0" smtClean="0">
                <a:solidFill>
                  <a:schemeClr val="tx1">
                    <a:lumMod val="85000"/>
                    <a:lumOff val="15000"/>
                  </a:schemeClr>
                </a:solidFill>
              </a:rPr>
              <a:t>.</a:t>
            </a:r>
          </a:p>
          <a:p>
            <a:endParaRPr lang="en-US" sz="2000" dirty="0">
              <a:solidFill>
                <a:schemeClr val="tx1">
                  <a:lumMod val="85000"/>
                  <a:lumOff val="15000"/>
                </a:schemeClr>
              </a:solidFill>
            </a:endParaRPr>
          </a:p>
          <a:p>
            <a:r>
              <a:rPr lang="en-US" sz="2000" b="1" dirty="0">
                <a:solidFill>
                  <a:schemeClr val="tx1">
                    <a:lumMod val="85000"/>
                    <a:lumOff val="15000"/>
                  </a:schemeClr>
                </a:solidFill>
              </a:rPr>
              <a:t>2. THE LIMITATIONS OF SCIENCE.</a:t>
            </a:r>
          </a:p>
          <a:p>
            <a:r>
              <a:rPr lang="en-US" sz="2000" dirty="0">
                <a:solidFill>
                  <a:schemeClr val="tx1">
                    <a:lumMod val="85000"/>
                    <a:lumOff val="15000"/>
                  </a:schemeClr>
                </a:solidFill>
              </a:rPr>
              <a:t>Scientific method is limited to a process defined by that which is measurable and repeatable. By definition, it cannot speak to issues of ultimate origin, meaning, or morality. For such answers, science is dependent on the</a:t>
            </a:r>
            <a:br>
              <a:rPr lang="en-US" sz="2000" dirty="0">
                <a:solidFill>
                  <a:schemeClr val="tx1">
                    <a:lumMod val="85000"/>
                    <a:lumOff val="15000"/>
                  </a:schemeClr>
                </a:solidFill>
              </a:rPr>
            </a:br>
            <a:r>
              <a:rPr lang="en-US" sz="2000" dirty="0">
                <a:solidFill>
                  <a:schemeClr val="tx1">
                    <a:lumMod val="85000"/>
                    <a:lumOff val="15000"/>
                  </a:schemeClr>
                </a:solidFill>
              </a:rPr>
              <a:t>values and personal beliefs of those who use it. </a:t>
            </a:r>
          </a:p>
          <a:p>
            <a:endParaRPr lang="en-US" sz="2000" dirty="0" smtClean="0">
              <a:solidFill>
                <a:schemeClr val="tx1">
                  <a:lumMod val="85000"/>
                  <a:lumOff val="15000"/>
                </a:schemeClr>
              </a:solidFill>
            </a:endParaRPr>
          </a:p>
          <a:p>
            <a:r>
              <a:rPr lang="en-US" sz="2000" b="1" dirty="0">
                <a:solidFill>
                  <a:schemeClr val="tx1">
                    <a:lumMod val="85000"/>
                    <a:lumOff val="15000"/>
                  </a:schemeClr>
                </a:solidFill>
              </a:rPr>
              <a:t>3. THE PROBLEMS OF EVOLUTION.</a:t>
            </a:r>
          </a:p>
          <a:p>
            <a:r>
              <a:rPr lang="en-US" sz="2000" dirty="0">
                <a:solidFill>
                  <a:schemeClr val="tx1">
                    <a:lumMod val="85000"/>
                    <a:lumOff val="15000"/>
                  </a:schemeClr>
                </a:solidFill>
              </a:rPr>
              <a:t>Some have assumed that an evolutionary explanation of life would make God unnecessary. This overlooks some problems. Even if we assume that scientists will someday find enough “missing links” to confirm that life appeared and developed gradually over great periods of time, laws of probability would still show the need for a Creator.</a:t>
            </a:r>
          </a:p>
          <a:p>
            <a:endParaRPr lang="en-US" sz="2000" dirty="0" smtClean="0">
              <a:solidFill>
                <a:schemeClr val="tx1">
                  <a:lumMod val="85000"/>
                  <a:lumOff val="15000"/>
                </a:schemeClr>
              </a:solidFill>
            </a:endParaRPr>
          </a:p>
          <a:p>
            <a:endParaRPr lang="en-US" sz="2000" dirty="0">
              <a:solidFill>
                <a:schemeClr val="tx1">
                  <a:lumMod val="85000"/>
                  <a:lumOff val="15000"/>
                </a:schemeClr>
              </a:solidFill>
            </a:endParaRPr>
          </a:p>
        </p:txBody>
      </p:sp>
      <p:sp>
        <p:nvSpPr>
          <p:cNvPr id="2" name="TextBox 1"/>
          <p:cNvSpPr txBox="1"/>
          <p:nvPr/>
        </p:nvSpPr>
        <p:spPr>
          <a:xfrm>
            <a:off x="3432747" y="239842"/>
            <a:ext cx="5696263" cy="523220"/>
          </a:xfrm>
          <a:prstGeom prst="rect">
            <a:avLst/>
          </a:prstGeom>
          <a:noFill/>
        </p:spPr>
        <p:txBody>
          <a:bodyPr wrap="square" rtlCol="0">
            <a:spAutoFit/>
          </a:bodyPr>
          <a:lstStyle/>
          <a:p>
            <a:r>
              <a:rPr lang="en-US" sz="2800" b="1" dirty="0" smtClean="0">
                <a:solidFill>
                  <a:schemeClr val="bg1"/>
                </a:solidFill>
              </a:rPr>
              <a:t>10 REASONS TO BELIEVE IN GOD</a:t>
            </a:r>
            <a:endParaRPr lang="ru-RU" sz="2800" b="1" dirty="0">
              <a:solidFill>
                <a:schemeClr val="bg1"/>
              </a:solidFill>
            </a:endParaRPr>
          </a:p>
        </p:txBody>
      </p:sp>
    </p:spTree>
    <p:extLst>
      <p:ext uri="{BB962C8B-B14F-4D97-AF65-F5344CB8AC3E}">
        <p14:creationId xmlns:p14="http://schemas.microsoft.com/office/powerpoint/2010/main" val="3683022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1999" cy="6858001"/>
          </a:xfrm>
          <a:prstGeom prst="rect">
            <a:avLst/>
          </a:prstGeom>
        </p:spPr>
      </p:pic>
      <p:sp>
        <p:nvSpPr>
          <p:cNvPr id="5" name="Скругленный прямоугольник 4"/>
          <p:cNvSpPr/>
          <p:nvPr/>
        </p:nvSpPr>
        <p:spPr>
          <a:xfrm>
            <a:off x="149902" y="299803"/>
            <a:ext cx="12042097" cy="6370820"/>
          </a:xfrm>
          <a:prstGeom prst="roundRect">
            <a:avLst/>
          </a:prstGeom>
          <a:solidFill>
            <a:schemeClr val="accent1">
              <a:lumMod val="60000"/>
              <a:lumOff val="4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lumMod val="85000"/>
                  <a:lumOff val="15000"/>
                </a:schemeClr>
              </a:solidFill>
            </a:endParaRPr>
          </a:p>
          <a:p>
            <a:endParaRPr lang="en-US" b="1" dirty="0" smtClean="0">
              <a:solidFill>
                <a:schemeClr val="tx1">
                  <a:lumMod val="85000"/>
                  <a:lumOff val="15000"/>
                </a:schemeClr>
              </a:solidFill>
            </a:endParaRPr>
          </a:p>
          <a:p>
            <a:endParaRPr lang="en-US" b="1" dirty="0">
              <a:solidFill>
                <a:schemeClr val="tx1">
                  <a:lumMod val="85000"/>
                  <a:lumOff val="15000"/>
                </a:schemeClr>
              </a:solidFill>
            </a:endParaRPr>
          </a:p>
          <a:p>
            <a:endParaRPr lang="en-US" b="1" dirty="0" smtClean="0">
              <a:solidFill>
                <a:schemeClr val="tx1">
                  <a:lumMod val="85000"/>
                  <a:lumOff val="15000"/>
                </a:schemeClr>
              </a:solidFill>
            </a:endParaRPr>
          </a:p>
          <a:p>
            <a:r>
              <a:rPr lang="en-US" b="1" dirty="0" smtClean="0">
                <a:solidFill>
                  <a:schemeClr val="tx1">
                    <a:lumMod val="85000"/>
                    <a:lumOff val="15000"/>
                  </a:schemeClr>
                </a:solidFill>
              </a:rPr>
              <a:t>4</a:t>
            </a:r>
            <a:r>
              <a:rPr lang="en-US" b="1" dirty="0">
                <a:solidFill>
                  <a:schemeClr val="tx1">
                    <a:lumMod val="85000"/>
                    <a:lumOff val="15000"/>
                  </a:schemeClr>
                </a:solidFill>
              </a:rPr>
              <a:t>. THE HABITS OF THE HEART.</a:t>
            </a:r>
          </a:p>
          <a:p>
            <a:endParaRPr lang="en-US" dirty="0" smtClean="0">
              <a:solidFill>
                <a:schemeClr val="tx1">
                  <a:lumMod val="85000"/>
                  <a:lumOff val="15000"/>
                </a:schemeClr>
              </a:solidFill>
            </a:endParaRPr>
          </a:p>
          <a:p>
            <a:r>
              <a:rPr lang="en-US" b="1" dirty="0">
                <a:solidFill>
                  <a:schemeClr val="tx1">
                    <a:lumMod val="85000"/>
                    <a:lumOff val="15000"/>
                  </a:schemeClr>
                </a:solidFill>
              </a:rPr>
              <a:t>5. THE BACKGROUND OF GENESIS.</a:t>
            </a:r>
          </a:p>
          <a:p>
            <a:r>
              <a:rPr lang="en-US" dirty="0">
                <a:solidFill>
                  <a:schemeClr val="tx1">
                    <a:lumMod val="85000"/>
                    <a:lumOff val="15000"/>
                  </a:schemeClr>
                </a:solidFill>
              </a:rPr>
              <a:t>On first reading, the opening words of the Bible seem to assume the existence of God. Genesis, however, was written at a point of time in history. Moses wrote, “In the beginning God” after Israel’s exodus from Egypt. He wrote after miraculous events that were said to have been witnessed by millions of Jews and Egyptians. From the Exodus to the coming of Messiah, the God of the Bible rests His case on events witnessed in real time and locations. Anyone who doubted the claims could visit real places and people to check out the evidence for themselves</a:t>
            </a:r>
            <a:r>
              <a:rPr lang="en-US" dirty="0" smtClean="0">
                <a:solidFill>
                  <a:schemeClr val="tx1">
                    <a:lumMod val="85000"/>
                    <a:lumOff val="15000"/>
                  </a:schemeClr>
                </a:solidFill>
              </a:rPr>
              <a:t>.</a:t>
            </a:r>
          </a:p>
          <a:p>
            <a:endParaRPr lang="en-US" dirty="0">
              <a:solidFill>
                <a:schemeClr val="tx1">
                  <a:lumMod val="85000"/>
                  <a:lumOff val="15000"/>
                </a:schemeClr>
              </a:solidFill>
            </a:endParaRPr>
          </a:p>
          <a:p>
            <a:r>
              <a:rPr lang="en-US" b="1" dirty="0">
                <a:solidFill>
                  <a:schemeClr val="tx1">
                    <a:lumMod val="85000"/>
                    <a:lumOff val="15000"/>
                  </a:schemeClr>
                </a:solidFill>
              </a:rPr>
              <a:t>6. THE NATION OF ISRAEL.</a:t>
            </a:r>
          </a:p>
          <a:p>
            <a:endParaRPr lang="en-US" dirty="0" smtClean="0">
              <a:solidFill>
                <a:schemeClr val="tx1">
                  <a:lumMod val="85000"/>
                  <a:lumOff val="15000"/>
                </a:schemeClr>
              </a:solidFill>
            </a:endParaRPr>
          </a:p>
          <a:p>
            <a:r>
              <a:rPr lang="en-US" b="1" dirty="0">
                <a:solidFill>
                  <a:schemeClr val="tx1">
                    <a:lumMod val="85000"/>
                    <a:lumOff val="15000"/>
                  </a:schemeClr>
                </a:solidFill>
              </a:rPr>
              <a:t>7. THE CLAIMS OF CHRIST.</a:t>
            </a:r>
          </a:p>
          <a:p>
            <a:r>
              <a:rPr lang="en-US" dirty="0">
                <a:solidFill>
                  <a:schemeClr val="tx1">
                    <a:lumMod val="85000"/>
                    <a:lumOff val="15000"/>
                  </a:schemeClr>
                </a:solidFill>
              </a:rPr>
              <a:t>Many who doubt the existence of God have reassured themselves with the thought, “If God wanted us to believe in Him, He would appear to us.” According to the Bible, that is what God has done. Writing in the 7th century BC, the prophet Isaiah said that God would give His people a sign. A virgin would bear a son who would be called “God with us” (Isaiah 7:14; Matthew 1:23). Isaiah said this Son would be called, “Mighty God, Everlasting Father, Prince of Peace” (Isaiah 9:6). The prophet also said that this child would die for His people’s sins before seeing His life prolonged and </a:t>
            </a:r>
            <a:r>
              <a:rPr lang="en-US" dirty="0" err="1">
                <a:solidFill>
                  <a:schemeClr val="tx1">
                    <a:lumMod val="85000"/>
                    <a:lumOff val="15000"/>
                  </a:schemeClr>
                </a:solidFill>
              </a:rPr>
              <a:t>honoured</a:t>
            </a:r>
            <a:r>
              <a:rPr lang="en-US" dirty="0">
                <a:solidFill>
                  <a:schemeClr val="tx1">
                    <a:lumMod val="85000"/>
                    <a:lumOff val="15000"/>
                  </a:schemeClr>
                </a:solidFill>
              </a:rPr>
              <a:t> by God (Isaiah 53). According to the New Testament, Jesus claimed to be that Messiah. Under the oversight of a Roman governor named Pontius Pilate, He was crucified on charges that He claimed to be the king of Israel and that He had represented Himself as being equal with God (John 5:18).</a:t>
            </a:r>
          </a:p>
          <a:p>
            <a:endParaRPr lang="en-US" dirty="0">
              <a:solidFill>
                <a:schemeClr val="tx1">
                  <a:lumMod val="85000"/>
                  <a:lumOff val="15000"/>
                </a:schemeClr>
              </a:solidFill>
            </a:endParaRPr>
          </a:p>
          <a:p>
            <a:endParaRPr lang="en-US" dirty="0">
              <a:solidFill>
                <a:schemeClr val="tx1">
                  <a:lumMod val="85000"/>
                  <a:lumOff val="15000"/>
                </a:schemeClr>
              </a:solidFill>
            </a:endParaRPr>
          </a:p>
          <a:p>
            <a:endParaRPr lang="en-US" dirty="0" smtClean="0">
              <a:solidFill>
                <a:schemeClr val="tx1">
                  <a:lumMod val="85000"/>
                  <a:lumOff val="15000"/>
                </a:schemeClr>
              </a:solidFill>
            </a:endParaRPr>
          </a:p>
          <a:p>
            <a:endParaRPr lang="en-US" dirty="0">
              <a:solidFill>
                <a:schemeClr val="tx1">
                  <a:lumMod val="85000"/>
                  <a:lumOff val="15000"/>
                </a:schemeClr>
              </a:solidFill>
            </a:endParaRPr>
          </a:p>
        </p:txBody>
      </p:sp>
    </p:spTree>
    <p:extLst>
      <p:ext uri="{BB962C8B-B14F-4D97-AF65-F5344CB8AC3E}">
        <p14:creationId xmlns:p14="http://schemas.microsoft.com/office/powerpoint/2010/main" val="1512958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77000"/>
          </a:schemeClr>
        </a:solidFill>
        <a:effectLst/>
      </p:bgPr>
    </p:bg>
    <p:spTree>
      <p:nvGrpSpPr>
        <p:cNvPr id="1" name=""/>
        <p:cNvGrpSpPr/>
        <p:nvPr/>
      </p:nvGrpSpPr>
      <p:grpSpPr>
        <a:xfrm>
          <a:off x="0" y="0"/>
          <a:ext cx="0" cy="0"/>
          <a:chOff x="0" y="0"/>
          <a:chExt cx="0" cy="0"/>
        </a:xfrm>
      </p:grpSpPr>
      <p:sp>
        <p:nvSpPr>
          <p:cNvPr id="5" name="Скругленный прямоугольник 4"/>
          <p:cNvSpPr/>
          <p:nvPr/>
        </p:nvSpPr>
        <p:spPr>
          <a:xfrm>
            <a:off x="149902" y="299803"/>
            <a:ext cx="12042097" cy="637082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smtClean="0">
              <a:solidFill>
                <a:schemeClr val="tx1">
                  <a:lumMod val="85000"/>
                  <a:lumOff val="15000"/>
                </a:schemeClr>
              </a:solidFill>
            </a:endParaRPr>
          </a:p>
          <a:p>
            <a:endParaRPr lang="en-US" sz="2000" b="1" dirty="0">
              <a:solidFill>
                <a:schemeClr val="tx1">
                  <a:lumMod val="85000"/>
                  <a:lumOff val="15000"/>
                </a:schemeClr>
              </a:solidFill>
            </a:endParaRPr>
          </a:p>
          <a:p>
            <a:r>
              <a:rPr lang="en-US" sz="2000" b="1" dirty="0" smtClean="0">
                <a:solidFill>
                  <a:schemeClr val="tx1">
                    <a:lumMod val="85000"/>
                    <a:lumOff val="15000"/>
                  </a:schemeClr>
                </a:solidFill>
              </a:rPr>
              <a:t>8</a:t>
            </a:r>
            <a:r>
              <a:rPr lang="en-US" sz="2000" b="1" dirty="0">
                <a:solidFill>
                  <a:schemeClr val="tx1">
                    <a:lumMod val="85000"/>
                    <a:lumOff val="15000"/>
                  </a:schemeClr>
                </a:solidFill>
              </a:rPr>
              <a:t>. THE EVIDENCE OF MIRACLES.</a:t>
            </a:r>
          </a:p>
          <a:p>
            <a:r>
              <a:rPr lang="en-US" sz="2000" dirty="0">
                <a:solidFill>
                  <a:schemeClr val="tx1">
                    <a:lumMod val="85000"/>
                    <a:lumOff val="15000"/>
                  </a:schemeClr>
                </a:solidFill>
              </a:rPr>
              <a:t>The reports of the first followers of Jesus agree that He did more than just claim to be the long-awaited Messiah. These witnesses said He won their trust by healing paralytics, walking on water, and then voluntarily dying a painful, undeserved death before rising from the dead (1 Corinthians 15:1-8). Most compelling was their claim that many witnesses had seen and talked to Christ after finding His tomb empty and before watching Him ascend visibly into the clouds. These witnesses didn’t have anything on earth to gain by their claims. They had no hopes of material wealth or power. Many became martyrs, claiming to the end that the long-awaited Messiah of Israel had lived among them, that He had become a sacrifice for sin, and that He had risen from the dead to assure them of His ability to bring them to God.</a:t>
            </a:r>
          </a:p>
          <a:p>
            <a:endParaRPr lang="en-US" sz="2000" b="1" dirty="0" smtClean="0">
              <a:solidFill>
                <a:schemeClr val="tx1">
                  <a:lumMod val="85000"/>
                  <a:lumOff val="15000"/>
                </a:schemeClr>
              </a:solidFill>
            </a:endParaRPr>
          </a:p>
          <a:p>
            <a:r>
              <a:rPr lang="en-US" sz="2000" b="1" dirty="0" smtClean="0">
                <a:solidFill>
                  <a:schemeClr val="tx1">
                    <a:lumMod val="85000"/>
                    <a:lumOff val="15000"/>
                  </a:schemeClr>
                </a:solidFill>
              </a:rPr>
              <a:t>9</a:t>
            </a:r>
            <a:r>
              <a:rPr lang="en-US" sz="2000" b="1" dirty="0">
                <a:solidFill>
                  <a:schemeClr val="tx1">
                    <a:lumMod val="85000"/>
                    <a:lumOff val="15000"/>
                  </a:schemeClr>
                </a:solidFill>
              </a:rPr>
              <a:t>. THE DETAILS OF NATURE</a:t>
            </a:r>
            <a:r>
              <a:rPr lang="en-US" sz="2000" b="1" dirty="0" smtClean="0">
                <a:solidFill>
                  <a:schemeClr val="tx1">
                    <a:lumMod val="85000"/>
                    <a:lumOff val="15000"/>
                  </a:schemeClr>
                </a:solidFill>
              </a:rPr>
              <a:t>.</a:t>
            </a:r>
          </a:p>
          <a:p>
            <a:endParaRPr lang="en-US" sz="2000" b="1" dirty="0" smtClean="0">
              <a:solidFill>
                <a:schemeClr val="tx1">
                  <a:lumMod val="85000"/>
                  <a:lumOff val="15000"/>
                </a:schemeClr>
              </a:solidFill>
            </a:endParaRPr>
          </a:p>
          <a:p>
            <a:r>
              <a:rPr lang="en-US" sz="2000" b="1" dirty="0" smtClean="0">
                <a:solidFill>
                  <a:schemeClr val="tx1">
                    <a:lumMod val="85000"/>
                    <a:lumOff val="15000"/>
                  </a:schemeClr>
                </a:solidFill>
              </a:rPr>
              <a:t>10</a:t>
            </a:r>
            <a:r>
              <a:rPr lang="en-US" sz="2000" b="1" dirty="0">
                <a:solidFill>
                  <a:schemeClr val="tx1">
                    <a:lumMod val="85000"/>
                    <a:lumOff val="15000"/>
                  </a:schemeClr>
                </a:solidFill>
              </a:rPr>
              <a:t>. THE VOICE OF EXPERIENCE</a:t>
            </a:r>
            <a:r>
              <a:rPr lang="en-US" sz="2000" b="1" dirty="0" smtClean="0">
                <a:solidFill>
                  <a:schemeClr val="tx1">
                    <a:lumMod val="85000"/>
                    <a:lumOff val="15000"/>
                  </a:schemeClr>
                </a:solidFill>
              </a:rPr>
              <a:t>.</a:t>
            </a:r>
          </a:p>
          <a:p>
            <a:r>
              <a:rPr lang="en-US" sz="2000" dirty="0">
                <a:solidFill>
                  <a:schemeClr val="tx1">
                    <a:lumMod val="85000"/>
                    <a:lumOff val="15000"/>
                  </a:schemeClr>
                </a:solidFill>
              </a:rPr>
              <a:t>YOU’RE NOT ALONE if you are open to the existence of God but aren’t sure you can accept Jesus’ claim to be “God in the flesh.” The teacher from Nazareth promised help to those who are concerned about doing the will of God. He said, “If anyone chooses to do God’s will, he will find out whether My teaching comes from God or whether I speak on My own” (John 7:17 NIV).</a:t>
            </a:r>
            <a:endParaRPr lang="en-US" sz="2000" b="1" dirty="0">
              <a:solidFill>
                <a:schemeClr val="tx1">
                  <a:lumMod val="85000"/>
                  <a:lumOff val="15000"/>
                </a:schemeClr>
              </a:solidFill>
            </a:endParaRPr>
          </a:p>
          <a:p>
            <a:endParaRPr lang="en-US" sz="2000" b="1" dirty="0">
              <a:solidFill>
                <a:schemeClr val="tx1">
                  <a:lumMod val="85000"/>
                  <a:lumOff val="15000"/>
                </a:schemeClr>
              </a:solidFill>
            </a:endParaRPr>
          </a:p>
          <a:p>
            <a:endParaRPr lang="en-US" sz="2000" dirty="0" smtClean="0">
              <a:solidFill>
                <a:schemeClr val="tx1">
                  <a:lumMod val="85000"/>
                  <a:lumOff val="15000"/>
                </a:schemeClr>
              </a:solidFill>
            </a:endParaRPr>
          </a:p>
          <a:p>
            <a:endParaRPr lang="en-US" sz="2000" dirty="0">
              <a:solidFill>
                <a:schemeClr val="tx1">
                  <a:lumMod val="85000"/>
                  <a:lumOff val="15000"/>
                </a:schemeClr>
              </a:solidFill>
            </a:endParaRPr>
          </a:p>
        </p:txBody>
      </p:sp>
    </p:spTree>
    <p:extLst>
      <p:ext uri="{BB962C8B-B14F-4D97-AF65-F5344CB8AC3E}">
        <p14:creationId xmlns:p14="http://schemas.microsoft.com/office/powerpoint/2010/main" val="1189727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772</Words>
  <Application>Microsoft Office PowerPoint</Application>
  <PresentationFormat>Широкоэкранный</PresentationFormat>
  <Paragraphs>45</Paragraphs>
  <Slides>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vt:i4>
      </vt:variant>
    </vt:vector>
  </HeadingPairs>
  <TitlesOfParts>
    <vt:vector size="9" baseType="lpstr">
      <vt:lpstr>Arial</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Bufulica</dc:creator>
  <cp:lastModifiedBy>Bufulica</cp:lastModifiedBy>
  <cp:revision>20</cp:revision>
  <dcterms:created xsi:type="dcterms:W3CDTF">2022-11-02T07:44:12Z</dcterms:created>
  <dcterms:modified xsi:type="dcterms:W3CDTF">2022-11-02T09:12:44Z</dcterms:modified>
</cp:coreProperties>
</file>