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6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4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C60A0-D6B0-4BAD-8E8A-551EB015A02E}" v="6" dt="2021-02-01T12:40:11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e Vieusse" userId="ef5231ab-72da-4488-964a-2640413f661a" providerId="ADAL" clId="{969C60A0-D6B0-4BAD-8E8A-551EB015A02E}"/>
    <pc:docChg chg="undo custSel addSld delSld modSld">
      <pc:chgData name="Adeline Vieusse" userId="ef5231ab-72da-4488-964a-2640413f661a" providerId="ADAL" clId="{969C60A0-D6B0-4BAD-8E8A-551EB015A02E}" dt="2021-02-01T10:30:19.365" v="193" actId="20577"/>
      <pc:docMkLst>
        <pc:docMk/>
      </pc:docMkLst>
      <pc:sldChg chg="modSp mod">
        <pc:chgData name="Adeline Vieusse" userId="ef5231ab-72da-4488-964a-2640413f661a" providerId="ADAL" clId="{969C60A0-D6B0-4BAD-8E8A-551EB015A02E}" dt="2021-02-01T10:21:34.573" v="48" actId="20577"/>
        <pc:sldMkLst>
          <pc:docMk/>
          <pc:sldMk cId="400599127" sldId="259"/>
        </pc:sldMkLst>
        <pc:spChg chg="mod">
          <ac:chgData name="Adeline Vieusse" userId="ef5231ab-72da-4488-964a-2640413f661a" providerId="ADAL" clId="{969C60A0-D6B0-4BAD-8E8A-551EB015A02E}" dt="2021-02-01T10:21:34.573" v="48" actId="20577"/>
          <ac:spMkLst>
            <pc:docMk/>
            <pc:sldMk cId="400599127" sldId="259"/>
            <ac:spMk id="3" creationId="{5E11828D-F4A6-4EDE-BEEE-3300260D64A2}"/>
          </ac:spMkLst>
        </pc:spChg>
      </pc:sldChg>
      <pc:sldChg chg="del">
        <pc:chgData name="Adeline Vieusse" userId="ef5231ab-72da-4488-964a-2640413f661a" providerId="ADAL" clId="{969C60A0-D6B0-4BAD-8E8A-551EB015A02E}" dt="2021-02-01T10:19:05.364" v="0" actId="47"/>
        <pc:sldMkLst>
          <pc:docMk/>
          <pc:sldMk cId="329131704" sldId="260"/>
        </pc:sldMkLst>
      </pc:sldChg>
      <pc:sldChg chg="addSp delSp modSp mod">
        <pc:chgData name="Adeline Vieusse" userId="ef5231ab-72da-4488-964a-2640413f661a" providerId="ADAL" clId="{969C60A0-D6B0-4BAD-8E8A-551EB015A02E}" dt="2021-02-01T10:30:19.365" v="193" actId="20577"/>
        <pc:sldMkLst>
          <pc:docMk/>
          <pc:sldMk cId="27014718" sldId="264"/>
        </pc:sldMkLst>
        <pc:spChg chg="mod">
          <ac:chgData name="Adeline Vieusse" userId="ef5231ab-72da-4488-964a-2640413f661a" providerId="ADAL" clId="{969C60A0-D6B0-4BAD-8E8A-551EB015A02E}" dt="2021-02-01T10:30:19.365" v="193" actId="20577"/>
          <ac:spMkLst>
            <pc:docMk/>
            <pc:sldMk cId="27014718" sldId="264"/>
            <ac:spMk id="3" creationId="{4471D910-D910-43EA-8862-3AE144204CAC}"/>
          </ac:spMkLst>
        </pc:spChg>
        <pc:graphicFrameChg chg="add del mod">
          <ac:chgData name="Adeline Vieusse" userId="ef5231ab-72da-4488-964a-2640413f661a" providerId="ADAL" clId="{969C60A0-D6B0-4BAD-8E8A-551EB015A02E}" dt="2021-02-01T10:29:06.370" v="185" actId="478"/>
          <ac:graphicFrameMkLst>
            <pc:docMk/>
            <pc:sldMk cId="27014718" sldId="264"/>
            <ac:graphicFrameMk id="5" creationId="{573A8C2E-F0E7-49B1-9C65-C5CA4999320C}"/>
          </ac:graphicFrameMkLst>
        </pc:graphicFrameChg>
      </pc:sldChg>
      <pc:sldChg chg="modSp add del mod">
        <pc:chgData name="Adeline Vieusse" userId="ef5231ab-72da-4488-964a-2640413f661a" providerId="ADAL" clId="{969C60A0-D6B0-4BAD-8E8A-551EB015A02E}" dt="2021-02-01T10:27:30.062" v="182" actId="693"/>
        <pc:sldMkLst>
          <pc:docMk/>
          <pc:sldMk cId="3362925134" sldId="266"/>
        </pc:sldMkLst>
        <pc:cxnChg chg="mod">
          <ac:chgData name="Adeline Vieusse" userId="ef5231ab-72da-4488-964a-2640413f661a" providerId="ADAL" clId="{969C60A0-D6B0-4BAD-8E8A-551EB015A02E}" dt="2021-02-01T10:27:25.392" v="180" actId="693"/>
          <ac:cxnSpMkLst>
            <pc:docMk/>
            <pc:sldMk cId="3362925134" sldId="266"/>
            <ac:cxnSpMk id="25" creationId="{ADF9BC2B-3599-48F2-BD57-9D90911456F0}"/>
          </ac:cxnSpMkLst>
        </pc:cxnChg>
        <pc:cxnChg chg="mod">
          <ac:chgData name="Adeline Vieusse" userId="ef5231ab-72da-4488-964a-2640413f661a" providerId="ADAL" clId="{969C60A0-D6B0-4BAD-8E8A-551EB015A02E}" dt="2021-02-01T10:27:30.062" v="182" actId="693"/>
          <ac:cxnSpMkLst>
            <pc:docMk/>
            <pc:sldMk cId="3362925134" sldId="266"/>
            <ac:cxnSpMk id="27" creationId="{93095F31-2A8F-4D25-AD4D-064137442D39}"/>
          </ac:cxnSpMkLst>
        </pc:cxnChg>
        <pc:cxnChg chg="mod">
          <ac:chgData name="Adeline Vieusse" userId="ef5231ab-72da-4488-964a-2640413f661a" providerId="ADAL" clId="{969C60A0-D6B0-4BAD-8E8A-551EB015A02E}" dt="2021-02-01T10:27:28.350" v="181" actId="693"/>
          <ac:cxnSpMkLst>
            <pc:docMk/>
            <pc:sldMk cId="3362925134" sldId="266"/>
            <ac:cxnSpMk id="29" creationId="{AE1CAA96-995A-47B3-9A3A-31FD5B8D3C1E}"/>
          </ac:cxnSpMkLst>
        </pc:cxnChg>
      </pc:sldChg>
      <pc:sldChg chg="del">
        <pc:chgData name="Adeline Vieusse" userId="ef5231ab-72da-4488-964a-2640413f661a" providerId="ADAL" clId="{969C60A0-D6B0-4BAD-8E8A-551EB015A02E}" dt="2021-02-01T10:19:06.684" v="2" actId="47"/>
        <pc:sldMkLst>
          <pc:docMk/>
          <pc:sldMk cId="1562752041" sldId="267"/>
        </pc:sldMkLst>
      </pc:sldChg>
      <pc:sldChg chg="del">
        <pc:chgData name="Adeline Vieusse" userId="ef5231ab-72da-4488-964a-2640413f661a" providerId="ADAL" clId="{969C60A0-D6B0-4BAD-8E8A-551EB015A02E}" dt="2021-02-01T10:19:05.979" v="1" actId="47"/>
        <pc:sldMkLst>
          <pc:docMk/>
          <pc:sldMk cId="251482495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522A-EA79-4BB6-B6B0-D8D30E65C0E4}" type="datetimeFigureOut">
              <a:rPr lang="en-GB" smtClean="0"/>
              <a:t>01/02/2021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819E3-8F9A-4C25-B9CC-577909795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A55321-F44E-4380-A79B-909E30791D26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556E-EDC0-49AA-B522-9EAC40E949DD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E569E3B-361A-4D75-91C7-01D840C88A5E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9FBE-EEDD-4F0B-97CD-2D4B3C0A80C8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8B256D-6485-442B-9373-BDF3BCD1C794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FA5F-71FE-4E36-94FA-6F0A59D50B5D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718C-655E-47D7-A2DF-668AD151E605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5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835E-AAE3-4787-AC77-61928644368D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8313-54BD-4715-9925-54F03B4019E2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CAAAA-4B9B-4B6B-AB10-41A1F730F4D6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0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E5CB-C385-4814-9C3A-53077422876D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5CD576-79CF-4ECF-B3E9-EDE6FB728F5F}" type="datetime1">
              <a:rPr lang="en-US" smtClean="0"/>
              <a:t>01-Feb-21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MACHINE LEARNING SOFTWARE "TRUSTWORTHINESS"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48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elineVieusse/learning-assurance-project/blob/main/design-assurance/DESIGN%20ASSURANCE%20REQUIREMENTS.pdf" TargetMode="External"/><Relationship Id="rId2" Type="http://schemas.openxmlformats.org/officeDocument/2006/relationships/hyperlink" Target="https://github.com/AdelineVieusse/learning-assurance-project/blob/main/status-reports/Project%20Outline%20-%20Status%20as%20of%2031-Jan-202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a.europa.eu/sites/default/files/dfu/EASA-DDLN-Concepts-of-Design-Assurance-for-Neural-Networks-CoDANN.pdf" TargetMode="External"/><Relationship Id="rId2" Type="http://schemas.openxmlformats.org/officeDocument/2006/relationships/hyperlink" Target="https://www.easa.europa.eu/sites/default/files/dfu/EASA-AI-Roadmap-v1.0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EF77-EA07-4B82-B1B3-F6ECF3758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“Learning ASSURANCE” </a:t>
            </a:r>
            <a:br>
              <a:rPr lang="en-GB" dirty="0"/>
            </a:br>
            <a:r>
              <a:rPr lang="en-GB" dirty="0"/>
              <a:t>FOR EMBEDDED SAFETY-CRITICAL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C14FF-A557-4094-86C7-E04ACD588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DSTI – [DS] Project PROGRESS STATUS REPORT – JAN 2021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D9826-AB50-4E2F-9E58-83B2127256E0}"/>
              </a:ext>
            </a:extLst>
          </p:cNvPr>
          <p:cNvSpPr txBox="1"/>
          <p:nvPr/>
        </p:nvSpPr>
        <p:spPr>
          <a:xfrm>
            <a:off x="7271239" y="5987561"/>
            <a:ext cx="444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Adeline VIEUSSE – 31-January-2021</a:t>
            </a:r>
          </a:p>
        </p:txBody>
      </p:sp>
    </p:spTree>
    <p:extLst>
      <p:ext uri="{BB962C8B-B14F-4D97-AF65-F5344CB8AC3E}">
        <p14:creationId xmlns:p14="http://schemas.microsoft.com/office/powerpoint/2010/main" val="249712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567-84EA-42D0-A5CC-1B981FA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EFE-6606-4AFC-BA43-E465715B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Project Objective</a:t>
            </a:r>
            <a:r>
              <a:rPr lang="en-GB" dirty="0"/>
              <a:t> - To “mimic” the design, development and verification phases of a safety-critical embedded machine learning software based on the preliminary guidance material issued by EASA.</a:t>
            </a:r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b="1" dirty="0"/>
              <a:t>Mission requirements</a:t>
            </a:r>
            <a:r>
              <a:rPr lang="en-GB" dirty="0"/>
              <a:t>” - To detect a “runway” (presence and coordinates), define its centre line and align the vehicle on the runway axis.</a:t>
            </a:r>
          </a:p>
          <a:p>
            <a:endParaRPr lang="en-GB" sz="1400" dirty="0"/>
          </a:p>
          <a:p>
            <a:r>
              <a:rPr lang="en-GB" dirty="0"/>
              <a:t>Based on the above, </a:t>
            </a:r>
            <a:r>
              <a:rPr lang="en-GB" b="1" dirty="0"/>
              <a:t>3 main sub-objectives </a:t>
            </a:r>
            <a:r>
              <a:rPr lang="en-GB" dirty="0"/>
              <a:t>can be defined:</a:t>
            </a:r>
          </a:p>
          <a:p>
            <a:pPr lvl="1"/>
            <a:r>
              <a:rPr lang="en-GB" dirty="0"/>
              <a:t>Develop the ML model(s) for the runway detection (presence and coordinates)</a:t>
            </a:r>
          </a:p>
          <a:p>
            <a:pPr lvl="1"/>
            <a:r>
              <a:rPr lang="en-GB" dirty="0"/>
              <a:t>Transfer the model onto an inference platform (taking into account specific hardware and software constraints)</a:t>
            </a:r>
          </a:p>
          <a:p>
            <a:pPr lvl="1"/>
            <a:r>
              <a:rPr lang="en-GB" dirty="0"/>
              <a:t>Demonstrate compliance to “learning assurance” requirements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A2734C-A78F-45DB-BE52-F1A3EB66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C4B4-8D7E-476D-ADFD-B0A955C05EB4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64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A567-84EA-42D0-A5CC-1B981FA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DETAILED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2EFE-6606-4AFC-BA43-E465715B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 anchor="t" anchorCtr="0">
            <a:normAutofit/>
          </a:bodyPr>
          <a:lstStyle/>
          <a:p>
            <a:r>
              <a:rPr lang="en-GB" b="1" dirty="0"/>
              <a:t>In-scope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Software development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 assurance for Machine Learning Software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Machine Learning for runway presence prediction and location information</a:t>
            </a:r>
            <a:endParaRPr lang="en-GB" sz="18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Non-adaptative deterministic system</a:t>
            </a:r>
          </a:p>
          <a:p>
            <a:pPr lvl="1"/>
            <a:endParaRPr lang="en-GB" sz="1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A2734C-A78F-45DB-BE52-F1A3EB66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FC4B4-8D7E-476D-ADFD-B0A955C05EB4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A23121-CE69-4895-9914-C45403589366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4988767" cy="36783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Out-of-scope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Hardware development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Design assurance for “Classical” Software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Machine Learning for end-to-end guidance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Adaptative non-deterministic system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Security concerns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Tools and development environment (hardware and software) qualification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276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73D-7E2C-4909-AA38-140F9B97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A3D1-6912-4814-A494-E7CCDE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F54C-2E8F-4B4A-B791-0D0197E7FFCC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2F27E-17E8-4906-AC9D-1CE6ACBDEE33}"/>
              </a:ext>
            </a:extLst>
          </p:cNvPr>
          <p:cNvSpPr txBox="1"/>
          <p:nvPr/>
        </p:nvSpPr>
        <p:spPr>
          <a:xfrm>
            <a:off x="685158" y="3062435"/>
            <a:ext cx="1450250" cy="4001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78F0B-BD3B-47A9-90B9-087DF3F78452}"/>
              </a:ext>
            </a:extLst>
          </p:cNvPr>
          <p:cNvSpPr txBox="1"/>
          <p:nvPr/>
        </p:nvSpPr>
        <p:spPr>
          <a:xfrm>
            <a:off x="6885992" y="2908547"/>
            <a:ext cx="1636269" cy="7078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TRACKING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FILTERING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3EA2E-6508-4469-93D5-9F35895281FE}"/>
              </a:ext>
            </a:extLst>
          </p:cNvPr>
          <p:cNvSpPr txBox="1"/>
          <p:nvPr/>
        </p:nvSpPr>
        <p:spPr>
          <a:xfrm>
            <a:off x="9979948" y="3062435"/>
            <a:ext cx="1732800" cy="4001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GUIDANCE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27D66F-017E-4B14-8FEF-D484938874E2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135408" y="3262490"/>
            <a:ext cx="1457686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028CEA-05A7-43D4-8370-56A8DBA1E62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02362" y="3262490"/>
            <a:ext cx="128363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24070-D926-46C3-964B-ADF61E7505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522261" y="3262490"/>
            <a:ext cx="1457687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DF9BC2B-3599-48F2-BD57-9D90911456F0}"/>
              </a:ext>
            </a:extLst>
          </p:cNvPr>
          <p:cNvCxnSpPr>
            <a:cxnSpLocks/>
            <a:stCxn id="7" idx="2"/>
            <a:endCxn id="12" idx="1"/>
          </p:cNvCxnSpPr>
          <p:nvPr/>
        </p:nvCxnSpPr>
        <p:spPr>
          <a:xfrm rot="16200000" flipH="1">
            <a:off x="1981729" y="2891098"/>
            <a:ext cx="1039919" cy="2182811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3095F31-2A8F-4D25-AD4D-064137442D39}"/>
              </a:ext>
            </a:extLst>
          </p:cNvPr>
          <p:cNvCxnSpPr>
            <a:cxnSpLocks/>
            <a:stCxn id="12" idx="3"/>
            <a:endCxn id="10" idx="2"/>
          </p:cNvCxnSpPr>
          <p:nvPr/>
        </p:nvCxnSpPr>
        <p:spPr>
          <a:xfrm flipV="1">
            <a:off x="5602362" y="3616433"/>
            <a:ext cx="2101765" cy="886031"/>
          </a:xfrm>
          <a:prstGeom prst="bentConnector2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67BDA8-84F5-4AEC-AF68-C2C5412A2CEA}"/>
              </a:ext>
            </a:extLst>
          </p:cNvPr>
          <p:cNvGrpSpPr/>
          <p:nvPr/>
        </p:nvGrpSpPr>
        <p:grpSpPr>
          <a:xfrm>
            <a:off x="3593094" y="2908547"/>
            <a:ext cx="2009268" cy="1947860"/>
            <a:chOff x="3577545" y="2908547"/>
            <a:chExt cx="2009268" cy="1947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291350-C668-4B31-A344-1F002AED2755}"/>
                </a:ext>
              </a:extLst>
            </p:cNvPr>
            <p:cNvSpPr txBox="1"/>
            <p:nvPr/>
          </p:nvSpPr>
          <p:spPr>
            <a:xfrm>
              <a:off x="3577545" y="2908547"/>
              <a:ext cx="2009268" cy="707886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6">
                      <a:lumMod val="75000"/>
                    </a:schemeClr>
                  </a:solidFill>
                </a:rPr>
                <a:t>NN PROCESSING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A7B1CA-C365-4A72-BF55-95C24AE2B289}"/>
                </a:ext>
              </a:extLst>
            </p:cNvPr>
            <p:cNvSpPr txBox="1"/>
            <p:nvPr/>
          </p:nvSpPr>
          <p:spPr>
            <a:xfrm>
              <a:off x="3577545" y="4148521"/>
              <a:ext cx="2009268" cy="707886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accent2">
                      <a:lumMod val="75000"/>
                    </a:schemeClr>
                  </a:solidFill>
                </a:rPr>
                <a:t>NN MONITORING</a:t>
              </a:r>
              <a:endParaRPr 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1CAA96-995A-47B3-9A3A-31FD5B8D3C1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597728" y="3616433"/>
            <a:ext cx="0" cy="532088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BE68A-3C2E-4E63-856B-99DEF450CF3A}"/>
              </a:ext>
            </a:extLst>
          </p:cNvPr>
          <p:cNvSpPr txBox="1"/>
          <p:nvPr/>
        </p:nvSpPr>
        <p:spPr>
          <a:xfrm>
            <a:off x="2328705" y="2945870"/>
            <a:ext cx="97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Images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7869E4-7128-4FDE-9995-939A5743D40F}"/>
              </a:ext>
            </a:extLst>
          </p:cNvPr>
          <p:cNvSpPr txBox="1"/>
          <p:nvPr/>
        </p:nvSpPr>
        <p:spPr>
          <a:xfrm>
            <a:off x="5586192" y="2962407"/>
            <a:ext cx="1317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Detection: corners + uncertainty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1F25F-3DAD-41FA-BD45-B832369805D1}"/>
              </a:ext>
            </a:extLst>
          </p:cNvPr>
          <p:cNvSpPr txBox="1"/>
          <p:nvPr/>
        </p:nvSpPr>
        <p:spPr>
          <a:xfrm>
            <a:off x="8427372" y="2716186"/>
            <a:ext cx="1812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Runway presence likelihood </a:t>
            </a:r>
          </a:p>
          <a:p>
            <a:pPr algn="ctr"/>
            <a:r>
              <a:rPr lang="en-GB" sz="1600" i="1" dirty="0">
                <a:solidFill>
                  <a:schemeClr val="accent3">
                    <a:lumMod val="75000"/>
                  </a:schemeClr>
                </a:solidFill>
              </a:rPr>
              <a:t>+ corners coordinates</a:t>
            </a:r>
            <a:endParaRPr lang="en-US" sz="1600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2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C73D-7E2C-4909-AA38-140F9B97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D910-D910-43EA-8862-3AE14420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Actions completed in December 2020-January 2021</a:t>
            </a:r>
          </a:p>
          <a:p>
            <a:pPr lvl="1"/>
            <a:r>
              <a:rPr lang="en-GB" dirty="0"/>
              <a:t>Project scope and detailed outline finalised (see previous slides and </a:t>
            </a:r>
            <a:r>
              <a:rPr lang="en-GB" dirty="0">
                <a:hlinkClick r:id="rId2"/>
              </a:rPr>
              <a:t>link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COTS Robot (</a:t>
            </a:r>
            <a:r>
              <a:rPr lang="en-GB" dirty="0" err="1"/>
              <a:t>Waveshare</a:t>
            </a:r>
            <a:r>
              <a:rPr lang="en-GB" dirty="0"/>
              <a:t> </a:t>
            </a:r>
            <a:r>
              <a:rPr lang="en-GB" dirty="0" err="1"/>
              <a:t>Jetbot</a:t>
            </a:r>
            <a:r>
              <a:rPr lang="en-GB" dirty="0"/>
              <a:t>) selected and preliminary testing performed.</a:t>
            </a:r>
          </a:p>
          <a:p>
            <a:pPr lvl="1"/>
            <a:r>
              <a:rPr lang="en-GB" dirty="0"/>
              <a:t>“Learning Assurance” requirements identified (see </a:t>
            </a:r>
            <a:r>
              <a:rPr lang="en-GB" dirty="0">
                <a:hlinkClick r:id="rId3"/>
              </a:rPr>
              <a:t>link</a:t>
            </a:r>
            <a:r>
              <a:rPr lang="en-GB" dirty="0"/>
              <a:t>).</a:t>
            </a:r>
          </a:p>
          <a:p>
            <a:pPr lvl="1"/>
            <a:r>
              <a:rPr lang="en-GB" dirty="0"/>
              <a:t>High-level architecture defined (see previous slide).</a:t>
            </a:r>
          </a:p>
          <a:p>
            <a:r>
              <a:rPr lang="en-GB" dirty="0"/>
              <a:t>Upcoming steps (February 2021)</a:t>
            </a:r>
          </a:p>
          <a:p>
            <a:pPr lvl="1"/>
            <a:r>
              <a:rPr lang="en-GB" dirty="0"/>
              <a:t>Data collection</a:t>
            </a:r>
          </a:p>
          <a:p>
            <a:pPr lvl="1"/>
            <a:r>
              <a:rPr lang="en-GB" dirty="0"/>
              <a:t>Preliminary model definition:</a:t>
            </a:r>
          </a:p>
          <a:p>
            <a:pPr lvl="2"/>
            <a:r>
              <a:rPr lang="en-GB" dirty="0"/>
              <a:t>Key elements of the training algorithm selection</a:t>
            </a:r>
          </a:p>
          <a:p>
            <a:pPr lvl="2"/>
            <a:r>
              <a:rPr lang="en-GB" dirty="0"/>
              <a:t>Verification metrics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A3D1-6912-4814-A494-E7CCDEF2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5F54C-2E8F-4B4A-B791-0D0197E7FFCC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4A22E3-FD4C-497F-8F24-E4529D8D7B71}"/>
              </a:ext>
            </a:extLst>
          </p:cNvPr>
          <p:cNvSpPr/>
          <p:nvPr/>
        </p:nvSpPr>
        <p:spPr>
          <a:xfrm>
            <a:off x="453189" y="6432069"/>
            <a:ext cx="11285620" cy="91440"/>
          </a:xfrm>
          <a:prstGeom prst="rect">
            <a:avLst/>
          </a:prstGeom>
          <a:solidFill>
            <a:schemeClr val="accent1"/>
          </a:solidFill>
          <a:ln w="31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04170-9BD0-487E-A3CB-DFA47DC0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828D-F4A6-4EDE-BEEE-3300260D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“Artificial Intelligence Roadmap – A human-centric approach to Ai in Aviation”, EASA Report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“Concepts of Design Assurance for Neural Networks (</a:t>
            </a:r>
            <a:r>
              <a:rPr lang="en-US" dirty="0" err="1"/>
              <a:t>CoDANN</a:t>
            </a:r>
            <a:r>
              <a:rPr lang="en-US" dirty="0"/>
              <a:t>)”, </a:t>
            </a:r>
            <a:r>
              <a:rPr lang="en-GB" dirty="0"/>
              <a:t>EASA AI Task Force and </a:t>
            </a:r>
            <a:r>
              <a:rPr lang="en-GB" dirty="0" err="1"/>
              <a:t>Daedalean</a:t>
            </a:r>
            <a:r>
              <a:rPr lang="en-GB" dirty="0"/>
              <a:t> AG </a:t>
            </a:r>
            <a:r>
              <a:rPr lang="fr-FR" dirty="0"/>
              <a:t>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  <a:p>
            <a:pPr lvl="1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B155-E8D8-44B4-BD88-9ABFC62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PROJECT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4590B8"/>
      </a:accent2>
      <a:accent3>
        <a:srgbClr val="45CBE8"/>
      </a:accent3>
      <a:accent4>
        <a:srgbClr val="969FA7"/>
      </a:accent4>
      <a:accent5>
        <a:srgbClr val="A9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336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“Learning ASSURANCE”  FOR EMBEDDED SAFETY-CRITICAL APPLICATIONS</vt:lpstr>
      <vt:lpstr>PROJECT OBJECTIVES</vt:lpstr>
      <vt:lpstr>PROJECT DETAILED SCOPE</vt:lpstr>
      <vt:lpstr>HIGH LEVEL ARCHITECTURE</vt:lpstr>
      <vt:lpstr>PROGRESS STATUS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“Learning ASSURANCE”  FOR EMBEDDED SAFETY-CRITICAL APPLICATIONS</dc:title>
  <dc:creator>Adeline Vieusse</dc:creator>
  <cp:lastModifiedBy>Adeline Vieusse</cp:lastModifiedBy>
  <cp:revision>2</cp:revision>
  <dcterms:created xsi:type="dcterms:W3CDTF">2021-01-25T12:44:36Z</dcterms:created>
  <dcterms:modified xsi:type="dcterms:W3CDTF">2021-02-01T12:40:15Z</dcterms:modified>
</cp:coreProperties>
</file>