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Noto Sans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P7D8Txdg+6wUreneRyX7wpUXj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regular.fntdata"/><Relationship Id="rId22" Type="http://schemas.openxmlformats.org/officeDocument/2006/relationships/font" Target="fonts/NotoSans-italic.fntdata"/><Relationship Id="rId21" Type="http://schemas.openxmlformats.org/officeDocument/2006/relationships/font" Target="fonts/NotoSans-bold.fntdata"/><Relationship Id="rId24" Type="http://schemas.openxmlformats.org/officeDocument/2006/relationships/font" Target="fonts/Lora-regular.fntdata"/><Relationship Id="rId23" Type="http://schemas.openxmlformats.org/officeDocument/2006/relationships/font" Target="fonts/No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667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i="1" sz="32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32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32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32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b="1" i="0" sz="48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/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i="1" sz="1867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33"/>
              <a:buFont typeface="Lora"/>
              <a:buNone/>
              <a:defRPr b="0" i="0" sz="1333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www.socialindicators.org.hk/en/indicators/elderly/31.1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357414" y="2358895"/>
            <a:ext cx="6829323" cy="15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/>
              <a:t>EyeSee</a:t>
            </a:r>
            <a:endParaRPr sz="6000"/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b="1" lang="en" sz="32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Find Your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23 Lee Pui Wing Adeline</a:t>
            </a:r>
            <a:r>
              <a:rPr b="0" i="0" lang="en" sz="2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24 Lee Pui Yan Beatrice</a:t>
            </a:r>
            <a:endParaRPr b="0" i="0" sz="20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" sz="17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b="0" i="1" sz="17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47" name="Google Shape;247;p1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1906454" y="2115525"/>
            <a:ext cx="85764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5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enhancement: 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(i) Capture voice instruction on destination / wanted objects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(ii) Voice projection to indicate direction of destination / wanted objects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82586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◉"/>
            </a:pP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 to deploy and market the product: 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(i) </a:t>
            </a:r>
            <a:r>
              <a:rPr b="0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collaborate with elderly centers</a:t>
            </a: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community offices to market the products to elderly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(ii) engage volunteer workers to handhold elderly to trial the product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>
                <a:highlight>
                  <a:schemeClr val="accent1"/>
                </a:highlight>
              </a:rPr>
              <a:t>Future work</a:t>
            </a:r>
            <a:endParaRPr sz="32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idx="4294967295" type="subTitle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44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4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b="1" i="1" sz="4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57187" lvl="0" marL="60958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/>
              <a:t>adelinelee0220@gmail.com</a:t>
            </a:r>
            <a:endParaRPr/>
          </a:p>
          <a:p>
            <a:pPr indent="-495288" lvl="0" marL="60958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beatricelee0220@gmail.com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1" name="Google Shape;261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3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7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b="1" i="0" sz="7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263" name="Google Shape;263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266" name="Google Shape;266;p1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1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idx="4294967295" type="subTitle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>
                <a:highlight>
                  <a:schemeClr val="lt1"/>
                </a:highlight>
              </a:rPr>
              <a:t>Use of object recognition to help e</a:t>
            </a:r>
            <a:r>
              <a:rPr lang="en" sz="2800">
                <a:highlight>
                  <a:schemeClr val="lt1"/>
                </a:highlight>
              </a:rPr>
              <a:t>lderly find directions or information needed</a:t>
            </a:r>
            <a:endParaRPr sz="2800"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t/>
            </a:r>
            <a:endParaRPr sz="2800">
              <a:highlight>
                <a:schemeClr val="accen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>
            <p:ph idx="4294967295" type="ctrTitle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b="1" i="0" sz="36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Background &amp; Motivation</a:t>
            </a:r>
            <a:r>
              <a:rPr lang="en" sz="4000"/>
              <a:t> </a:t>
            </a:r>
            <a:endParaRPr sz="400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663100" y="1940001"/>
            <a:ext cx="9641100" cy="4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chemeClr val="accent1"/>
              </a:highlight>
            </a:endParaRPr>
          </a:p>
          <a:p>
            <a:pPr indent="-533386" lvl="0" marL="609583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Char char="◉"/>
            </a:pPr>
            <a:r>
              <a:rPr lang="en" sz="2800"/>
              <a:t>Aging population</a:t>
            </a:r>
            <a:endParaRPr sz="28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From 2018 to 2038, the net size of the elderly population will be doubled (from 1.27 million and 17.9% to 2.44 million and 31.9% respectively); one in every three people will be elders in 2038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Around 15.7% of the elderly are living alone; over 70% of elders suffer from one or more chronic illness(es) and need to visit clinic/ hospital/health centers from time to time</a:t>
            </a:r>
            <a:endParaRPr sz="2300"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954244" y="1645769"/>
            <a:ext cx="1907709" cy="1885929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the </a:t>
            </a:r>
            <a:r>
              <a:rPr lang="en" sz="3200">
                <a:highlight>
                  <a:schemeClr val="accent1"/>
                </a:highlight>
              </a:rPr>
              <a:t>target market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4" title="Chart"/>
          <p:cNvPicPr preferRelativeResize="0"/>
          <p:nvPr/>
        </p:nvPicPr>
        <p:blipFill rotWithShape="1">
          <a:blip r:embed="rId3">
            <a:alphaModFix/>
          </a:blip>
          <a:srcRect b="8655" l="2495" r="3351" t="4349"/>
          <a:stretch/>
        </p:blipFill>
        <p:spPr>
          <a:xfrm>
            <a:off x="1221852" y="2145550"/>
            <a:ext cx="5248750" cy="28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 title="Chart"/>
          <p:cNvPicPr preferRelativeResize="0"/>
          <p:nvPr/>
        </p:nvPicPr>
        <p:blipFill rotWithShape="1">
          <a:blip r:embed="rId4">
            <a:alphaModFix/>
          </a:blip>
          <a:srcRect b="3205" l="2495" r="3351" t="3606"/>
          <a:stretch/>
        </p:blipFill>
        <p:spPr>
          <a:xfrm>
            <a:off x="6963625" y="2048050"/>
            <a:ext cx="4848799" cy="298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975850" y="5941200"/>
            <a:ext cx="41811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aseline="30000"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</a:t>
            </a:r>
            <a:r>
              <a:rPr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Office of the Government Economist – Economic Letter 2019/02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r>
              <a:rPr lang="en" sz="1000" u="sng">
                <a:latin typeface="Fira Sans Extra Condensed"/>
                <a:ea typeface="Fira Sans Extra Condensed"/>
                <a:cs typeface="Fira Sans Extra Condensed"/>
                <a:sym typeface="Fira Sans Extra Condensed"/>
                <a:hlinkClick r:id="rId5"/>
              </a:rPr>
              <a:t>https://www.socialindicators.org.hk/en/indicators/elderly/31.11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aseline="30000" lang="en" sz="1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</a:t>
            </a:r>
            <a:r>
              <a:rPr lang="en" sz="1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Thematic Household Survey Report No. 50, Census and Statistics Department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42" name="Google Shape;142;p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841678" y="2057250"/>
            <a:ext cx="954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b="1"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Elderly people, especially those living alone and with chronic diseases (Estimated current size in Hong Kong: 1.43 million (65+), ⅔ with smartphone  =&gt; 956,000)</a:t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Target Market</a:t>
            </a:r>
            <a:endParaRPr sz="32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>
                <a:highlight>
                  <a:schemeClr val="accent1"/>
                </a:highlight>
              </a:rPr>
              <a:t>E</a:t>
            </a:r>
            <a:r>
              <a:rPr lang="en" sz="3200">
                <a:highlight>
                  <a:schemeClr val="accent1"/>
                </a:highlight>
              </a:rPr>
              <a:t>xisting Solutions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highlight>
                <a:schemeClr val="accent1"/>
              </a:highlight>
            </a:endParaRPr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Recognizes different objects</a:t>
            </a:r>
            <a:endParaRPr sz="1900"/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Applications: finding objects, detecting objects for the blind</a:t>
            </a:r>
            <a:endParaRPr sz="1900"/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Limitations: cannot read information on objects and has a low accuracy because the object is not viewed from different viewpoints</a:t>
            </a:r>
            <a:endParaRPr sz="1900"/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OCR</a:t>
            </a:r>
            <a:endParaRPr sz="1900"/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Recognizes the text on objects (both typed / handwritten words) </a:t>
            </a:r>
            <a:endParaRPr sz="1900"/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Applications: written text  – &gt; scanned document</a:t>
            </a:r>
            <a:endParaRPr sz="1900"/>
          </a:p>
          <a:p>
            <a:pPr indent="-47623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◉"/>
            </a:pPr>
            <a:r>
              <a:rPr lang="en" sz="1900"/>
              <a:t>Limitations: Can only recognize neat handwriting, limited to texts that have proper spacing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155" name="Google Shape;155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56" name="Google Shape;156;p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9731607" y="4111463"/>
            <a:ext cx="1659373" cy="1517457"/>
            <a:chOff x="1510757" y="3225422"/>
            <a:chExt cx="720214" cy="637346"/>
          </a:xfrm>
        </p:grpSpPr>
        <p:sp>
          <p:nvSpPr>
            <p:cNvPr id="162" name="Google Shape;162;p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</a:t>
            </a:r>
            <a:r>
              <a:rPr lang="en" sz="3200">
                <a:highlight>
                  <a:schemeClr val="accent1"/>
                </a:highlight>
              </a:rPr>
              <a:t>your solution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highlight>
                <a:schemeClr val="accent1"/>
              </a:highlight>
            </a:endParaRPr>
          </a:p>
          <a:p>
            <a:pPr indent="-4825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Technology: Object identification tool + Optical character recognition</a:t>
            </a:r>
            <a:endParaRPr sz="2000"/>
          </a:p>
          <a:p>
            <a:pPr indent="-4825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360 degrees detailed+full scan of surroundings</a:t>
            </a:r>
            <a:endParaRPr sz="2000"/>
          </a:p>
          <a:p>
            <a:pPr indent="-4825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“Beeps” or notifies the user if any “wanted” objects/information are scanned</a:t>
            </a:r>
            <a:endParaRPr sz="2000"/>
          </a:p>
          <a:p>
            <a:pPr indent="-4825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Any road signs, bus stop stands, taxi stand signs or direction boards will be considered as “wanted objects”</a:t>
            </a:r>
            <a:endParaRPr sz="2000"/>
          </a:p>
          <a:p>
            <a:pPr indent="-4825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Elderly will be able to find directions or information needed with this tool</a:t>
            </a:r>
            <a:endParaRPr sz="2000"/>
          </a:p>
          <a:p>
            <a:pPr indent="-482586" lvl="0" marL="609584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Solves limitations of some existing solutions (i.e. objects are only observed from one angle)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75" name="Google Shape;175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6" name="Google Shape;176;p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>
            <a:off x="10209525" y="4792541"/>
            <a:ext cx="1488767" cy="1654512"/>
            <a:chOff x="6506504" y="937343"/>
            <a:chExt cx="744272" cy="793950"/>
          </a:xfrm>
        </p:grpSpPr>
        <p:sp>
          <p:nvSpPr>
            <p:cNvPr id="182" name="Google Shape;182;p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85" name="Google Shape;185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186" name="Google Shape;186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01" name="Google Shape;201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02" name="Google Shape;202;p1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Object detection (360 deg full scan of surroundings to observe any signs/direction boards)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Optical character recognition (to recognize text on signboards)</a:t>
            </a:r>
            <a:endParaRPr sz="2800"/>
          </a:p>
        </p:txBody>
      </p:sp>
      <p:grpSp>
        <p:nvGrpSpPr>
          <p:cNvPr id="208" name="Google Shape;208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09" name="Google Shape;209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10" name="Google Shape;210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rect b="b" l="l" r="r" t="t"/>
                <a:pathLst>
                  <a:path extrusionOk="0" h="3454973" w="5161606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rect b="b" l="l" r="r" t="t"/>
                <a:pathLst>
                  <a:path extrusionOk="0" h="95178" w="6173152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rect b="b" l="l" r="r" t="t"/>
                <a:pathLst>
                  <a:path extrusionOk="0" h="76142" w="617220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rect b="b" l="l" r="r" t="t"/>
                <a:pathLst>
                  <a:path extrusionOk="0" h="47589" w="903922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14" name="Google Shape;214;p10"/>
            <p:cNvPicPr preferRelativeResize="0"/>
            <p:nvPr/>
          </p:nvPicPr>
          <p:blipFill rotWithShape="1">
            <a:blip r:embed="rId3">
              <a:alphaModFix/>
            </a:blip>
            <a:srcRect b="6620" l="0" r="0" t="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15" name="Google Shape;215;p10"/>
          <p:cNvSpPr txBox="1"/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/>
              <a:t>What is </a:t>
            </a:r>
            <a:r>
              <a:rPr lang="en" sz="3200">
                <a:highlight>
                  <a:schemeClr val="accent1"/>
                </a:highlight>
              </a:rPr>
              <a:t>your solution</a:t>
            </a:r>
            <a:r>
              <a:rPr lang="en" sz="3200"/>
              <a:t>?</a:t>
            </a:r>
            <a:endParaRPr sz="3200">
              <a:highlight>
                <a:schemeClr val="accent1"/>
              </a:highlight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8218" y="2758150"/>
            <a:ext cx="3926250" cy="2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>
                <a:highlight>
                  <a:schemeClr val="accent1"/>
                </a:highlight>
              </a:rPr>
              <a:t>Timeline</a:t>
            </a:r>
            <a:endParaRPr sz="3200">
              <a:highlight>
                <a:schemeClr val="accent1"/>
              </a:highlight>
            </a:endParaRPr>
          </a:p>
        </p:txBody>
      </p:sp>
      <p:grpSp>
        <p:nvGrpSpPr>
          <p:cNvPr id="222" name="Google Shape;222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23" name="Google Shape;223;p1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11"/>
          <p:cNvGrpSpPr/>
          <p:nvPr/>
        </p:nvGrpSpPr>
        <p:grpSpPr>
          <a:xfrm>
            <a:off x="748375" y="2464770"/>
            <a:ext cx="10747161" cy="3662539"/>
            <a:chOff x="-2036679" y="2163496"/>
            <a:chExt cx="16230475" cy="5531205"/>
          </a:xfrm>
        </p:grpSpPr>
        <p:sp>
          <p:nvSpPr>
            <p:cNvPr id="229" name="Google Shape;229;p11"/>
            <p:cNvSpPr txBox="1"/>
            <p:nvPr/>
          </p:nvSpPr>
          <p:spPr>
            <a:xfrm>
              <a:off x="-2036679" y="2244834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January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-2019299" y="4533601"/>
              <a:ext cx="3699600" cy="31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1000" lvl="0" marL="45720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Quattrocento Sans"/>
                <a:buChar char="●"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Define detailed product specifications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81000" lvl="0" marL="457200" marR="0" rtl="0" algn="l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Quattrocento Sans"/>
                <a:buChar char="●"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Technical 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1"/>
            <p:cNvSpPr txBox="1"/>
            <p:nvPr/>
          </p:nvSpPr>
          <p:spPr>
            <a:xfrm>
              <a:off x="2226913" y="2226046"/>
              <a:ext cx="33648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Early February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1"/>
            <p:cNvSpPr txBox="1"/>
            <p:nvPr/>
          </p:nvSpPr>
          <p:spPr>
            <a:xfrm>
              <a:off x="10828996" y="2163496"/>
              <a:ext cx="33648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March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6490504" y="2226046"/>
              <a:ext cx="3364800" cy="14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" sz="2800" u="none" cap="none" strike="noStrike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</a:t>
              </a:r>
              <a:r>
                <a:rPr b="1" lang="en" sz="2800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id-</a:t>
              </a:r>
              <a:endParaRPr b="1" sz="2800">
                <a:solidFill>
                  <a:srgbClr val="7D4E2B"/>
                </a:solidFill>
                <a:latin typeface="Noto Sans"/>
                <a:ea typeface="Noto Sans"/>
                <a:cs typeface="Noto Sans"/>
                <a:sym typeface="Noto Sans"/>
              </a:endParaRPr>
            </a:p>
            <a:p>
              <a:pPr indent="0" lvl="0" marL="0" marR="0" rtl="0" algn="l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" sz="2800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February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11"/>
            <p:cNvCxnSpPr/>
            <p:nvPr/>
          </p:nvCxnSpPr>
          <p:spPr>
            <a:xfrm flipH="1" rot="10800000">
              <a:off x="-2019301" y="3730693"/>
              <a:ext cx="15931207" cy="163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11"/>
            <p:cNvSpPr/>
            <p:nvPr/>
          </p:nvSpPr>
          <p:spPr>
            <a:xfrm>
              <a:off x="-2036679" y="3578862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52997" y="3560074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540438" y="3566463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0828996" y="3553886"/>
              <a:ext cx="352038" cy="353616"/>
            </a:xfrm>
            <a:custGeom>
              <a:rect b="b" l="l" r="r" t="t"/>
              <a:pathLst>
                <a:path extrusionOk="0"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11"/>
          <p:cNvSpPr txBox="1"/>
          <p:nvPr/>
        </p:nvSpPr>
        <p:spPr>
          <a:xfrm>
            <a:off x="9307050" y="3978669"/>
            <a:ext cx="244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Refine Product Prototype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6439301" y="3997823"/>
            <a:ext cx="2449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trial run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 feedback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3571552" y="4015990"/>
            <a:ext cx="24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Product testing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2022-11-17T08:58:40Z</dcterms:created>
  <dc:creator>Clarice Liu</dc:creator>
</cp:coreProperties>
</file>