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767250" cx="302387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NI7ZX0I0dcjOalKG2dfKHHxxr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0" orient="horz"/>
        <p:guide pos="9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4 columns">
  <p:cSld name="1_Standard 4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4" type="body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body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6" type="body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7" type="body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8" type="body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9" type="body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3" type="body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4" type="body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219"/>
              </a:spcBef>
              <a:spcAft>
                <a:spcPts val="0"/>
              </a:spcAft>
              <a:buClr>
                <a:schemeClr val="lt1"/>
              </a:buClr>
              <a:buSzPts val="6096"/>
              <a:buFont typeface="Arial"/>
              <a:buNone/>
              <a:defRPr b="0" i="0" sz="60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5" type="body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774"/>
              </a:spcBef>
              <a:spcAft>
                <a:spcPts val="0"/>
              </a:spcAft>
              <a:buClr>
                <a:schemeClr val="lt1"/>
              </a:buClr>
              <a:buSzPts val="8868"/>
              <a:buFont typeface="Arial"/>
              <a:buNone/>
              <a:defRPr b="0" i="0" sz="886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6" type="body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549"/>
              </a:spcBef>
              <a:spcAft>
                <a:spcPts val="0"/>
              </a:spcAft>
              <a:buClr>
                <a:schemeClr val="lt1"/>
              </a:buClr>
              <a:buSzPts val="12747"/>
              <a:buFont typeface="Arial"/>
              <a:buNone/>
              <a:defRPr b="1" i="0" sz="1274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238700" cy="6237288"/>
          </a:xfrm>
          <a:prstGeom prst="rect">
            <a:avLst/>
          </a:prstGeom>
          <a:solidFill>
            <a:srgbClr val="425EA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6243638"/>
            <a:ext cx="30238700" cy="196850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35000" y="6823075"/>
            <a:ext cx="14274800" cy="34748788"/>
          </a:xfrm>
          <a:prstGeom prst="roundRect">
            <a:avLst>
              <a:gd fmla="val 4092" name="adj"/>
            </a:avLst>
          </a:prstGeom>
          <a:gradFill>
            <a:gsLst>
              <a:gs pos="0">
                <a:srgbClr val="B0F58E"/>
              </a:gs>
              <a:gs pos="100000">
                <a:srgbClr val="F3F5FA"/>
              </a:gs>
            </a:gsLst>
            <a:lin ang="162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5332075" y="6823075"/>
            <a:ext cx="14274800" cy="34748788"/>
          </a:xfrm>
          <a:prstGeom prst="roundRect">
            <a:avLst>
              <a:gd fmla="val 4092" name="adj"/>
            </a:avLst>
          </a:prstGeom>
          <a:gradFill>
            <a:gsLst>
              <a:gs pos="0">
                <a:srgbClr val="B0F58E"/>
              </a:gs>
              <a:gs pos="100000">
                <a:srgbClr val="F3F5FA"/>
              </a:gs>
            </a:gsLst>
            <a:lin ang="162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501775" y="41895713"/>
            <a:ext cx="2903538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3275" lIns="86575" spcFirstLastPara="1" rIns="86575" wrap="square" tIns="43275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7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RESEARCH POSTER PRESENTATION DESIGN © 2015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508"/>
              </a:spcBef>
              <a:spcAft>
                <a:spcPts val="0"/>
              </a:spcAft>
              <a:buNone/>
            </a:pPr>
            <a:r>
              <a:rPr b="1" i="0" lang="en-US" sz="1016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cdc.gov/mmwr/volumes/69/wr/mm6927a5.htm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4072"/>
            </a:gs>
            <a:gs pos="50000">
              <a:srgbClr val="ABB9DE"/>
            </a:gs>
            <a:gs pos="100000">
              <a:srgbClr val="E3E8F4"/>
            </a:gs>
          </a:gsLst>
          <a:lin ang="162000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idx="2" type="body"/>
          </p:nvPr>
        </p:nvSpPr>
        <p:spPr>
          <a:xfrm>
            <a:off x="717550" y="7431088"/>
            <a:ext cx="14271625" cy="1112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Abstract</a:t>
            </a:r>
            <a:endParaRPr sz="6000"/>
          </a:p>
        </p:txBody>
      </p:sp>
      <p:sp>
        <p:nvSpPr>
          <p:cNvPr id="34" name="Google Shape;34;p1"/>
          <p:cNvSpPr txBox="1"/>
          <p:nvPr>
            <p:ph idx="3" type="body"/>
          </p:nvPr>
        </p:nvSpPr>
        <p:spPr>
          <a:xfrm>
            <a:off x="844550" y="15208250"/>
            <a:ext cx="142748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Objective/Background/Motivation</a:t>
            </a:r>
            <a:endParaRPr sz="6000"/>
          </a:p>
        </p:txBody>
      </p:sp>
      <p:sp>
        <p:nvSpPr>
          <p:cNvPr id="35" name="Google Shape;35;p1"/>
          <p:cNvSpPr txBox="1"/>
          <p:nvPr>
            <p:ph idx="6" type="body"/>
          </p:nvPr>
        </p:nvSpPr>
        <p:spPr>
          <a:xfrm>
            <a:off x="15249525" y="7770813"/>
            <a:ext cx="14266863" cy="1112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Results/Application</a:t>
            </a:r>
            <a:endParaRPr sz="6000"/>
          </a:p>
        </p:txBody>
      </p:sp>
      <p:sp>
        <p:nvSpPr>
          <p:cNvPr id="36" name="Google Shape;36;p1"/>
          <p:cNvSpPr txBox="1"/>
          <p:nvPr>
            <p:ph idx="8" type="body"/>
          </p:nvPr>
        </p:nvSpPr>
        <p:spPr>
          <a:xfrm>
            <a:off x="15047913" y="27392313"/>
            <a:ext cx="14258925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Discussion/Conclusion</a:t>
            </a:r>
            <a:endParaRPr sz="6000"/>
          </a:p>
        </p:txBody>
      </p:sp>
      <p:sp>
        <p:nvSpPr>
          <p:cNvPr id="37" name="Google Shape;37;p1"/>
          <p:cNvSpPr txBox="1"/>
          <p:nvPr>
            <p:ph idx="13" type="body"/>
          </p:nvPr>
        </p:nvSpPr>
        <p:spPr>
          <a:xfrm>
            <a:off x="1325563" y="16160975"/>
            <a:ext cx="13373100" cy="11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36 million</a:t>
            </a:r>
            <a:r>
              <a:rPr lang="en-US" sz="5700">
                <a:solidFill>
                  <a:schemeClr val="dk2"/>
                </a:solidFill>
              </a:rPr>
              <a:t> falls are reported among older adults each year</a:t>
            </a:r>
            <a:endParaRPr sz="5700">
              <a:solidFill>
                <a:schemeClr val="dk2"/>
              </a:solidFill>
            </a:endParaRPr>
          </a:p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Font typeface="Arial"/>
              <a:buChar char="•"/>
            </a:pPr>
            <a:r>
              <a:rPr lang="en-US" sz="5700">
                <a:solidFill>
                  <a:schemeClr val="dk2"/>
                </a:solidFill>
              </a:rPr>
              <a:t>Visually-impaired individuals and elderly tend to have low mobility and may bump into objects/obstacles easily</a:t>
            </a:r>
            <a:endParaRPr sz="5700">
              <a:solidFill>
                <a:schemeClr val="dk2"/>
              </a:solidFill>
            </a:endParaRPr>
          </a:p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SzPts val="5700"/>
              <a:buChar char="•"/>
            </a:pPr>
            <a:r>
              <a:rPr lang="en-US" sz="5700">
                <a:solidFill>
                  <a:schemeClr val="dk2"/>
                </a:solidFill>
              </a:rPr>
              <a:t>Having noticed h</a:t>
            </a:r>
            <a:r>
              <a:rPr lang="en-US" sz="5700"/>
              <a:t>ow common this </a:t>
            </a:r>
            <a:r>
              <a:rPr lang="en-US" sz="5700"/>
              <a:t>phenomenon</a:t>
            </a:r>
            <a:r>
              <a:rPr lang="en-US" sz="5700"/>
              <a:t> is, we hope to improve the situation</a:t>
            </a:r>
            <a:endParaRPr sz="5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/>
          </a:p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SzPts val="5700"/>
              <a:buChar char="•"/>
            </a:pPr>
            <a:r>
              <a:rPr lang="en-US" sz="5700"/>
              <a:t>Alerts users of nearby obstacle</a:t>
            </a:r>
            <a:r>
              <a:rPr lang="en-US" sz="5700"/>
              <a:t>s</a:t>
            </a:r>
            <a:endParaRPr sz="5700"/>
          </a:p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SzPts val="5700"/>
              <a:buChar char="•"/>
            </a:pPr>
            <a:r>
              <a:rPr lang="en-US" sz="5700"/>
              <a:t>Ultimately prevents accidental trips</a:t>
            </a:r>
            <a:endParaRPr/>
          </a:p>
        </p:txBody>
      </p:sp>
      <p:sp>
        <p:nvSpPr>
          <p:cNvPr id="38" name="Google Shape;38;p1"/>
          <p:cNvSpPr txBox="1"/>
          <p:nvPr>
            <p:ph idx="15" type="body"/>
          </p:nvPr>
        </p:nvSpPr>
        <p:spPr>
          <a:xfrm>
            <a:off x="2293950" y="4993450"/>
            <a:ext cx="26082600" cy="14463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6300"/>
              <a:t>Student(s)</a:t>
            </a:r>
            <a:r>
              <a:rPr lang="en-US" sz="6300"/>
              <a:t>: 23 Lee Pui Wing Adeline, 24 Lee Pui Yan Beatrice</a:t>
            </a:r>
            <a:r>
              <a:rPr lang="en-US" sz="6300"/>
              <a:t>                               Project ID: P9</a:t>
            </a:r>
            <a:endParaRPr/>
          </a:p>
        </p:txBody>
      </p:sp>
      <p:sp>
        <p:nvSpPr>
          <p:cNvPr id="39" name="Google Shape;39;p1"/>
          <p:cNvSpPr txBox="1"/>
          <p:nvPr>
            <p:ph idx="16" type="body"/>
          </p:nvPr>
        </p:nvSpPr>
        <p:spPr>
          <a:xfrm>
            <a:off x="2733675" y="3414713"/>
            <a:ext cx="24345900" cy="13875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631"/>
              <a:buNone/>
            </a:pPr>
            <a:r>
              <a:rPr lang="en-US"/>
              <a:t>iSee</a:t>
            </a:r>
            <a:endParaRPr/>
          </a:p>
        </p:txBody>
      </p:sp>
      <p:sp>
        <p:nvSpPr>
          <p:cNvPr id="40" name="Google Shape;40;p1"/>
          <p:cNvSpPr/>
          <p:nvPr/>
        </p:nvSpPr>
        <p:spPr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600" u="none" cap="none" strike="noStrik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>
            <p:ph idx="1" type="body"/>
          </p:nvPr>
        </p:nvSpPr>
        <p:spPr>
          <a:xfrm>
            <a:off x="1230313" y="9115425"/>
            <a:ext cx="135636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None/>
            </a:pPr>
            <a:r>
              <a:rPr lang="en-US" sz="5700"/>
              <a:t>Elderly’s mobility and eyesight tend to deteriorate over the years which results in constant accidental trips and falls. We aim to improve the situation by designing “iSee” with collision avoidance technologies.</a:t>
            </a:r>
            <a:endParaRPr sz="5700"/>
          </a:p>
        </p:txBody>
      </p:sp>
      <p:sp>
        <p:nvSpPr>
          <p:cNvPr id="45" name="Google Shape;45;p1"/>
          <p:cNvSpPr txBox="1"/>
          <p:nvPr/>
        </p:nvSpPr>
        <p:spPr>
          <a:xfrm>
            <a:off x="228600" y="27262138"/>
            <a:ext cx="142749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Font typeface="Arial"/>
              <a:buNone/>
            </a:pPr>
            <a:r>
              <a:rPr b="1" i="0" lang="en-US" sz="6000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i="0" sz="6000" u="sng" cap="none" strike="noStrike">
              <a:solidFill>
                <a:srgbClr val="2C3F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5954375" y="9126538"/>
            <a:ext cx="12904800" cy="5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device is placed near an obstacle, a buzzing sound is heard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device is not placed near any object, nothing happens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useful for the elderly (living alone) and the </a:t>
            </a: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visually</a:t>
            </a: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impaired</a:t>
            </a:r>
            <a:endParaRPr b="0" i="0" sz="5700" u="none" cap="none" strike="noStrike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5837713" y="28762913"/>
            <a:ext cx="13090500" cy="12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conclusion, we have understood how to utilise different technologies to form creative solutions to solve problems. We have achieved a greater understanding of collision avoidance technologies and arduino, as well as object detection technologies. Some possible improvements or amendments include a broader usage of our device (e.g. object detection technology is still usable even in foggy/dim/humid environment) and an improved accuracy of obstacle detection. All in all, “iSee” was successful and we have learnt a lot from it.</a:t>
            </a:r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1320800" y="29348113"/>
            <a:ext cx="13382700" cy="9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avoidance and obstacle detection device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tiny webcam attached onto a mobile device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a buzzer that goes off when the user is near to an object/obstacle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used: object detection, </a:t>
            </a: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python, arduino sensors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was done repeatedly on a microsoft tablet device in early stages</a:t>
            </a:r>
            <a:endParaRPr b="0" i="0" sz="5700" u="none" cap="none" strike="noStrike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ext&#10;&#10;Description automatically generated with medium confidence" id="49" name="Google Shape;4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31475" y="433706"/>
            <a:ext cx="5399088" cy="160226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-673100" y="2173288"/>
            <a:ext cx="32016700" cy="1828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AIoT Coding, Engineering and Entrepreneurial Skills Education for Gifted Students</a:t>
            </a:r>
            <a:endParaRPr b="0" i="0" sz="6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327150" y="41805225"/>
            <a:ext cx="2667000" cy="685800"/>
          </a:xfrm>
          <a:prstGeom prst="rect">
            <a:avLst/>
          </a:prstGeom>
          <a:solidFill>
            <a:srgbClr val="3143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22674263" y="19019838"/>
            <a:ext cx="5873750" cy="50768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"/>
          <p:cNvSpPr/>
          <p:nvPr/>
        </p:nvSpPr>
        <p:spPr>
          <a:xfrm>
            <a:off x="16303625" y="19072225"/>
            <a:ext cx="5873750" cy="50768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22738200" y="23991500"/>
            <a:ext cx="68124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https://youtu.be/9FUy_fxGrRI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5249525" y="24217600"/>
            <a:ext cx="74886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https://github.com/Adelinelee0220/cityu-gef-23-24-final-project</a:t>
            </a:r>
            <a:endParaRPr b="0" i="0" sz="5700" u="none" cap="none" strike="noStrike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5474" y="320426"/>
            <a:ext cx="1828797" cy="1828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22400" y="22805775"/>
            <a:ext cx="3444075" cy="22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30022" y="38552453"/>
            <a:ext cx="2274409" cy="229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598175" y="19629038"/>
            <a:ext cx="4025949" cy="390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158675" y="19734801"/>
            <a:ext cx="3979510" cy="3902488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terPresentations.com-91CMx122CM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