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mbria" panose="02040503050406030204" pitchFamily="18" charset="0"/>
      <p:regular r:id="rId13"/>
      <p:bold r:id="rId14"/>
      <p:italic r:id="rId15"/>
      <p:boldItalic r:id="rId16"/>
    </p:embeddedFont>
    <p:embeddedFont>
      <p:font typeface="OVFPKG+ArialMT" panose="02000500000000000000" pitchFamily="2"/>
      <p:regular r:id="rId17"/>
    </p:embeddedFont>
    <p:embeddedFont>
      <p:font typeface="QBNKMD+Wingdings-Regular" panose="02000500000000000000" pitchFamily="2"/>
      <p:regular r:id="rId18"/>
    </p:embeddedFont>
    <p:embeddedFont>
      <p:font typeface="QCECPJ+Arial-BoldItalicMT" panose="02000500000000000000" pitchFamily="2"/>
      <p:regular r:id="rId19"/>
    </p:embeddedFont>
    <p:embeddedFont>
      <p:font typeface="Verdana" panose="020B060403050404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48"/>
  </p:normalViewPr>
  <p:slideViewPr>
    <p:cSldViewPr>
      <p:cViewPr varScale="1">
        <p:scale>
          <a:sx n="156" d="100"/>
          <a:sy n="156" d="100"/>
        </p:scale>
        <p:origin x="224" y="16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5/13/23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2866" y="2080991"/>
            <a:ext cx="3111740" cy="11269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3"/>
              </a:lnSpc>
              <a:spcBef>
                <a:spcPts val="0"/>
              </a:spcBef>
              <a:spcAft>
                <a:spcPts val="0"/>
              </a:spcAft>
            </a:pPr>
            <a:r>
              <a:rPr sz="2400" b="1" spc="34" dirty="0">
                <a:solidFill>
                  <a:srgbClr val="213669"/>
                </a:solidFill>
                <a:latin typeface="Cambria"/>
                <a:cs typeface="Cambria"/>
              </a:rPr>
              <a:t>CALCULATOR</a:t>
            </a:r>
            <a:r>
              <a:rPr sz="2400" b="1" spc="-243" dirty="0">
                <a:solidFill>
                  <a:srgbClr val="213669"/>
                </a:solidFill>
                <a:latin typeface="Cambria"/>
                <a:cs typeface="Cambria"/>
              </a:rPr>
              <a:t> </a:t>
            </a:r>
            <a:r>
              <a:rPr sz="2400" b="1" spc="-10" dirty="0">
                <a:solidFill>
                  <a:srgbClr val="213669"/>
                </a:solidFill>
                <a:latin typeface="Cambria"/>
                <a:cs typeface="Cambria"/>
              </a:rPr>
              <a:t>AND</a:t>
            </a:r>
          </a:p>
          <a:p>
            <a:pPr marL="0" marR="0">
              <a:lnSpc>
                <a:spcPts val="2813"/>
              </a:lnSpc>
              <a:spcBef>
                <a:spcPts val="66"/>
              </a:spcBef>
              <a:spcAft>
                <a:spcPts val="0"/>
              </a:spcAft>
            </a:pPr>
            <a:r>
              <a:rPr sz="2400" b="1" spc="79" dirty="0">
                <a:solidFill>
                  <a:srgbClr val="213669"/>
                </a:solidFill>
                <a:latin typeface="Cambria"/>
                <a:cs typeface="Cambria"/>
              </a:rPr>
              <a:t>TEXT</a:t>
            </a:r>
            <a:r>
              <a:rPr sz="2400" b="1" spc="696" dirty="0">
                <a:solidFill>
                  <a:srgbClr val="213669"/>
                </a:solidFill>
                <a:latin typeface="Cambria"/>
                <a:cs typeface="Cambria"/>
              </a:rPr>
              <a:t> </a:t>
            </a:r>
            <a:r>
              <a:rPr sz="2400" b="1" dirty="0">
                <a:solidFill>
                  <a:srgbClr val="213669"/>
                </a:solidFill>
                <a:latin typeface="Cambria"/>
                <a:cs typeface="Cambria"/>
              </a:rPr>
              <a:t>EDITOR</a:t>
            </a:r>
            <a:r>
              <a:rPr sz="2400" b="1" spc="-188" dirty="0">
                <a:solidFill>
                  <a:srgbClr val="213669"/>
                </a:solidFill>
                <a:latin typeface="Cambria"/>
                <a:cs typeface="Cambria"/>
              </a:rPr>
              <a:t> </a:t>
            </a:r>
            <a:r>
              <a:rPr sz="2400" b="1" spc="-31" dirty="0">
                <a:solidFill>
                  <a:srgbClr val="213669"/>
                </a:solidFill>
                <a:latin typeface="Cambria"/>
                <a:cs typeface="Cambria"/>
              </a:rPr>
              <a:t>USING</a:t>
            </a:r>
          </a:p>
          <a:p>
            <a:pPr marL="0" marR="0">
              <a:lnSpc>
                <a:spcPts val="2813"/>
              </a:lnSpc>
              <a:spcBef>
                <a:spcPts val="66"/>
              </a:spcBef>
              <a:spcAft>
                <a:spcPts val="0"/>
              </a:spcAft>
            </a:pPr>
            <a:r>
              <a:rPr sz="2400" b="1" spc="58" dirty="0">
                <a:solidFill>
                  <a:srgbClr val="213669"/>
                </a:solidFill>
                <a:latin typeface="Cambria"/>
                <a:cs typeface="Cambria"/>
              </a:rPr>
              <a:t>HTML</a:t>
            </a:r>
            <a:r>
              <a:rPr sz="2400" b="1" spc="-198" dirty="0">
                <a:solidFill>
                  <a:srgbClr val="213669"/>
                </a:solidFill>
                <a:latin typeface="Cambria"/>
                <a:cs typeface="Cambria"/>
              </a:rPr>
              <a:t> </a:t>
            </a:r>
            <a:r>
              <a:rPr sz="2400" b="1" spc="-10" dirty="0">
                <a:solidFill>
                  <a:srgbClr val="213669"/>
                </a:solidFill>
                <a:latin typeface="Cambria"/>
                <a:cs typeface="Cambria"/>
              </a:rPr>
              <a:t>AND</a:t>
            </a:r>
            <a:r>
              <a:rPr sz="2400" b="1" spc="494" dirty="0">
                <a:solidFill>
                  <a:srgbClr val="213669"/>
                </a:solidFill>
                <a:latin typeface="Cambria"/>
                <a:cs typeface="Cambria"/>
              </a:rPr>
              <a:t> </a:t>
            </a:r>
            <a:r>
              <a:rPr sz="2400" b="1" spc="34" dirty="0">
                <a:solidFill>
                  <a:srgbClr val="213669"/>
                </a:solidFill>
                <a:latin typeface="Cambria"/>
                <a:cs typeface="Cambria"/>
              </a:rPr>
              <a:t>CSS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2866" y="3429477"/>
            <a:ext cx="1265535" cy="395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3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13669"/>
                </a:solidFill>
                <a:latin typeface="Cambria"/>
                <a:cs typeface="Cambria"/>
              </a:rPr>
              <a:t>TASK</a:t>
            </a:r>
            <a:r>
              <a:rPr sz="2400" b="1" spc="-285" dirty="0">
                <a:solidFill>
                  <a:srgbClr val="213669"/>
                </a:solidFill>
                <a:latin typeface="Cambria"/>
                <a:cs typeface="Cambria"/>
              </a:rPr>
              <a:t> </a:t>
            </a:r>
            <a:r>
              <a:rPr sz="2400" b="1" dirty="0">
                <a:solidFill>
                  <a:srgbClr val="213669"/>
                </a:solidFill>
                <a:latin typeface="Cambria"/>
                <a:cs typeface="Cambria"/>
              </a:rPr>
              <a:t>-</a:t>
            </a:r>
            <a:r>
              <a:rPr sz="2400" b="1" spc="-200" dirty="0">
                <a:solidFill>
                  <a:srgbClr val="213669"/>
                </a:solidFill>
                <a:latin typeface="Cambria"/>
                <a:cs typeface="Cambria"/>
              </a:rPr>
              <a:t> </a:t>
            </a:r>
            <a:r>
              <a:rPr sz="2400" b="1" dirty="0">
                <a:solidFill>
                  <a:srgbClr val="213669"/>
                </a:solidFill>
                <a:latin typeface="Cambria"/>
                <a:cs typeface="Cambria"/>
              </a:rPr>
              <a:t>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4F00815B-C17F-CDFF-306D-3E2466F5C1A0}"/>
              </a:ext>
            </a:extLst>
          </p:cNvPr>
          <p:cNvSpPr txBox="1"/>
          <p:nvPr/>
        </p:nvSpPr>
        <p:spPr>
          <a:xfrm>
            <a:off x="387093" y="1002632"/>
            <a:ext cx="5650977" cy="1667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44" dirty="0">
                <a:solidFill>
                  <a:srgbClr val="C78B31"/>
                </a:solidFill>
                <a:latin typeface="Cambria"/>
                <a:cs typeface="Cambria"/>
              </a:rPr>
              <a:t>CALCULATOR</a:t>
            </a:r>
            <a:r>
              <a:rPr sz="1800" b="1" spc="188" dirty="0">
                <a:solidFill>
                  <a:srgbClr val="C78B31"/>
                </a:solidFill>
                <a:latin typeface="Cambria"/>
                <a:cs typeface="Cambria"/>
              </a:rPr>
              <a:t> </a:t>
            </a:r>
            <a:r>
              <a:rPr sz="1800" b="1" spc="-169" dirty="0">
                <a:solidFill>
                  <a:srgbClr val="C78B31"/>
                </a:solidFill>
                <a:latin typeface="Cambria"/>
                <a:cs typeface="Cambria"/>
              </a:rPr>
              <a:t>AND</a:t>
            </a:r>
            <a:r>
              <a:rPr sz="1800" b="1" spc="50" dirty="0">
                <a:solidFill>
                  <a:srgbClr val="C78B31"/>
                </a:solidFill>
                <a:latin typeface="Cambria"/>
                <a:cs typeface="Cambria"/>
              </a:rPr>
              <a:t> </a:t>
            </a:r>
            <a:r>
              <a:rPr sz="1800" b="1" spc="-12" dirty="0">
                <a:solidFill>
                  <a:srgbClr val="C78B31"/>
                </a:solidFill>
                <a:latin typeface="Cambria"/>
                <a:cs typeface="Cambria"/>
              </a:rPr>
              <a:t>TEXT</a:t>
            </a:r>
          </a:p>
          <a:p>
            <a:pPr marL="0" marR="0">
              <a:lnSpc>
                <a:spcPts val="2110"/>
              </a:lnSpc>
              <a:spcBef>
                <a:spcPts val="86"/>
              </a:spcBef>
              <a:spcAft>
                <a:spcPts val="0"/>
              </a:spcAft>
            </a:pPr>
            <a:r>
              <a:rPr sz="1800" b="1" spc="15" dirty="0">
                <a:solidFill>
                  <a:srgbClr val="C78B31"/>
                </a:solidFill>
                <a:latin typeface="Cambria"/>
                <a:cs typeface="Cambria"/>
              </a:rPr>
              <a:t>EDITOR</a:t>
            </a:r>
            <a:r>
              <a:rPr sz="1800" b="1" spc="34" dirty="0">
                <a:solidFill>
                  <a:srgbClr val="C78B31"/>
                </a:solidFill>
                <a:latin typeface="Cambria"/>
                <a:cs typeface="Cambria"/>
              </a:rPr>
              <a:t> </a:t>
            </a:r>
            <a:r>
              <a:rPr sz="1800" b="1" spc="-124" dirty="0">
                <a:solidFill>
                  <a:srgbClr val="C78B31"/>
                </a:solidFill>
                <a:latin typeface="Cambria"/>
                <a:cs typeface="Cambria"/>
              </a:rPr>
              <a:t>USING</a:t>
            </a:r>
            <a:r>
              <a:rPr sz="1800" b="1" spc="-160" dirty="0">
                <a:solidFill>
                  <a:srgbClr val="C78B31"/>
                </a:solidFill>
                <a:latin typeface="Cambria"/>
                <a:cs typeface="Cambria"/>
              </a:rPr>
              <a:t> </a:t>
            </a:r>
            <a:r>
              <a:rPr sz="1800" b="1" spc="-23" dirty="0">
                <a:solidFill>
                  <a:srgbClr val="C78B31"/>
                </a:solidFill>
                <a:latin typeface="Cambria"/>
                <a:cs typeface="Cambria"/>
              </a:rPr>
              <a:t>HTML</a:t>
            </a:r>
            <a:r>
              <a:rPr sz="1800" b="1" spc="336" dirty="0">
                <a:solidFill>
                  <a:srgbClr val="C78B31"/>
                </a:solidFill>
                <a:latin typeface="Cambria"/>
                <a:cs typeface="Cambria"/>
              </a:rPr>
              <a:t> </a:t>
            </a:r>
            <a:r>
              <a:rPr sz="1800" b="1" spc="-215" dirty="0">
                <a:solidFill>
                  <a:srgbClr val="C78B31"/>
                </a:solidFill>
                <a:latin typeface="Cambria"/>
                <a:cs typeface="Cambria"/>
              </a:rPr>
              <a:t>AND</a:t>
            </a:r>
          </a:p>
          <a:p>
            <a:pPr marL="0" marR="0">
              <a:lnSpc>
                <a:spcPts val="2110"/>
              </a:lnSpc>
              <a:spcBef>
                <a:spcPts val="86"/>
              </a:spcBef>
              <a:spcAft>
                <a:spcPts val="0"/>
              </a:spcAft>
            </a:pPr>
            <a:r>
              <a:rPr sz="1800" b="1" spc="-112" dirty="0">
                <a:solidFill>
                  <a:srgbClr val="C78B31"/>
                </a:solidFill>
                <a:latin typeface="Cambria"/>
                <a:cs typeface="Cambria"/>
              </a:rPr>
              <a:t>CSS</a:t>
            </a:r>
            <a:endParaRPr lang="en-IN" sz="1800" b="1" spc="-112" dirty="0">
              <a:solidFill>
                <a:srgbClr val="C78B31"/>
              </a:solidFill>
              <a:latin typeface="Cambria"/>
              <a:cs typeface="Cambria"/>
            </a:endParaRPr>
          </a:p>
          <a:p>
            <a:pPr marL="0" marR="0">
              <a:lnSpc>
                <a:spcPts val="2110"/>
              </a:lnSpc>
              <a:spcBef>
                <a:spcPts val="86"/>
              </a:spcBef>
              <a:spcAft>
                <a:spcPts val="0"/>
              </a:spcAft>
            </a:pPr>
            <a:endParaRPr lang="en-IN" b="1" spc="-112" dirty="0">
              <a:solidFill>
                <a:srgbClr val="C78B31"/>
              </a:solidFill>
              <a:latin typeface="Cambria"/>
              <a:cs typeface="Cambria"/>
            </a:endParaRPr>
          </a:p>
          <a:p>
            <a:pPr marL="0" marR="0">
              <a:lnSpc>
                <a:spcPts val="2110"/>
              </a:lnSpc>
              <a:spcBef>
                <a:spcPts val="86"/>
              </a:spcBef>
              <a:spcAft>
                <a:spcPts val="0"/>
              </a:spcAft>
            </a:pPr>
            <a:r>
              <a:rPr lang="en-IN" sz="1800" b="1" spc="-112" dirty="0">
                <a:solidFill>
                  <a:srgbClr val="C78B31"/>
                </a:solidFill>
                <a:latin typeface="Cambria"/>
                <a:cs typeface="Cambria"/>
              </a:rPr>
              <a:t>LMS Username.    Name.                                         Batch.                   2113a495                </a:t>
            </a:r>
            <a:r>
              <a:rPr lang="en-IN" b="1" spc="-112" dirty="0">
                <a:solidFill>
                  <a:srgbClr val="C78B31"/>
                </a:solidFill>
                <a:latin typeface="Cambria"/>
                <a:cs typeface="Cambria"/>
              </a:rPr>
              <a:t>Adelin Grace Tanya S.      A49</a:t>
            </a:r>
            <a:endParaRPr sz="1800" b="1" spc="-112" dirty="0">
              <a:solidFill>
                <a:srgbClr val="C78B31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361" y="270880"/>
            <a:ext cx="2767458" cy="3061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56" dirty="0">
                <a:solidFill>
                  <a:srgbClr val="213669"/>
                </a:solidFill>
                <a:latin typeface="Cambria"/>
                <a:cs typeface="Cambria"/>
              </a:rPr>
              <a:t>STEP</a:t>
            </a:r>
            <a:r>
              <a:rPr sz="1800" b="1" spc="-314" dirty="0">
                <a:solidFill>
                  <a:srgbClr val="213669"/>
                </a:solidFill>
                <a:latin typeface="Cambria"/>
                <a:cs typeface="Cambria"/>
              </a:rPr>
              <a:t> </a:t>
            </a:r>
            <a:r>
              <a:rPr sz="1800" b="1" spc="-30" dirty="0">
                <a:solidFill>
                  <a:srgbClr val="213669"/>
                </a:solidFill>
                <a:latin typeface="Cambria"/>
                <a:cs typeface="Cambria"/>
              </a:rPr>
              <a:t>-WISE</a:t>
            </a:r>
            <a:r>
              <a:rPr sz="1800" b="1" spc="92" dirty="0">
                <a:solidFill>
                  <a:srgbClr val="213669"/>
                </a:solidFill>
                <a:latin typeface="Cambria"/>
                <a:cs typeface="Cambria"/>
              </a:rPr>
              <a:t> </a:t>
            </a:r>
            <a:r>
              <a:rPr sz="1800" b="1" spc="-85" dirty="0">
                <a:solidFill>
                  <a:srgbClr val="213669"/>
                </a:solidFill>
                <a:latin typeface="Cambria"/>
                <a:cs typeface="Cambria"/>
              </a:rPr>
              <a:t>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7615" y="600247"/>
            <a:ext cx="3143247" cy="1740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marR="0">
              <a:lnSpc>
                <a:spcPts val="1641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QBNKMD+Wingdings-Regular"/>
                <a:cs typeface="QBNKMD+Wingdings-Regular"/>
              </a:rPr>
              <a:t></a:t>
            </a:r>
            <a:r>
              <a:rPr sz="1450" spc="9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ambria"/>
                <a:cs typeface="Cambria"/>
              </a:rPr>
              <a:t>Define</a:t>
            </a:r>
            <a:r>
              <a:rPr sz="1400" spc="18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0000"/>
                </a:solidFill>
                <a:latin typeface="Cambria"/>
                <a:cs typeface="Cambria"/>
              </a:rPr>
              <a:t>the</a:t>
            </a:r>
            <a:r>
              <a:rPr sz="140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0000"/>
                </a:solidFill>
                <a:latin typeface="Cambria"/>
                <a:cs typeface="Cambria"/>
              </a:rPr>
              <a:t>Purpose</a:t>
            </a:r>
          </a:p>
          <a:p>
            <a:pPr marL="0" marR="0">
              <a:lnSpc>
                <a:spcPts val="1641"/>
              </a:lnSpc>
              <a:spcBef>
                <a:spcPts val="88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QBNKMD+Wingdings-Regular"/>
                <a:cs typeface="QBNKMD+Wingdings-Regular"/>
              </a:rPr>
              <a:t></a:t>
            </a:r>
            <a:r>
              <a:rPr sz="1450" spc="9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ambria"/>
                <a:cs typeface="Cambria"/>
              </a:rPr>
              <a:t>Choose the Programming</a:t>
            </a:r>
            <a:r>
              <a:rPr sz="1400" spc="-12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0000"/>
                </a:solidFill>
                <a:latin typeface="Cambria"/>
                <a:cs typeface="Cambria"/>
              </a:rPr>
              <a:t>Language</a:t>
            </a:r>
          </a:p>
          <a:p>
            <a:pPr marL="0" marR="0">
              <a:lnSpc>
                <a:spcPts val="1641"/>
              </a:lnSpc>
              <a:spcBef>
                <a:spcPts val="88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QBNKMD+Wingdings-Regular"/>
                <a:cs typeface="QBNKMD+Wingdings-Regular"/>
              </a:rPr>
              <a:t></a:t>
            </a:r>
            <a:r>
              <a:rPr sz="1450" spc="9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ambria"/>
                <a:cs typeface="Cambria"/>
              </a:rPr>
              <a:t>Plan the Layout</a:t>
            </a:r>
          </a:p>
          <a:p>
            <a:pPr marL="0" marR="0">
              <a:lnSpc>
                <a:spcPts val="1641"/>
              </a:lnSpc>
              <a:spcBef>
                <a:spcPts val="88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QBNKMD+Wingdings-Regular"/>
                <a:cs typeface="QBNKMD+Wingdings-Regular"/>
              </a:rPr>
              <a:t></a:t>
            </a:r>
            <a:r>
              <a:rPr sz="1450" spc="9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ambria"/>
                <a:cs typeface="Cambria"/>
              </a:rPr>
              <a:t>Create HTML</a:t>
            </a:r>
            <a:r>
              <a:rPr sz="1400" spc="-5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0000"/>
                </a:solidFill>
                <a:latin typeface="Cambria"/>
                <a:cs typeface="Cambria"/>
              </a:rPr>
              <a:t>Markup</a:t>
            </a:r>
          </a:p>
          <a:p>
            <a:pPr marL="0" marR="0">
              <a:lnSpc>
                <a:spcPts val="1641"/>
              </a:lnSpc>
              <a:spcBef>
                <a:spcPts val="88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QBNKMD+Wingdings-Regular"/>
                <a:cs typeface="QBNKMD+Wingdings-Regular"/>
              </a:rPr>
              <a:t></a:t>
            </a:r>
            <a:r>
              <a:rPr sz="1450" spc="9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ambria"/>
                <a:cs typeface="Cambria"/>
              </a:rPr>
              <a:t>Style with CSS</a:t>
            </a:r>
          </a:p>
          <a:p>
            <a:pPr marL="0" marR="0">
              <a:lnSpc>
                <a:spcPts val="1641"/>
              </a:lnSpc>
              <a:spcBef>
                <a:spcPts val="38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QBNKMD+Wingdings-Regular"/>
                <a:cs typeface="QBNKMD+Wingdings-Regular"/>
              </a:rPr>
              <a:t></a:t>
            </a:r>
            <a:r>
              <a:rPr sz="1450" spc="9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ambria"/>
                <a:cs typeface="Cambria"/>
              </a:rPr>
              <a:t>Add JavaScript</a:t>
            </a:r>
            <a:r>
              <a:rPr sz="1400" spc="-8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0000"/>
                </a:solidFill>
                <a:latin typeface="Cambria"/>
                <a:cs typeface="Cambria"/>
              </a:rPr>
              <a:t>Functionality</a:t>
            </a:r>
          </a:p>
          <a:p>
            <a:pPr marL="0" marR="0">
              <a:lnSpc>
                <a:spcPts val="1641"/>
              </a:lnSpc>
              <a:spcBef>
                <a:spcPts val="88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QBNKMD+Wingdings-Regular"/>
                <a:cs typeface="QBNKMD+Wingdings-Regular"/>
              </a:rPr>
              <a:t></a:t>
            </a:r>
            <a:r>
              <a:rPr sz="1450" spc="9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ambria"/>
                <a:cs typeface="Cambria"/>
              </a:rPr>
              <a:t>Test</a:t>
            </a:r>
            <a:r>
              <a:rPr sz="1400" spc="-1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0000"/>
                </a:solidFill>
                <a:latin typeface="Cambria"/>
                <a:cs typeface="Cambria"/>
              </a:rPr>
              <a:t>and</a:t>
            </a:r>
            <a:r>
              <a:rPr sz="1400" spc="-36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0000"/>
                </a:solidFill>
                <a:latin typeface="Cambria"/>
                <a:cs typeface="Cambria"/>
              </a:rPr>
              <a:t>Debug</a:t>
            </a:r>
          </a:p>
          <a:p>
            <a:pPr marL="0" marR="0">
              <a:lnSpc>
                <a:spcPts val="1641"/>
              </a:lnSpc>
              <a:spcBef>
                <a:spcPts val="88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QBNKMD+Wingdings-Regular"/>
                <a:cs typeface="QBNKMD+Wingdings-Regular"/>
              </a:rPr>
              <a:t></a:t>
            </a:r>
            <a:r>
              <a:rPr sz="1450" spc="9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ambria"/>
                <a:cs typeface="Cambria"/>
              </a:rPr>
              <a:t>Deploy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7615" y="2307127"/>
            <a:ext cx="2061731" cy="2465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1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QBNKMD+Wingdings-Regular"/>
                <a:cs typeface="QBNKMD+Wingdings-Regular"/>
              </a:rPr>
              <a:t></a:t>
            </a:r>
            <a:r>
              <a:rPr sz="1450" spc="9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ambria"/>
                <a:cs typeface="Cambria"/>
              </a:rPr>
              <a:t>Maintain and</a:t>
            </a:r>
            <a:r>
              <a:rPr sz="1400" spc="-12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0000"/>
                </a:solidFill>
                <a:latin typeface="Cambria"/>
                <a:cs typeface="Cambria"/>
              </a:rPr>
              <a:t>Update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8250" y="2978825"/>
            <a:ext cx="2818110" cy="3061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112" dirty="0">
                <a:solidFill>
                  <a:srgbClr val="C78B31"/>
                </a:solidFill>
                <a:latin typeface="Cambria"/>
                <a:cs typeface="Cambria"/>
              </a:rPr>
              <a:t>SUMMARY</a:t>
            </a:r>
            <a:r>
              <a:rPr sz="1800" b="1" spc="37" dirty="0">
                <a:solidFill>
                  <a:srgbClr val="C78B31"/>
                </a:solidFill>
                <a:latin typeface="Cambria"/>
                <a:cs typeface="Cambria"/>
              </a:rPr>
              <a:t> </a:t>
            </a:r>
            <a:r>
              <a:rPr sz="1800" b="1" spc="-62" dirty="0">
                <a:solidFill>
                  <a:srgbClr val="C78B31"/>
                </a:solidFill>
                <a:latin typeface="Cambria"/>
                <a:cs typeface="Cambria"/>
              </a:rPr>
              <a:t>OF</a:t>
            </a:r>
            <a:r>
              <a:rPr sz="1800" b="1" spc="461" dirty="0">
                <a:solidFill>
                  <a:srgbClr val="C78B31"/>
                </a:solidFill>
                <a:latin typeface="Cambria"/>
                <a:cs typeface="Cambria"/>
              </a:rPr>
              <a:t> </a:t>
            </a:r>
            <a:r>
              <a:rPr sz="1800" b="1" spc="-76" dirty="0">
                <a:solidFill>
                  <a:srgbClr val="C78B31"/>
                </a:solidFill>
                <a:latin typeface="Cambria"/>
                <a:cs typeface="Cambria"/>
              </a:rPr>
              <a:t>YO</a:t>
            </a:r>
            <a:r>
              <a:rPr sz="1800" b="1" spc="-430" dirty="0">
                <a:solidFill>
                  <a:srgbClr val="C78B31"/>
                </a:solidFill>
                <a:latin typeface="Cambria"/>
                <a:cs typeface="Cambria"/>
              </a:rPr>
              <a:t> </a:t>
            </a:r>
            <a:r>
              <a:rPr sz="1800" b="1" spc="-76" dirty="0">
                <a:solidFill>
                  <a:srgbClr val="C78B31"/>
                </a:solidFill>
                <a:latin typeface="Cambria"/>
                <a:cs typeface="Cambria"/>
              </a:rPr>
              <a:t>UR</a:t>
            </a:r>
            <a:r>
              <a:rPr sz="1800" b="1" spc="757" dirty="0">
                <a:solidFill>
                  <a:srgbClr val="C78B31"/>
                </a:solidFill>
                <a:latin typeface="Cambria"/>
                <a:cs typeface="Cambria"/>
              </a:rPr>
              <a:t> </a:t>
            </a:r>
            <a:r>
              <a:rPr sz="1800" b="1" spc="-76" dirty="0">
                <a:solidFill>
                  <a:srgbClr val="C78B31"/>
                </a:solidFill>
                <a:latin typeface="Cambria"/>
                <a:cs typeface="Cambria"/>
              </a:rPr>
              <a:t>TASK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38250" y="3465367"/>
            <a:ext cx="8077524" cy="15267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mbria"/>
                <a:cs typeface="Cambria"/>
              </a:rPr>
              <a:t>A CALCULATOR</a:t>
            </a:r>
            <a:r>
              <a:rPr sz="1400" spc="-86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0000"/>
                </a:solidFill>
                <a:latin typeface="Cambria"/>
                <a:cs typeface="Cambria"/>
              </a:rPr>
              <a:t>WEBSITE</a:t>
            </a:r>
            <a:r>
              <a:rPr sz="1400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0000"/>
                </a:solidFill>
                <a:latin typeface="Cambria"/>
                <a:cs typeface="Cambria"/>
              </a:rPr>
              <a:t>IS A</a:t>
            </a:r>
            <a:r>
              <a:rPr sz="1400" spc="12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0000"/>
                </a:solidFill>
                <a:latin typeface="Cambria"/>
                <a:cs typeface="Cambria"/>
              </a:rPr>
              <a:t>WEBSITE</a:t>
            </a:r>
            <a:r>
              <a:rPr sz="1400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0000"/>
                </a:solidFill>
                <a:latin typeface="Cambria"/>
                <a:cs typeface="Cambria"/>
              </a:rPr>
              <a:t>THAT</a:t>
            </a:r>
            <a:r>
              <a:rPr sz="1400" spc="-8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0000"/>
                </a:solidFill>
                <a:latin typeface="Cambria"/>
                <a:cs typeface="Cambria"/>
              </a:rPr>
              <a:t>PROVIDES</a:t>
            </a:r>
            <a:r>
              <a:rPr sz="1400" spc="-37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0000"/>
                </a:solidFill>
                <a:latin typeface="Cambria"/>
                <a:cs typeface="Cambria"/>
              </a:rPr>
              <a:t>USERS WITH THE ABILITY TO PERFORM</a:t>
            </a:r>
          </a:p>
          <a:p>
            <a:pPr marL="0" marR="0">
              <a:lnSpc>
                <a:spcPts val="1641"/>
              </a:lnSpc>
              <a:spcBef>
                <a:spcPts val="8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mbria"/>
                <a:cs typeface="Cambria"/>
              </a:rPr>
              <a:t>MATHEMATICAL</a:t>
            </a:r>
            <a:r>
              <a:rPr sz="1400" spc="12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0000"/>
                </a:solidFill>
                <a:latin typeface="Cambria"/>
                <a:cs typeface="Cambria"/>
              </a:rPr>
              <a:t>CALCULATIONS AND FUNCTIONS ONLINE.</a:t>
            </a:r>
            <a:r>
              <a:rPr sz="1400" spc="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0000"/>
                </a:solidFill>
                <a:latin typeface="Cambria"/>
                <a:cs typeface="Cambria"/>
              </a:rPr>
              <a:t>TO</a:t>
            </a:r>
            <a:r>
              <a:rPr sz="1400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0000"/>
                </a:solidFill>
                <a:latin typeface="Cambria"/>
                <a:cs typeface="Cambria"/>
              </a:rPr>
              <a:t>CREATE A CALCULATORWEBSITE,</a:t>
            </a:r>
            <a:r>
              <a:rPr sz="1400" spc="-28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0000"/>
                </a:solidFill>
                <a:latin typeface="Cambria"/>
                <a:cs typeface="Cambria"/>
              </a:rPr>
              <a:t>THE</a:t>
            </a:r>
          </a:p>
          <a:p>
            <a:pPr marL="0" marR="0">
              <a:lnSpc>
                <a:spcPts val="1641"/>
              </a:lnSpc>
              <a:spcBef>
                <a:spcPts val="8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mbria"/>
                <a:cs typeface="Cambria"/>
              </a:rPr>
              <a:t>PURPOSE</a:t>
            </a:r>
            <a:r>
              <a:rPr sz="1400" spc="28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0000"/>
                </a:solidFill>
                <a:latin typeface="Cambria"/>
                <a:cs typeface="Cambria"/>
              </a:rPr>
              <a:t>MUST</a:t>
            </a:r>
            <a:r>
              <a:rPr sz="1400" spc="-12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0000"/>
                </a:solidFill>
                <a:latin typeface="Cambria"/>
                <a:cs typeface="Cambria"/>
              </a:rPr>
              <a:t>BE DEFINED, THE</a:t>
            </a:r>
            <a:r>
              <a:rPr sz="1400" spc="307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0000"/>
                </a:solidFill>
                <a:latin typeface="Cambria"/>
                <a:cs typeface="Cambria"/>
              </a:rPr>
              <a:t>APPROPRIATE PROGRAMMING LANGUAGE AND</a:t>
            </a:r>
            <a:r>
              <a:rPr sz="1400" spc="18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0000"/>
                </a:solidFill>
                <a:latin typeface="Cambria"/>
                <a:cs typeface="Cambria"/>
              </a:rPr>
              <a:t>CMS CHOSEN, AND</a:t>
            </a:r>
          </a:p>
          <a:p>
            <a:pPr marL="0" marR="0">
              <a:lnSpc>
                <a:spcPts val="1641"/>
              </a:lnSpc>
              <a:spcBef>
                <a:spcPts val="8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mbria"/>
                <a:cs typeface="Cambria"/>
              </a:rPr>
              <a:t>A PLAN FOR</a:t>
            </a:r>
            <a:r>
              <a:rPr sz="1400" spc="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0000"/>
                </a:solidFill>
                <a:latin typeface="Cambria"/>
                <a:cs typeface="Cambria"/>
              </a:rPr>
              <a:t>LAYOUT</a:t>
            </a:r>
            <a:r>
              <a:rPr sz="1400" spc="-158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0000"/>
                </a:solidFill>
                <a:latin typeface="Cambria"/>
                <a:cs typeface="Cambria"/>
              </a:rPr>
              <a:t>AND DESIGN MUST BE</a:t>
            </a:r>
            <a:r>
              <a:rPr sz="1400" spc="307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0000"/>
                </a:solidFill>
                <a:latin typeface="Cambria"/>
                <a:cs typeface="Cambria"/>
              </a:rPr>
              <a:t>ESTABLISHED. THE WEBSITE</a:t>
            </a:r>
            <a:r>
              <a:rPr sz="1400" spc="-2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0000"/>
                </a:solidFill>
                <a:latin typeface="Cambria"/>
                <a:cs typeface="Cambria"/>
              </a:rPr>
              <a:t>SHOULD BE</a:t>
            </a:r>
            <a:r>
              <a:rPr sz="1400" spc="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0000"/>
                </a:solidFill>
                <a:latin typeface="Cambria"/>
                <a:cs typeface="Cambria"/>
              </a:rPr>
              <a:t>DEVELOPED</a:t>
            </a:r>
          </a:p>
          <a:p>
            <a:pPr marL="0" marR="0">
              <a:lnSpc>
                <a:spcPts val="1641"/>
              </a:lnSpc>
              <a:spcBef>
                <a:spcPts val="8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mbria"/>
                <a:cs typeface="Cambria"/>
              </a:rPr>
              <a:t>WITH HTML, CSS, AND JAVASCRIPT, </a:t>
            </a:r>
            <a:r>
              <a:rPr sz="1400" spc="-18" dirty="0">
                <a:solidFill>
                  <a:srgbClr val="000000"/>
                </a:solidFill>
                <a:latin typeface="Cambria"/>
                <a:cs typeface="Cambria"/>
              </a:rPr>
              <a:t>THOROUGHLYTESTED</a:t>
            </a:r>
            <a:r>
              <a:rPr sz="1400" spc="3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0000"/>
                </a:solidFill>
                <a:latin typeface="Cambria"/>
                <a:cs typeface="Cambria"/>
              </a:rPr>
              <a:t>AND DEBUGGED, OPTIMIZED FOR SEARCH</a:t>
            </a:r>
          </a:p>
          <a:p>
            <a:pPr marL="0" marR="0">
              <a:lnSpc>
                <a:spcPts val="1641"/>
              </a:lnSpc>
              <a:spcBef>
                <a:spcPts val="3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mbria"/>
                <a:cs typeface="Cambria"/>
              </a:rPr>
              <a:t>ENGINES, AND DEPLOYED SECURELY.REGULAR MAINTENANCE AND</a:t>
            </a:r>
            <a:r>
              <a:rPr sz="1400" spc="29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0000"/>
                </a:solidFill>
                <a:latin typeface="Cambria"/>
                <a:cs typeface="Cambria"/>
              </a:rPr>
              <a:t>UPDATES ARE NECESSARYTO</a:t>
            </a:r>
          </a:p>
          <a:p>
            <a:pPr marL="0" marR="0">
              <a:lnSpc>
                <a:spcPts val="1641"/>
              </a:lnSpc>
              <a:spcBef>
                <a:spcPts val="8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mbria"/>
                <a:cs typeface="Cambria"/>
              </a:rPr>
              <a:t>KEEP</a:t>
            </a:r>
            <a:r>
              <a:rPr sz="1400" spc="-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0000"/>
                </a:solidFill>
                <a:latin typeface="Cambria"/>
                <a:cs typeface="Cambria"/>
              </a:rPr>
              <a:t>THE WEBSITE FUNCTIONAL AND UP</a:t>
            </a:r>
            <a:r>
              <a:rPr sz="1400" spc="-23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0000"/>
                </a:solidFill>
                <a:latin typeface="Cambria"/>
                <a:cs typeface="Cambria"/>
              </a:rPr>
              <a:t>TO</a:t>
            </a:r>
            <a:r>
              <a:rPr sz="1400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0000"/>
                </a:solidFill>
                <a:latin typeface="Cambria"/>
                <a:cs typeface="Cambria"/>
              </a:rPr>
              <a:t>DATE WITH</a:t>
            </a:r>
            <a:r>
              <a:rPr sz="1400" spc="-138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00000"/>
                </a:solidFill>
                <a:latin typeface="Cambria"/>
                <a:cs typeface="Cambria"/>
              </a:rPr>
              <a:t>THE LATESTTECHNOLOGIES</a:t>
            </a:r>
            <a:r>
              <a:rPr sz="1400" dirty="0">
                <a:solidFill>
                  <a:srgbClr val="000000"/>
                </a:solidFill>
                <a:latin typeface="OVFPKG+ArialMT"/>
                <a:cs typeface="OVFPKG+ArialMT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682" y="200629"/>
            <a:ext cx="3943195" cy="395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3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78B31"/>
                </a:solidFill>
                <a:latin typeface="Cambria"/>
                <a:cs typeface="Cambria"/>
              </a:rPr>
              <a:t>A</a:t>
            </a:r>
            <a:r>
              <a:rPr sz="2400" b="1" spc="-476" dirty="0">
                <a:solidFill>
                  <a:srgbClr val="C78B31"/>
                </a:solidFill>
                <a:latin typeface="Cambria"/>
                <a:cs typeface="Cambria"/>
              </a:rPr>
              <a:t>.</a:t>
            </a:r>
            <a:r>
              <a:rPr sz="2400" b="1" dirty="0">
                <a:solidFill>
                  <a:srgbClr val="C78B31"/>
                </a:solidFill>
                <a:latin typeface="Cambria"/>
                <a:cs typeface="Cambria"/>
              </a:rPr>
              <a:t>SSESSM</a:t>
            </a:r>
            <a:r>
              <a:rPr sz="2400" b="1" spc="-315" dirty="0">
                <a:solidFill>
                  <a:srgbClr val="C78B31"/>
                </a:solidFill>
                <a:latin typeface="Cambria"/>
                <a:cs typeface="Cambria"/>
              </a:rPr>
              <a:t> </a:t>
            </a:r>
            <a:r>
              <a:rPr sz="2400" b="1" spc="-34" dirty="0">
                <a:solidFill>
                  <a:srgbClr val="C78B31"/>
                </a:solidFill>
                <a:latin typeface="Cambria"/>
                <a:cs typeface="Cambria"/>
              </a:rPr>
              <a:t>ENT</a:t>
            </a:r>
            <a:r>
              <a:rPr sz="2400" b="1" spc="780" dirty="0">
                <a:solidFill>
                  <a:srgbClr val="C78B31"/>
                </a:solidFill>
                <a:latin typeface="Cambria"/>
                <a:cs typeface="Cambria"/>
              </a:rPr>
              <a:t> </a:t>
            </a:r>
            <a:r>
              <a:rPr sz="2400" b="1" spc="-43" dirty="0">
                <a:solidFill>
                  <a:srgbClr val="C78B31"/>
                </a:solidFill>
                <a:latin typeface="Cambria"/>
                <a:cs typeface="Cambria"/>
              </a:rPr>
              <a:t>PAR</a:t>
            </a:r>
            <a:r>
              <a:rPr sz="2400" b="1" spc="-440" dirty="0">
                <a:solidFill>
                  <a:srgbClr val="C78B31"/>
                </a:solidFill>
                <a:latin typeface="Cambria"/>
                <a:cs typeface="Cambria"/>
              </a:rPr>
              <a:t> </a:t>
            </a:r>
            <a:r>
              <a:rPr sz="2400" b="1" spc="-31" dirty="0">
                <a:solidFill>
                  <a:srgbClr val="C78B31"/>
                </a:solidFill>
                <a:latin typeface="Cambria"/>
                <a:cs typeface="Cambria"/>
              </a:rPr>
              <a:t>AMETE</a:t>
            </a:r>
            <a:r>
              <a:rPr sz="2400" b="1" spc="-426" dirty="0">
                <a:solidFill>
                  <a:srgbClr val="C78B31"/>
                </a:solidFill>
                <a:latin typeface="Cambria"/>
                <a:cs typeface="Cambria"/>
              </a:rPr>
              <a:t>.</a:t>
            </a:r>
            <a:r>
              <a:rPr sz="2400" b="1" dirty="0">
                <a:solidFill>
                  <a:srgbClr val="C78B31"/>
                </a:solidFill>
                <a:latin typeface="Cambria"/>
                <a:cs typeface="Cambria"/>
              </a:rPr>
              <a:t>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4046" y="961770"/>
            <a:ext cx="231596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000000"/>
                </a:solidFill>
                <a:latin typeface="Cambria"/>
                <a:cs typeface="Cambria"/>
              </a:rPr>
              <a:t>SETUP</a:t>
            </a:r>
            <a:r>
              <a:rPr lang="en-US" sz="1000" b="1" spc="65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000" b="1" dirty="0">
                <a:solidFill>
                  <a:srgbClr val="000000"/>
                </a:solidFill>
                <a:latin typeface="Cambria"/>
                <a:cs typeface="Cambria"/>
              </a:rPr>
              <a:t>PROJECT FOR CALCULATOR</a:t>
            </a:r>
          </a:p>
          <a:p>
            <a:pPr marL="1587500" marR="0">
              <a:lnSpc>
                <a:spcPts val="1172"/>
              </a:lnSpc>
              <a:spcBef>
                <a:spcPts val="27"/>
              </a:spcBef>
              <a:spcAft>
                <a:spcPts val="0"/>
              </a:spcAft>
            </a:pPr>
            <a:r>
              <a:rPr sz="1000" b="1" dirty="0">
                <a:solidFill>
                  <a:srgbClr val="000000"/>
                </a:solidFill>
                <a:latin typeface="Cambria"/>
                <a:cs typeface="Cambria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8012" y="961769"/>
            <a:ext cx="1652351" cy="35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000000"/>
                </a:solidFill>
                <a:latin typeface="Cambria"/>
                <a:cs typeface="Cambria"/>
              </a:rPr>
              <a:t>SETUP BASIC STRUCTURE</a:t>
            </a:r>
          </a:p>
          <a:p>
            <a:pPr marL="0" marR="0">
              <a:lnSpc>
                <a:spcPts val="1172"/>
              </a:lnSpc>
              <a:spcBef>
                <a:spcPts val="127"/>
              </a:spcBef>
              <a:spcAft>
                <a:spcPts val="0"/>
              </a:spcAft>
            </a:pPr>
            <a:r>
              <a:rPr sz="1000" b="1" dirty="0">
                <a:solidFill>
                  <a:srgbClr val="000000"/>
                </a:solidFill>
                <a:latin typeface="Cambria"/>
                <a:cs typeface="Cambria"/>
              </a:rPr>
              <a:t>OF TEXT-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08012" y="1279269"/>
            <a:ext cx="1161181" cy="186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000000"/>
                </a:solidFill>
                <a:latin typeface="Cambria"/>
                <a:cs typeface="Cambria"/>
              </a:rPr>
              <a:t>EDITOR 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4046" y="2190037"/>
            <a:ext cx="2007889" cy="51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000000"/>
                </a:solidFill>
                <a:latin typeface="Cambria"/>
                <a:cs typeface="Cambria"/>
              </a:rPr>
              <a:t>CREATE A MAIN</a:t>
            </a:r>
            <a:r>
              <a:rPr sz="1000" b="1" spc="11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000" b="1" dirty="0">
                <a:solidFill>
                  <a:srgbClr val="000000"/>
                </a:solidFill>
                <a:latin typeface="Cambria"/>
                <a:cs typeface="Cambria"/>
              </a:rPr>
              <a:t>COMPONENT</a:t>
            </a:r>
          </a:p>
          <a:p>
            <a:pPr marL="0" marR="0">
              <a:lnSpc>
                <a:spcPts val="1172"/>
              </a:lnSpc>
              <a:spcBef>
                <a:spcPts val="127"/>
              </a:spcBef>
              <a:spcAft>
                <a:spcPts val="0"/>
              </a:spcAft>
            </a:pPr>
            <a:r>
              <a:rPr sz="1000" b="1" dirty="0">
                <a:solidFill>
                  <a:srgbClr val="000000"/>
                </a:solidFill>
                <a:latin typeface="Cambria"/>
                <a:cs typeface="Cambria"/>
              </a:rPr>
              <a:t>WITH</a:t>
            </a:r>
            <a:r>
              <a:rPr sz="1000" b="1" spc="65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000" b="1" dirty="0">
                <a:solidFill>
                  <a:srgbClr val="000000"/>
                </a:solidFill>
                <a:latin typeface="Cambria"/>
                <a:cs typeface="Cambria"/>
              </a:rPr>
              <a:t>THE</a:t>
            </a:r>
            <a:r>
              <a:rPr sz="1000" b="1" spc="11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000" b="1" dirty="0">
                <a:solidFill>
                  <a:srgbClr val="000000"/>
                </a:solidFill>
                <a:latin typeface="Cambria"/>
                <a:cs typeface="Cambria"/>
              </a:rPr>
              <a:t>OUTER</a:t>
            </a:r>
          </a:p>
          <a:p>
            <a:pPr marL="0" marR="0">
              <a:lnSpc>
                <a:spcPts val="1172"/>
              </a:lnSpc>
              <a:spcBef>
                <a:spcPts val="127"/>
              </a:spcBef>
              <a:spcAft>
                <a:spcPts val="0"/>
              </a:spcAft>
            </a:pPr>
            <a:r>
              <a:rPr sz="1000" b="1" dirty="0">
                <a:solidFill>
                  <a:srgbClr val="000000"/>
                </a:solidFill>
                <a:latin typeface="Cambria"/>
                <a:cs typeface="Cambria"/>
              </a:rPr>
              <a:t>STRUCTURE</a:t>
            </a:r>
            <a:r>
              <a:rPr sz="1000" b="1" spc="878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000" b="1" dirty="0">
                <a:solidFill>
                  <a:srgbClr val="000000"/>
                </a:solidFill>
                <a:latin typeface="Cambria"/>
                <a:cs typeface="Cambria"/>
              </a:rPr>
              <a:t>OF CALCULATOR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79590" y="2190037"/>
            <a:ext cx="2124668" cy="33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000000"/>
                </a:solidFill>
                <a:latin typeface="Cambria"/>
                <a:cs typeface="Cambria"/>
              </a:rPr>
              <a:t>CREATE MAIN COMPONENT WITH</a:t>
            </a:r>
          </a:p>
          <a:p>
            <a:pPr marL="0" marR="0">
              <a:lnSpc>
                <a:spcPts val="1172"/>
              </a:lnSpc>
              <a:spcBef>
                <a:spcPts val="27"/>
              </a:spcBef>
              <a:spcAft>
                <a:spcPts val="0"/>
              </a:spcAft>
            </a:pPr>
            <a:r>
              <a:rPr sz="1000" b="1" dirty="0">
                <a:solidFill>
                  <a:srgbClr val="000000"/>
                </a:solidFill>
                <a:latin typeface="Cambria"/>
                <a:cs typeface="Cambria"/>
              </a:rPr>
              <a:t>ALL FEATURE BUTTONS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53585" y="2268495"/>
            <a:ext cx="1493639" cy="315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8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39" dirty="0">
                <a:solidFill>
                  <a:srgbClr val="213669"/>
                </a:solidFill>
                <a:latin typeface="Verdana"/>
                <a:cs typeface="Verdana"/>
              </a:rPr>
              <a:t>Check-List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84046" y="3450768"/>
            <a:ext cx="2052848" cy="33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000000"/>
                </a:solidFill>
                <a:latin typeface="Cambria"/>
                <a:cs typeface="Cambria"/>
              </a:rPr>
              <a:t>CREATE A BUTTON COMPONENT</a:t>
            </a:r>
          </a:p>
          <a:p>
            <a:pPr marL="329565" marR="0">
              <a:lnSpc>
                <a:spcPts val="1172"/>
              </a:lnSpc>
              <a:spcBef>
                <a:spcPts val="27"/>
              </a:spcBef>
              <a:spcAft>
                <a:spcPts val="0"/>
              </a:spcAft>
            </a:pPr>
            <a:r>
              <a:rPr sz="1000" b="1" dirty="0">
                <a:solidFill>
                  <a:srgbClr val="000000"/>
                </a:solidFill>
                <a:latin typeface="Cambria"/>
                <a:cs typeface="Cambria"/>
              </a:rPr>
              <a:t>WITH ON CLICK HANDLER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94678" y="3450768"/>
            <a:ext cx="2127330" cy="33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000000"/>
                </a:solidFill>
                <a:latin typeface="Cambria"/>
                <a:cs typeface="Cambria"/>
              </a:rPr>
              <a:t>CREATE A JSON OBJECT TO STORE</a:t>
            </a:r>
          </a:p>
          <a:p>
            <a:pPr marL="0" marR="0">
              <a:lnSpc>
                <a:spcPts val="1172"/>
              </a:lnSpc>
              <a:spcBef>
                <a:spcPts val="27"/>
              </a:spcBef>
              <a:spcAft>
                <a:spcPts val="0"/>
              </a:spcAft>
            </a:pPr>
            <a:r>
              <a:rPr sz="1000" b="1" dirty="0">
                <a:solidFill>
                  <a:srgbClr val="000000"/>
                </a:solidFill>
                <a:latin typeface="Cambria"/>
                <a:cs typeface="Cambria"/>
              </a:rPr>
              <a:t>DATA FOR TEXT EDITOR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70660" y="4260569"/>
            <a:ext cx="2142007" cy="35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000000"/>
                </a:solidFill>
                <a:latin typeface="Cambria"/>
                <a:cs typeface="Cambria"/>
              </a:rPr>
              <a:t>CREATE A</a:t>
            </a:r>
            <a:r>
              <a:rPr sz="1000" b="1" spc="438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000" b="1" dirty="0">
                <a:solidFill>
                  <a:srgbClr val="000000"/>
                </a:solidFill>
                <a:latin typeface="Cambria"/>
                <a:cs typeface="Cambria"/>
              </a:rPr>
              <a:t>EVALUATE EXPRESION</a:t>
            </a:r>
          </a:p>
          <a:p>
            <a:pPr marL="0" marR="0">
              <a:lnSpc>
                <a:spcPts val="1172"/>
              </a:lnSpc>
              <a:spcBef>
                <a:spcPts val="127"/>
              </a:spcBef>
              <a:spcAft>
                <a:spcPts val="0"/>
              </a:spcAft>
            </a:pPr>
            <a:r>
              <a:rPr sz="1000" b="1" dirty="0">
                <a:solidFill>
                  <a:srgbClr val="000000"/>
                </a:solidFill>
                <a:latin typeface="Cambria"/>
                <a:cs typeface="Cambria"/>
              </a:rPr>
              <a:t>FUNCTION TO EVALUATE VALUE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677151" y="4336769"/>
            <a:ext cx="1889044" cy="186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000000"/>
                </a:solidFill>
                <a:latin typeface="Cambria"/>
                <a:cs typeface="Cambria"/>
              </a:rPr>
              <a:t>PUSH BOTH CODE TO GITHUB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33469" y="899260"/>
            <a:ext cx="2184350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40" dirty="0">
                <a:solidFill>
                  <a:srgbClr val="FFFFFF"/>
                </a:solidFill>
                <a:latin typeface="QCECPJ+Arial-BoldItalicMT"/>
                <a:cs typeface="QCECPJ+Arial-BoldItalicMT"/>
              </a:rPr>
              <a:t>Submission</a:t>
            </a:r>
            <a:r>
              <a:rPr sz="1800" b="1" spc="-79" dirty="0">
                <a:solidFill>
                  <a:srgbClr val="FFFFFF"/>
                </a:solidFill>
                <a:latin typeface="QCECPJ+Arial-BoldItalicMT"/>
                <a:cs typeface="QCECPJ+Arial-BoldItalicMT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QCECPJ+Arial-BoldItalicMT"/>
                <a:cs typeface="QCECPJ+Arial-BoldItalicMT"/>
              </a:rPr>
              <a:t>Github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085ECEDE-6851-100F-BDE3-F5D36B6DD9E7}"/>
              </a:ext>
            </a:extLst>
          </p:cNvPr>
          <p:cNvSpPr txBox="1"/>
          <p:nvPr/>
        </p:nvSpPr>
        <p:spPr>
          <a:xfrm>
            <a:off x="5189553" y="1612721"/>
            <a:ext cx="2184350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79" dirty="0">
                <a:solidFill>
                  <a:srgbClr val="FFFFFF"/>
                </a:solidFill>
                <a:latin typeface="QCECPJ+Arial-BoldItalicMT"/>
                <a:cs typeface="QCECPJ+Arial-BoldItalicMT"/>
              </a:rPr>
              <a:t> </a:t>
            </a:r>
            <a:endParaRPr sz="1800" b="1" spc="-10" dirty="0">
              <a:solidFill>
                <a:srgbClr val="FFFFFF"/>
              </a:solidFill>
              <a:latin typeface="QCECPJ+Arial-BoldItalicMT"/>
              <a:cs typeface="QCECPJ+Arial-BoldItalicMT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D2B02111-6A6A-54EA-7163-9BAC086215A4}"/>
              </a:ext>
            </a:extLst>
          </p:cNvPr>
          <p:cNvSpPr txBox="1"/>
          <p:nvPr/>
        </p:nvSpPr>
        <p:spPr>
          <a:xfrm>
            <a:off x="3954448" y="2092008"/>
            <a:ext cx="2774324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spc="-10">
                <a:solidFill>
                  <a:schemeClr val="bg1">
                    <a:lumMod val="10000"/>
                  </a:schemeClr>
                </a:solidFill>
                <a:latin typeface="QCECPJ+Arial-BoldItalicMT"/>
                <a:cs typeface="QCECPJ+Arial-BoldItalicMT"/>
              </a:rPr>
              <a:t>https://github.com/Adelingrace/NM</a:t>
            </a:r>
            <a:endParaRPr sz="1800" b="1" spc="-10" dirty="0">
              <a:solidFill>
                <a:schemeClr val="bg1">
                  <a:lumMod val="10000"/>
                </a:schemeClr>
              </a:solidFill>
              <a:latin typeface="QCECPJ+Arial-BoldItalicMT"/>
              <a:cs typeface="QCECPJ+Arial-BoldItalic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266</Words>
  <Application>Microsoft Office PowerPoint</Application>
  <PresentationFormat>On-screen Show (16:9)</PresentationFormat>
  <Paragraphs>65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adelingracetanya.s.2020.cse@ritchennai.edu.in</cp:lastModifiedBy>
  <cp:revision>4</cp:revision>
  <dcterms:modified xsi:type="dcterms:W3CDTF">2023-05-13T11:48:58Z</dcterms:modified>
</cp:coreProperties>
</file>