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68" r:id="rId7"/>
    <p:sldId id="260" r:id="rId8"/>
    <p:sldId id="266" r:id="rId9"/>
    <p:sldId id="265" r:id="rId10"/>
    <p:sldId id="261" r:id="rId11"/>
    <p:sldId id="270" r:id="rId12"/>
    <p:sldId id="269" r:id="rId13"/>
    <p:sldId id="272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55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86B42-9E99-421C-933C-373EE10D397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E148A-4478-4EF9-BA71-DC1A582F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148A-4478-4EF9-BA71-DC1A582F29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148A-4478-4EF9-BA71-DC1A582F29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148A-4478-4EF9-BA71-DC1A582F29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2204 SNPs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148A-4478-4EF9-BA71-DC1A582F29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8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148A-4478-4EF9-BA71-DC1A582F29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 and severe IIP is IPF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148A-4478-4EF9-BA71-DC1A582F29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148A-4478-4EF9-BA71-DC1A582F29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E148A-4478-4EF9-BA71-DC1A582F29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5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67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6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02A7-079D-44DF-B45A-263C853241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E58FE2C-8798-4C7A-A038-D7C46075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9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8ADA-57AF-63B0-A3A2-88D5FE3A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4534"/>
            <a:ext cx="10787269" cy="1646299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Investigation of Gene x Sex Interactions effects on </a:t>
            </a:r>
            <a:br>
              <a:rPr lang="en-US" sz="3000" b="1" dirty="0">
                <a:solidFill>
                  <a:schemeClr val="tx1"/>
                </a:solidFill>
              </a:rPr>
            </a:br>
            <a:r>
              <a:rPr lang="en-US" sz="3000" b="1" dirty="0">
                <a:solidFill>
                  <a:schemeClr val="tx1"/>
                </a:solidFill>
              </a:rPr>
              <a:t>Idiopathic Pulmonary Fibrosis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8B7BA-B766-92F5-A20F-22F6B3CD0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236" y="5588086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1500" b="1" dirty="0">
                <a:solidFill>
                  <a:schemeClr val="tx1"/>
                </a:solidFill>
              </a:rPr>
              <a:t>Presentation and Analysis completed by Adelle Price</a:t>
            </a:r>
          </a:p>
          <a:p>
            <a:pPr algn="l"/>
            <a:r>
              <a:rPr lang="en-US" sz="1500" b="1" i="0" dirty="0">
                <a:solidFill>
                  <a:schemeClr val="tx1"/>
                </a:solidFill>
                <a:effectLst/>
              </a:rPr>
              <a:t>Statistical Methods for Genetic Association Studies</a:t>
            </a:r>
          </a:p>
          <a:p>
            <a:pPr algn="l"/>
            <a:r>
              <a:rPr lang="en-US" sz="1500" b="1" dirty="0">
                <a:solidFill>
                  <a:schemeClr val="tx1"/>
                </a:solidFill>
              </a:rPr>
              <a:t>May 14, 2022</a:t>
            </a:r>
          </a:p>
        </p:txBody>
      </p:sp>
    </p:spTree>
    <p:extLst>
      <p:ext uri="{BB962C8B-B14F-4D97-AF65-F5344CB8AC3E}">
        <p14:creationId xmlns:p14="http://schemas.microsoft.com/office/powerpoint/2010/main" val="327343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4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21" y="1343951"/>
            <a:ext cx="8596668" cy="532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Case/Control Analysis</a:t>
            </a:r>
          </a:p>
          <a:p>
            <a:endParaRPr lang="en-US" dirty="0"/>
          </a:p>
          <a:p>
            <a:r>
              <a:rPr lang="en-US" dirty="0"/>
              <a:t>No significant SNP x Sex Associations</a:t>
            </a:r>
          </a:p>
          <a:p>
            <a:pPr lvl="1"/>
            <a:r>
              <a:rPr lang="en-US" dirty="0"/>
              <a:t>Blue line on right is cutoff at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1.95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e-05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131 Nominally Significant SNP x Sex interactions</a:t>
            </a:r>
          </a:p>
          <a:p>
            <a:pPr lvl="1"/>
            <a:r>
              <a:rPr lang="en-US" dirty="0"/>
              <a:t>.003 &lt;= </a:t>
            </a:r>
            <a:r>
              <a:rPr lang="en-US" dirty="0" err="1"/>
              <a:t>P_value</a:t>
            </a:r>
            <a:r>
              <a:rPr lang="en-US" dirty="0"/>
              <a:t> &lt;= .05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Notable SNP x Sex interaction: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rs7396026 x Sex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p_val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~ .003)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Intergenic region, perhaps regulatory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56989B3-81BB-E7D3-B9FC-B898C56C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917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C3884-CD2C-5836-196D-0A71A491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64" y="1854377"/>
            <a:ext cx="5652016" cy="50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4351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60" y="1330772"/>
            <a:ext cx="8596668" cy="5324574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Case Only Analysis</a:t>
            </a:r>
          </a:p>
          <a:p>
            <a:endParaRPr lang="en-US" dirty="0"/>
          </a:p>
          <a:p>
            <a:r>
              <a:rPr lang="en-US" dirty="0"/>
              <a:t>No significant SNP x Sex interaction</a:t>
            </a:r>
          </a:p>
          <a:p>
            <a:pPr lvl="1"/>
            <a:r>
              <a:rPr lang="en-US" dirty="0"/>
              <a:t>Blue line on right is cutoff at 1.96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e-05</a:t>
            </a:r>
            <a:endParaRPr lang="en-US" dirty="0"/>
          </a:p>
          <a:p>
            <a:endParaRPr lang="en-US" dirty="0"/>
          </a:p>
          <a:p>
            <a:r>
              <a:rPr lang="en-US" dirty="0"/>
              <a:t> 65 Nominally Significant SNP x Sex interactions</a:t>
            </a:r>
          </a:p>
          <a:p>
            <a:pPr lvl="1"/>
            <a:r>
              <a:rPr lang="en-US" dirty="0"/>
              <a:t>.003 &lt;= </a:t>
            </a:r>
            <a:r>
              <a:rPr lang="en-US" dirty="0" err="1"/>
              <a:t>P_value</a:t>
            </a:r>
            <a:r>
              <a:rPr lang="en-US" dirty="0"/>
              <a:t> &lt;= .05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Notable SNP x Sex interactions: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rs34830395 x Sex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p_val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~ .003)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Intron: regulator of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MOB2 gene: kinase activator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s35678986 x Sex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p_val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~ .004)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KRTAP5-4 gene,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3’ UTR variant: UTR is part of mRNA</a:t>
            </a: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56989B3-81BB-E7D3-B9FC-B898C56C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917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FCC2E-1EA4-D7A4-B666-7AB14F17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166" y="1763402"/>
            <a:ext cx="5552123" cy="50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4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859280"/>
            <a:ext cx="8596668" cy="499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Case/Control Analysis Interpretations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rs7396026 x Sex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addition of a risk allele at SNP rs7396026 in men has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2.31 </a:t>
            </a:r>
            <a:r>
              <a:rPr lang="en-US" b="0" i="0" dirty="0">
                <a:solidFill>
                  <a:schemeClr val="tx1"/>
                </a:solidFill>
                <a:effectLst/>
              </a:rPr>
              <a:t>times </a:t>
            </a:r>
            <a:r>
              <a:rPr lang="en-US" dirty="0">
                <a:solidFill>
                  <a:schemeClr val="tx1"/>
                </a:solidFill>
              </a:rPr>
              <a:t>increase in the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odds of IPF compared the addition of a risk allele at SNP rs7396026 in women.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75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4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859280"/>
            <a:ext cx="8596668" cy="499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Case Only Analysis Interpretations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rs34830395</a:t>
            </a:r>
            <a:r>
              <a:rPr lang="en-US" b="0" i="0" dirty="0">
                <a:solidFill>
                  <a:schemeClr val="tx1"/>
                </a:solidFill>
                <a:effectLst/>
              </a:rPr>
              <a:t> x Sex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addition of a risk allele at SNP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rs34830395</a:t>
            </a:r>
            <a:r>
              <a:rPr lang="en-US" b="0" i="0" dirty="0">
                <a:solidFill>
                  <a:schemeClr val="tx1"/>
                </a:solidFill>
                <a:effectLst/>
              </a:rPr>
              <a:t> in men has approximately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1.38 </a:t>
            </a:r>
            <a:r>
              <a:rPr lang="en-US" b="0" i="0" dirty="0">
                <a:solidFill>
                  <a:schemeClr val="tx1"/>
                </a:solidFill>
                <a:effectLst/>
              </a:rPr>
              <a:t>times </a:t>
            </a:r>
            <a:r>
              <a:rPr lang="en-US" dirty="0">
                <a:solidFill>
                  <a:schemeClr val="tx1"/>
                </a:solidFill>
              </a:rPr>
              <a:t>increase in the </a:t>
            </a:r>
            <a:r>
              <a:rPr lang="en-US" b="0" i="0" dirty="0">
                <a:solidFill>
                  <a:schemeClr val="tx1"/>
                </a:solidFill>
                <a:effectLst/>
              </a:rPr>
              <a:t>odds of IPF compared the addition of a risk allele at SNP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rs34830395</a:t>
            </a:r>
            <a:r>
              <a:rPr lang="en-US" b="0" i="0" dirty="0">
                <a:solidFill>
                  <a:schemeClr val="tx1"/>
                </a:solidFill>
                <a:effectLst/>
              </a:rPr>
              <a:t> in women.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s35678986</a:t>
            </a:r>
            <a:r>
              <a:rPr lang="en-US" b="0" i="0" dirty="0">
                <a:solidFill>
                  <a:schemeClr val="tx1"/>
                </a:solidFill>
                <a:effectLst/>
              </a:rPr>
              <a:t> x Sex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addition of a risk allele at SNP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s35678986</a:t>
            </a:r>
            <a:r>
              <a:rPr lang="en-US" b="0" i="0" dirty="0">
                <a:solidFill>
                  <a:schemeClr val="tx1"/>
                </a:solidFill>
                <a:effectLst/>
              </a:rPr>
              <a:t> in men has approximately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1.40</a:t>
            </a:r>
            <a:r>
              <a:rPr lang="en-US" b="0" i="0" dirty="0">
                <a:solidFill>
                  <a:schemeClr val="tx1"/>
                </a:solidFill>
                <a:effectLst/>
              </a:rPr>
              <a:t> times </a:t>
            </a:r>
            <a:r>
              <a:rPr lang="en-US" dirty="0">
                <a:solidFill>
                  <a:schemeClr val="tx1"/>
                </a:solidFill>
              </a:rPr>
              <a:t>increase in the </a:t>
            </a:r>
            <a:r>
              <a:rPr lang="en-US" b="0" i="0" dirty="0">
                <a:solidFill>
                  <a:schemeClr val="tx1"/>
                </a:solidFill>
                <a:effectLst/>
              </a:rPr>
              <a:t>odds of IPF compared the addition of a risk allele at SNP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s35678986</a:t>
            </a:r>
            <a:r>
              <a:rPr lang="en-US" b="0" i="0" dirty="0">
                <a:solidFill>
                  <a:schemeClr val="tx1"/>
                </a:solidFill>
                <a:effectLst/>
              </a:rPr>
              <a:t> in women.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721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2" y="1627189"/>
            <a:ext cx="9121138" cy="4346891"/>
          </a:xfrm>
        </p:spPr>
        <p:txBody>
          <a:bodyPr>
            <a:noAutofit/>
          </a:bodyPr>
          <a:lstStyle/>
          <a:p>
            <a:r>
              <a:rPr lang="en-US" b="1" dirty="0"/>
              <a:t>No strong evidence </a:t>
            </a:r>
            <a:r>
              <a:rPr lang="en-US" dirty="0"/>
              <a:t>for gene x sex interaction affects on IPF risk</a:t>
            </a:r>
          </a:p>
          <a:p>
            <a:endParaRPr lang="en-US" dirty="0"/>
          </a:p>
          <a:p>
            <a:r>
              <a:rPr lang="en-US" b="1" dirty="0"/>
              <a:t>No evidence </a:t>
            </a:r>
            <a:r>
              <a:rPr lang="en-US" dirty="0"/>
              <a:t>for gene x sex interaction for SNP rs</a:t>
            </a:r>
            <a:r>
              <a:rPr lang="en-US" i="0" dirty="0">
                <a:solidFill>
                  <a:srgbClr val="000000"/>
                </a:solidFill>
                <a:effectLst/>
              </a:rPr>
              <a:t>7942850 (in promoter region of </a:t>
            </a:r>
            <a:r>
              <a:rPr lang="en-US" dirty="0"/>
              <a:t>Muc5B): </a:t>
            </a:r>
          </a:p>
          <a:p>
            <a:pPr lvl="1"/>
            <a:r>
              <a:rPr lang="en-US" sz="1800" dirty="0"/>
              <a:t>interaction term p-value ~ 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0.83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b="1" dirty="0"/>
              <a:t>No evidence </a:t>
            </a:r>
            <a:r>
              <a:rPr lang="en-US" dirty="0"/>
              <a:t>for gene x sex interaction for SNP rs868903 </a:t>
            </a:r>
            <a:r>
              <a:rPr lang="en-US" i="0" dirty="0">
                <a:solidFill>
                  <a:srgbClr val="000000"/>
                </a:solidFill>
                <a:effectLst/>
              </a:rPr>
              <a:t>(in promoter region of </a:t>
            </a:r>
            <a:r>
              <a:rPr lang="en-US" dirty="0"/>
              <a:t>Muc5B): </a:t>
            </a:r>
          </a:p>
          <a:p>
            <a:pPr lvl="1"/>
            <a:r>
              <a:rPr lang="en-US" sz="1800" dirty="0"/>
              <a:t>interaction term p-value ~ 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0.53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No nominally significant SNP x Sex interactions contain known IPF SNP associations</a:t>
            </a:r>
          </a:p>
          <a:p>
            <a:endParaRPr lang="en-US" dirty="0"/>
          </a:p>
          <a:p>
            <a:r>
              <a:rPr lang="en-US" dirty="0"/>
              <a:t>Consistent with analysis results in </a:t>
            </a:r>
            <a:r>
              <a:rPr lang="en-US" dirty="0" err="1"/>
              <a:t>Fingerlin</a:t>
            </a:r>
            <a:r>
              <a:rPr lang="en-US" dirty="0"/>
              <a:t> et 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00201"/>
            <a:ext cx="8596668" cy="44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Fingerlin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T., Murphy, E., Zhang, W. </a:t>
            </a:r>
            <a:r>
              <a:rPr lang="en-US" b="0" i="1" dirty="0">
                <a:solidFill>
                  <a:srgbClr val="222222"/>
                </a:solidFill>
                <a:effectLst/>
                <a:latin typeface="Helvetica Neue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 Genome-wide association study identifies multiple susceptibility loci for pulmonary fibrosis. </a:t>
            </a:r>
            <a:r>
              <a:rPr lang="en-US" b="0" i="1" dirty="0">
                <a:solidFill>
                  <a:srgbClr val="222222"/>
                </a:solidFill>
                <a:effectLst/>
                <a:latin typeface="Helvetica Neue"/>
              </a:rPr>
              <a:t>Nat Genet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45, 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613–620 (2013). https://doi.org/10.1038/ng.2609</a:t>
            </a:r>
            <a:endParaRPr lang="en-US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30303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212121"/>
                </a:solidFill>
                <a:effectLst/>
                <a:latin typeface="Helvetica Neue"/>
              </a:rPr>
              <a:t>Kropski</a:t>
            </a:r>
            <a: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  <a:t> JA, Blackwell TS,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Helvetica Neue"/>
              </a:rPr>
              <a:t>Loyd</a:t>
            </a:r>
            <a: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  <a:t> JE. The genetic basis of idiopathic pulmonary fibrosis.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Helvetica Neue"/>
              </a:rPr>
              <a:t>Eur</a:t>
            </a:r>
            <a: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  <a:t> Respir J. 2015 Jun;45(6):1717-27.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Helvetica Neue"/>
              </a:rPr>
              <a:t>doi</a:t>
            </a:r>
            <a: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  <a:t>: 10.1183/09031936.00163814.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Helvetica Neue"/>
              </a:rPr>
              <a:t>Epub</a:t>
            </a:r>
            <a: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  <a:t> 2015 Apr 2. PMID: 25837031; PMCID: PMC4849867.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Helvetica Neue"/>
              </a:rPr>
              <a:t>Liu, Chen-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Helvetica Neue"/>
              </a:rPr>
              <a:t>yu</a:t>
            </a:r>
            <a:r>
              <a:rPr lang="en-US" b="0" i="0" dirty="0">
                <a:solidFill>
                  <a:srgbClr val="303030"/>
                </a:solidFill>
                <a:effectLst/>
                <a:latin typeface="Helvetica Neue"/>
              </a:rPr>
              <a:t> et al. “Design and analysis issues in gene and environment studies.” </a:t>
            </a:r>
            <a:r>
              <a:rPr lang="en-US" b="0" i="1" dirty="0">
                <a:solidFill>
                  <a:srgbClr val="303030"/>
                </a:solidFill>
                <a:effectLst/>
                <a:latin typeface="Helvetica Neue"/>
              </a:rPr>
              <a:t>Environmental health : a global access science source</a:t>
            </a:r>
            <a:r>
              <a:rPr lang="en-US" b="0" i="0" dirty="0">
                <a:solidFill>
                  <a:srgbClr val="303030"/>
                </a:solidFill>
                <a:effectLst/>
                <a:latin typeface="Helvetica Neue"/>
              </a:rPr>
              <a:t> vol. 11 93. 19 Dec. 2012, doi:10.1186/1476-069X-11-93</a:t>
            </a:r>
          </a:p>
          <a:p>
            <a:pPr marL="0" indent="0">
              <a:buNone/>
            </a:pPr>
            <a:endParaRPr lang="en-US" dirty="0">
              <a:solidFill>
                <a:srgbClr val="30303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Helvetica Neue"/>
              </a:rPr>
              <a:t>uswest.ensembl.org</a:t>
            </a:r>
          </a:p>
          <a:p>
            <a:pPr marL="0" indent="0">
              <a:buNone/>
            </a:pPr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96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6A97-21B3-ABA4-EA6B-AEE198D7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F3FA-840C-ED29-9DD3-7E458122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828799"/>
            <a:ext cx="8596668" cy="4212563"/>
          </a:xfrm>
        </p:spPr>
        <p:txBody>
          <a:bodyPr>
            <a:normAutofit/>
          </a:bodyPr>
          <a:lstStyle/>
          <a:p>
            <a:r>
              <a:rPr lang="en-US" b="1" dirty="0"/>
              <a:t>Idiopathic Interstitial Pneumonias (IIPs) are characterized by:</a:t>
            </a:r>
          </a:p>
          <a:p>
            <a:pPr lvl="2"/>
            <a:r>
              <a:rPr lang="en-US" sz="1600" dirty="0"/>
              <a:t>Scarring of lung tissue (pulmonary fibrosis)</a:t>
            </a:r>
          </a:p>
          <a:p>
            <a:pPr lvl="2"/>
            <a:r>
              <a:rPr lang="en-US" sz="1600" dirty="0"/>
              <a:t>Progressive lack of oxygen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Known pulmonary fibrosis associations</a:t>
            </a:r>
          </a:p>
          <a:p>
            <a:pPr lvl="2"/>
            <a:r>
              <a:rPr lang="en-US" sz="1600" dirty="0"/>
              <a:t>environmental exposures (e.g. asbestos)</a:t>
            </a:r>
          </a:p>
          <a:p>
            <a:pPr lvl="2"/>
            <a:r>
              <a:rPr lang="en-US" sz="1600" dirty="0"/>
              <a:t>drug toxicity  </a:t>
            </a:r>
          </a:p>
          <a:p>
            <a:pPr lvl="2"/>
            <a:r>
              <a:rPr lang="en-US" sz="1600" dirty="0"/>
              <a:t>radiation exposure</a:t>
            </a:r>
          </a:p>
          <a:p>
            <a:pPr lvl="2"/>
            <a:r>
              <a:rPr lang="en-US" sz="1600" dirty="0"/>
              <a:t>vascular diseases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6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F5E141-CA58-005C-7421-DB569967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828800"/>
            <a:ext cx="8596668" cy="4212562"/>
          </a:xfrm>
        </p:spPr>
        <p:txBody>
          <a:bodyPr>
            <a:normAutofit/>
          </a:bodyPr>
          <a:lstStyle/>
          <a:p>
            <a:r>
              <a:rPr lang="en-US" dirty="0"/>
              <a:t>Idiopathic Pulmonary Fibrosis (IPF)</a:t>
            </a:r>
          </a:p>
          <a:p>
            <a:pPr lvl="1"/>
            <a:r>
              <a:rPr lang="en-US" dirty="0"/>
              <a:t>most common and severe IIP</a:t>
            </a:r>
          </a:p>
          <a:p>
            <a:pPr lvl="1"/>
            <a:r>
              <a:rPr lang="en-US" dirty="0"/>
              <a:t>median survival of 2–3 years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 drug therapies for IPF approved in US as of 2013</a:t>
            </a:r>
          </a:p>
          <a:p>
            <a:pPr lvl="1"/>
            <a:r>
              <a:rPr lang="en-US" dirty="0"/>
              <a:t>Lung transplant was only known intervention</a:t>
            </a:r>
          </a:p>
          <a:p>
            <a:pPr lvl="1"/>
            <a:r>
              <a:rPr lang="en-US" dirty="0"/>
              <a:t>As of 2015, 2 drug treatments identified (modestly effective)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7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F5E141-CA58-005C-7421-DB569967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587" y="1844040"/>
            <a:ext cx="9334498" cy="4632960"/>
          </a:xfrm>
        </p:spPr>
        <p:txBody>
          <a:bodyPr>
            <a:normAutofit/>
          </a:bodyPr>
          <a:lstStyle/>
          <a:p>
            <a:r>
              <a:rPr lang="en-US" sz="2000" dirty="0"/>
              <a:t>Known associated variants:</a:t>
            </a:r>
          </a:p>
          <a:p>
            <a:pPr lvl="1"/>
            <a:r>
              <a:rPr lang="en-US" sz="2000" b="1" u="sng" dirty="0"/>
              <a:t>Mucin 5B (Muc5B); </a:t>
            </a:r>
            <a:r>
              <a:rPr lang="en-US" sz="2000" dirty="0"/>
              <a:t>related to properties of saliva and mucus</a:t>
            </a:r>
            <a:endParaRPr lang="en-US" sz="2000" b="1" dirty="0"/>
          </a:p>
          <a:p>
            <a:pPr lvl="2"/>
            <a:r>
              <a:rPr lang="en-US" sz="1800" b="1" dirty="0"/>
              <a:t>SNP rs35705950 </a:t>
            </a:r>
            <a:r>
              <a:rPr lang="en-US" sz="1800" dirty="0"/>
              <a:t>(in promoter region) </a:t>
            </a:r>
          </a:p>
          <a:p>
            <a:pPr lvl="3"/>
            <a:r>
              <a:rPr lang="en-US" sz="1800" dirty="0"/>
              <a:t>associated with a 6-8x increased risk for IPF</a:t>
            </a:r>
          </a:p>
          <a:p>
            <a:pPr lvl="2"/>
            <a:r>
              <a:rPr lang="en-US" sz="1800" b="1" dirty="0"/>
              <a:t>SNP rs868903 </a:t>
            </a:r>
            <a:r>
              <a:rPr lang="en-US" sz="1800" dirty="0"/>
              <a:t>(in promoter region)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Males account for ~70% of all IPF cases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60" y="3176920"/>
            <a:ext cx="9280710" cy="35013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0" i="0" dirty="0">
                <a:effectLst/>
                <a:latin typeface="Arial" panose="020B0604020202020204" pitchFamily="34" charset="0"/>
              </a:rPr>
              <a:t>Does sex modify the effect of genotype on IPF risk?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2339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4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2" y="2423160"/>
            <a:ext cx="6118858" cy="382524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Genotype data from 2555 SNPs on chromosome 11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"/>
              </a:rPr>
              <a:t>All SNPs in HWE in controls</a:t>
            </a:r>
          </a:p>
          <a:p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"/>
              </a:rPr>
              <a:t>All SNPs have call rate &gt;=95%</a:t>
            </a:r>
          </a:p>
          <a:p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"/>
              </a:rPr>
              <a:t>SNPs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with &lt;3% MAF removed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"/>
              </a:rPr>
              <a:t>SNPs with differential missingness between cases and controls removed</a:t>
            </a:r>
          </a:p>
          <a:p>
            <a:endParaRPr lang="en-US" b="0" i="0" dirty="0">
              <a:solidFill>
                <a:schemeClr val="tx1"/>
              </a:solidFill>
              <a:effectLst/>
            </a:endParaRPr>
          </a:p>
          <a:p>
            <a:endParaRPr lang="en-US" b="0" i="0" dirty="0">
              <a:solidFill>
                <a:schemeClr val="tx1"/>
              </a:solidFill>
              <a:effectLst/>
            </a:endParaRPr>
          </a:p>
          <a:p>
            <a:endParaRPr lang="en-US" b="0" i="0" dirty="0">
              <a:solidFill>
                <a:schemeClr val="tx1"/>
              </a:solidFill>
              <a:effectLst/>
            </a:endParaRPr>
          </a:p>
          <a:p>
            <a:endParaRPr lang="en-US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7121D-6114-71C1-8146-D0D784C5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559827"/>
            <a:ext cx="4817924" cy="417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6F4-3344-7023-D126-47B6474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4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2FA-42A1-5398-610B-3353A30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072641"/>
            <a:ext cx="8596668" cy="3968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8059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subjects (3617 Cases/ 4442 Controls)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European Ancestry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Subject related at 2</a:t>
            </a:r>
            <a:r>
              <a:rPr lang="en-US" baseline="30000" dirty="0">
                <a:solidFill>
                  <a:srgbClr val="000000"/>
                </a:solidFill>
                <a:latin typeface="Helvetica Neue"/>
              </a:rPr>
              <a:t>nd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degree or more removed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240FAB-8B39-1DD7-CE8B-7EB015A3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0499"/>
              </p:ext>
            </p:extLst>
          </p:nvPr>
        </p:nvGraphicFramePr>
        <p:xfrm>
          <a:off x="1970052" y="4430830"/>
          <a:ext cx="5982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149">
                  <a:extLst>
                    <a:ext uri="{9D8B030D-6E8A-4147-A177-3AD203B41FA5}">
                      <a16:colId xmlns:a16="http://schemas.microsoft.com/office/drawing/2014/main" val="4078759717"/>
                    </a:ext>
                  </a:extLst>
                </a:gridCol>
                <a:gridCol w="1994149">
                  <a:extLst>
                    <a:ext uri="{9D8B030D-6E8A-4147-A177-3AD203B41FA5}">
                      <a16:colId xmlns:a16="http://schemas.microsoft.com/office/drawing/2014/main" val="3083798262"/>
                    </a:ext>
                  </a:extLst>
                </a:gridCol>
                <a:gridCol w="1994149">
                  <a:extLst>
                    <a:ext uri="{9D8B030D-6E8A-4147-A177-3AD203B41FA5}">
                      <a16:colId xmlns:a16="http://schemas.microsoft.com/office/drawing/2014/main" val="373952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7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0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7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F5E141-CA58-005C-7421-DB569967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C2FA-42A1-5398-610B-3353A300E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2" y="1356360"/>
                <a:ext cx="8596668" cy="24088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Helvetica Neue"/>
                  </a:rPr>
                  <a:t>Case/Control Analysis</a:t>
                </a:r>
              </a:p>
              <a:p>
                <a:r>
                  <a:rPr lang="en-US" sz="1900" dirty="0">
                    <a:latin typeface="Helvetica Neue"/>
                  </a:rPr>
                  <a:t>Logistic Regression</a:t>
                </a:r>
              </a:p>
              <a:p>
                <a:endParaRPr lang="en-US" sz="1900" dirty="0">
                  <a:latin typeface="Helvetica Neue"/>
                </a:endParaRPr>
              </a:p>
              <a:p>
                <a:r>
                  <a:rPr lang="en-US" sz="1900" dirty="0">
                    <a:latin typeface="Helvetica Neue"/>
                  </a:rPr>
                  <a:t>Regression Model:</a:t>
                </a:r>
              </a:p>
              <a:p>
                <a:pPr marL="457200" lvl="1" indent="0">
                  <a:buNone/>
                </a:pPr>
                <a:r>
                  <a:rPr lang="en-US" sz="1900" dirty="0">
                    <a:latin typeface="Helvetica Neue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logit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ase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Control</m:t>
                            </m:r>
                          </m:den>
                        </m:f>
                      </m:e>
                    </m:d>
                    <m:r>
                      <a:rPr lang="en-US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𝑆𝑒𝑥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𝑆𝑒𝑥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𝑆𝑁𝑃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>
                  <a:latin typeface="Helvetica Neue"/>
                </a:endParaRPr>
              </a:p>
              <a:p>
                <a:pPr lvl="1"/>
                <a:endParaRPr lang="en-US" dirty="0">
                  <a:latin typeface="Helvetica Neue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C2FA-42A1-5398-610B-3353A300E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2" y="1356360"/>
                <a:ext cx="8596668" cy="2408816"/>
              </a:xfrm>
              <a:blipFill>
                <a:blip r:embed="rId3"/>
                <a:stretch>
                  <a:fillRect l="-780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F753AE-665E-78EB-52C1-C4ABD9D4A1F7}"/>
              </a:ext>
            </a:extLst>
          </p:cNvPr>
          <p:cNvSpPr txBox="1">
            <a:spLocks/>
          </p:cNvSpPr>
          <p:nvPr/>
        </p:nvSpPr>
        <p:spPr>
          <a:xfrm>
            <a:off x="1333502" y="4031428"/>
            <a:ext cx="8596668" cy="1936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"/>
              </a:rPr>
              <a:t>Additive genetic model</a:t>
            </a:r>
          </a:p>
          <a:p>
            <a:r>
              <a:rPr lang="en-US" sz="1600" dirty="0">
                <a:latin typeface="Helvetica Neue"/>
              </a:rPr>
              <a:t>1 regression model per each SNP</a:t>
            </a:r>
          </a:p>
          <a:p>
            <a:r>
              <a:rPr lang="en-US" sz="1600" b="1" dirty="0">
                <a:latin typeface="Helvetica Neue"/>
              </a:rPr>
              <a:t>Significance Threshold</a:t>
            </a:r>
            <a:r>
              <a:rPr lang="en-US" sz="1600" dirty="0">
                <a:latin typeface="Helvetica Neue"/>
              </a:rPr>
              <a:t>=1.95e-05 after Bonferroni Correction</a:t>
            </a:r>
          </a:p>
          <a:p>
            <a:pPr marL="0" indent="0">
              <a:buNone/>
            </a:pPr>
            <a:endParaRPr lang="en-US" sz="1600" dirty="0">
              <a:latin typeface="Helvetica Neue"/>
            </a:endParaRPr>
          </a:p>
          <a:p>
            <a:endParaRPr lang="en-US" sz="1600" dirty="0">
              <a:latin typeface="Helvetica Neue"/>
            </a:endParaRPr>
          </a:p>
          <a:p>
            <a:r>
              <a:rPr lang="en-US" sz="1600" dirty="0">
                <a:latin typeface="Helvetica Neue"/>
              </a:rPr>
              <a:t>Model assumptions:</a:t>
            </a:r>
          </a:p>
          <a:p>
            <a:pPr lvl="1"/>
            <a:r>
              <a:rPr lang="en-US" dirty="0">
                <a:latin typeface="Helvetica Neue"/>
              </a:rPr>
              <a:t>Subjects included in model are independent (unrelated)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4803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F5E141-CA58-005C-7421-DB569967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C2FA-42A1-5398-610B-3353A300E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2" y="1417320"/>
                <a:ext cx="8596668" cy="4624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Helvetica Neue"/>
                  </a:rPr>
                  <a:t>Case Only Analysis</a:t>
                </a:r>
              </a:p>
              <a:p>
                <a:r>
                  <a:rPr lang="en-US" dirty="0">
                    <a:latin typeface="Helvetica Neue"/>
                  </a:rPr>
                  <a:t>Logistic Regression</a:t>
                </a:r>
              </a:p>
              <a:p>
                <a:pPr marL="0" indent="0">
                  <a:buNone/>
                </a:pPr>
                <a:endParaRPr lang="en-US" dirty="0">
                  <a:latin typeface="Helvetica Neue"/>
                </a:endParaRPr>
              </a:p>
              <a:p>
                <a:r>
                  <a:rPr lang="en-US" dirty="0">
                    <a:latin typeface="Helvetica Neue"/>
                  </a:rPr>
                  <a:t>Regression Model: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Helvetica Neue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logit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𝑆𝑁𝑃</m:t>
                    </m:r>
                  </m:oMath>
                </a14:m>
                <a:endParaRPr lang="en-US" b="0" dirty="0">
                  <a:latin typeface="Helvetica Neue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Helvetica Neue"/>
                  </a:rPr>
                  <a:t>- Only cases included </a:t>
                </a:r>
              </a:p>
              <a:p>
                <a:pPr marL="457200" lvl="1" indent="0">
                  <a:buNone/>
                </a:pPr>
                <a:endParaRPr lang="en-US" dirty="0">
                  <a:latin typeface="Helvetica Neue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C2FA-42A1-5398-610B-3353A300E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2" y="1417320"/>
                <a:ext cx="8596668" cy="4624042"/>
              </a:xfrm>
              <a:blipFill>
                <a:blip r:embed="rId3"/>
                <a:stretch>
                  <a:fillRect l="-780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9700C4-8E3C-0ABC-AF7B-6487AA09463D}"/>
              </a:ext>
            </a:extLst>
          </p:cNvPr>
          <p:cNvSpPr txBox="1">
            <a:spLocks/>
          </p:cNvSpPr>
          <p:nvPr/>
        </p:nvSpPr>
        <p:spPr>
          <a:xfrm>
            <a:off x="1333502" y="3962400"/>
            <a:ext cx="8596668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 Neue"/>
              </a:rPr>
              <a:t>Additive genetic model</a:t>
            </a:r>
          </a:p>
          <a:p>
            <a:r>
              <a:rPr lang="en-US" dirty="0">
                <a:latin typeface="Helvetica Neue"/>
              </a:rPr>
              <a:t>1 regression model per each SNP</a:t>
            </a:r>
          </a:p>
          <a:p>
            <a:r>
              <a:rPr lang="en-US" b="1" dirty="0">
                <a:latin typeface="Helvetica Neue"/>
              </a:rPr>
              <a:t>Significance Threshold </a:t>
            </a:r>
            <a:r>
              <a:rPr lang="en-US" dirty="0">
                <a:latin typeface="Helvetica Neue"/>
              </a:rPr>
              <a:t>= 1.96e-05 after Bonferroni Correction</a:t>
            </a:r>
          </a:p>
          <a:p>
            <a:pPr marL="0" indent="0">
              <a:buNone/>
            </a:pPr>
            <a:endParaRPr lang="en-US" dirty="0">
              <a:latin typeface="Helvetica Neue"/>
            </a:endParaRP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Model assumptions:</a:t>
            </a:r>
          </a:p>
          <a:p>
            <a:pPr lvl="1"/>
            <a:r>
              <a:rPr lang="en-US" dirty="0">
                <a:latin typeface="Helvetica Neue"/>
              </a:rPr>
              <a:t>Genotype is independent of environment</a:t>
            </a:r>
          </a:p>
          <a:p>
            <a:pPr lvl="2"/>
            <a:r>
              <a:rPr lang="en-US" sz="1600" dirty="0">
                <a:latin typeface="Helvetica Neue"/>
              </a:rPr>
              <a:t>Checked with control only analysis- assumptions likely met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  <a:latin typeface="Helvetica Neue"/>
            </a:endParaRPr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  <a:p>
            <a:pPr lvl="1"/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0254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1134</TotalTime>
  <Words>856</Words>
  <Application>Microsoft Office PowerPoint</Application>
  <PresentationFormat>Widescreen</PresentationFormat>
  <Paragraphs>186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Helvetica Neue</vt:lpstr>
      <vt:lpstr>Trebuchet MS</vt:lpstr>
      <vt:lpstr>Wingdings 3</vt:lpstr>
      <vt:lpstr>Facet</vt:lpstr>
      <vt:lpstr>Investigation of Gene x Sex Interactions effects on  Idiopathic Pulmonary Fibrosis</vt:lpstr>
      <vt:lpstr>Background</vt:lpstr>
      <vt:lpstr>Background</vt:lpstr>
      <vt:lpstr>Background</vt:lpstr>
      <vt:lpstr>Research Question</vt:lpstr>
      <vt:lpstr>Data </vt:lpstr>
      <vt:lpstr>Data </vt:lpstr>
      <vt:lpstr>Methods</vt:lpstr>
      <vt:lpstr>Methods</vt:lpstr>
      <vt:lpstr>Results</vt:lpstr>
      <vt:lpstr>Results</vt:lpstr>
      <vt:lpstr>Discussion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Gene x Sex Interaction affects on  Idiopathic Pulmonary Fibrosis</dc:title>
  <dc:creator>adelleprice1@outlook.com</dc:creator>
  <cp:lastModifiedBy>adelleprice1@outlook.com</cp:lastModifiedBy>
  <cp:revision>88</cp:revision>
  <dcterms:created xsi:type="dcterms:W3CDTF">2022-05-14T23:54:07Z</dcterms:created>
  <dcterms:modified xsi:type="dcterms:W3CDTF">2022-05-17T16:13:47Z</dcterms:modified>
</cp:coreProperties>
</file>