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65" r:id="rId3"/>
    <p:sldId id="267" r:id="rId4"/>
    <p:sldId id="268" r:id="rId5"/>
    <p:sldId id="270" r:id="rId6"/>
    <p:sldId id="271" r:id="rId7"/>
    <p:sldId id="272" r:id="rId8"/>
    <p:sldId id="273" r:id="rId9"/>
    <p:sldId id="274" r:id="rId10"/>
  </p:sldIdLst>
  <p:sldSz cx="9144000" cy="5143500" type="screen16x9"/>
  <p:notesSz cx="6858000" cy="9144000"/>
  <p:embeddedFontLst>
    <p:embeddedFont>
      <p:font typeface="Century Gothic" panose="020B0502020202020204" pitchFamily="3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93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41f07af83_0_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41f07af8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2d35fd44_0_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2d35fd4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b2d35fd44_0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6b2d35fd4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b2d35fd44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b2d35fd4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b496f2a60_0_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b496f2a6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b2d35fd44_0_7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b2d35fd4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b2d35fd44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b2d35fd4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b2d35fd4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b2d35fd4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8e252a57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8e252a57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3"/>
        <p:cNvGrpSpPr/>
        <p:nvPr/>
      </p:nvGrpSpPr>
      <p:grpSpPr>
        <a:xfrm>
          <a:off x="0" y="0"/>
          <a:ext cx="0" cy="0"/>
          <a:chOff x="0" y="0"/>
          <a:chExt cx="0" cy="0"/>
        </a:xfrm>
      </p:grpSpPr>
      <p:sp>
        <p:nvSpPr>
          <p:cNvPr id="64" name="Google Shape;64;p13"/>
          <p:cNvSpPr/>
          <p:nvPr/>
        </p:nvSpPr>
        <p:spPr>
          <a:xfrm rot="10800000" flipH="1">
            <a:off x="0" y="1026150"/>
            <a:ext cx="9137400" cy="4129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title"/>
          </p:nvPr>
        </p:nvSpPr>
        <p:spPr>
          <a:xfrm>
            <a:off x="0" y="181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6" name="Google Shape;66;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ctrTitle"/>
          </p:nvPr>
        </p:nvSpPr>
        <p:spPr>
          <a:xfrm>
            <a:off x="0" y="154525"/>
            <a:ext cx="9144000" cy="145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FFFFFF"/>
                </a:solidFill>
                <a:latin typeface="Century Gothic"/>
                <a:ea typeface="Century Gothic"/>
                <a:cs typeface="Century Gothic"/>
                <a:sym typeface="Century Gothic"/>
              </a:rPr>
              <a:t>House Price Prediction using Multiple Regression Analytics</a:t>
            </a:r>
            <a:endParaRPr sz="3600" b="1">
              <a:solidFill>
                <a:srgbClr val="FFFFFF"/>
              </a:solidFill>
              <a:latin typeface="Century Gothic"/>
              <a:ea typeface="Century Gothic"/>
              <a:cs typeface="Century Gothic"/>
              <a:sym typeface="Century Gothic"/>
            </a:endParaRPr>
          </a:p>
        </p:txBody>
      </p:sp>
      <p:sp>
        <p:nvSpPr>
          <p:cNvPr id="72" name="Google Shape;72;p14"/>
          <p:cNvSpPr txBox="1"/>
          <p:nvPr/>
        </p:nvSpPr>
        <p:spPr>
          <a:xfrm>
            <a:off x="-33325" y="4643475"/>
            <a:ext cx="9144000" cy="44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Montserrat"/>
                <a:ea typeface="Montserrat"/>
                <a:cs typeface="Montserrat"/>
                <a:sym typeface="Montserrat"/>
              </a:rPr>
              <a:t>Prepared by: Adelore Similoluwa Gloria.</a:t>
            </a:r>
            <a:endParaRPr sz="1800" b="1">
              <a:solidFill>
                <a:srgbClr val="FFFFFF"/>
              </a:solidFill>
              <a:latin typeface="Montserrat"/>
              <a:ea typeface="Montserrat"/>
              <a:cs typeface="Montserrat"/>
              <a:sym typeface="Montserrat"/>
            </a:endParaRPr>
          </a:p>
        </p:txBody>
      </p:sp>
      <p:pic>
        <p:nvPicPr>
          <p:cNvPr id="73" name="Google Shape;73;p14"/>
          <p:cNvPicPr preferRelativeResize="0"/>
          <p:nvPr/>
        </p:nvPicPr>
        <p:blipFill rotWithShape="1">
          <a:blip r:embed="rId3">
            <a:alphaModFix/>
          </a:blip>
          <a:srcRect l="6919" r="4600"/>
          <a:stretch/>
        </p:blipFill>
        <p:spPr>
          <a:xfrm>
            <a:off x="1595525" y="1279350"/>
            <a:ext cx="5952965" cy="336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257225" y="2114700"/>
            <a:ext cx="41844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Montserrat"/>
                <a:ea typeface="Montserrat"/>
                <a:cs typeface="Montserrat"/>
                <a:sym typeface="Montserrat"/>
              </a:rPr>
              <a:t>Visualizations</a:t>
            </a:r>
            <a:endParaRPr b="1">
              <a:latin typeface="Montserrat"/>
              <a:ea typeface="Montserrat"/>
              <a:cs typeface="Montserrat"/>
              <a:sym typeface="Montserrat"/>
            </a:endParaRPr>
          </a:p>
        </p:txBody>
      </p:sp>
      <p:pic>
        <p:nvPicPr>
          <p:cNvPr id="137" name="Google Shape;137;p23"/>
          <p:cNvPicPr preferRelativeResize="0"/>
          <p:nvPr/>
        </p:nvPicPr>
        <p:blipFill>
          <a:blip r:embed="rId3">
            <a:alphaModFix/>
          </a:blip>
          <a:stretch>
            <a:fillRect/>
          </a:stretch>
        </p:blipFill>
        <p:spPr>
          <a:xfrm>
            <a:off x="4006025" y="822525"/>
            <a:ext cx="4996549" cy="3212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0" y="0"/>
            <a:ext cx="77262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ontserrat"/>
                <a:ea typeface="Montserrat"/>
                <a:cs typeface="Montserrat"/>
                <a:sym typeface="Montserrat"/>
              </a:rPr>
              <a:t>Visualizations: Answering important Questions.</a:t>
            </a:r>
            <a:endParaRPr>
              <a:solidFill>
                <a:srgbClr val="FFFFFF"/>
              </a:solidFill>
              <a:latin typeface="Montserrat"/>
              <a:ea typeface="Montserrat"/>
              <a:cs typeface="Montserrat"/>
              <a:sym typeface="Montserrat"/>
            </a:endParaRPr>
          </a:p>
        </p:txBody>
      </p:sp>
      <p:pic>
        <p:nvPicPr>
          <p:cNvPr id="151" name="Google Shape;151;p25"/>
          <p:cNvPicPr preferRelativeResize="0"/>
          <p:nvPr/>
        </p:nvPicPr>
        <p:blipFill rotWithShape="1">
          <a:blip r:embed="rId3">
            <a:alphaModFix/>
          </a:blip>
          <a:srcRect l="6919" r="4600"/>
          <a:stretch/>
        </p:blipFill>
        <p:spPr>
          <a:xfrm>
            <a:off x="7787175" y="234650"/>
            <a:ext cx="1280625" cy="723700"/>
          </a:xfrm>
          <a:prstGeom prst="rect">
            <a:avLst/>
          </a:prstGeom>
          <a:noFill/>
          <a:ln>
            <a:noFill/>
          </a:ln>
        </p:spPr>
      </p:pic>
      <p:sp>
        <p:nvSpPr>
          <p:cNvPr id="152" name="Google Shape;152;p25"/>
          <p:cNvSpPr txBox="1"/>
          <p:nvPr/>
        </p:nvSpPr>
        <p:spPr>
          <a:xfrm>
            <a:off x="64300" y="1103700"/>
            <a:ext cx="9079800" cy="310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t>In this section we would try to answer some of the other questions the Real Estate Company would like to answer.</a:t>
            </a:r>
            <a:endParaRPr sz="1300"/>
          </a:p>
          <a:p>
            <a:pPr marL="0" lvl="0" indent="0" algn="just" rtl="0">
              <a:spcBef>
                <a:spcPts val="0"/>
              </a:spcBef>
              <a:spcAft>
                <a:spcPts val="0"/>
              </a:spcAft>
              <a:buNone/>
            </a:pPr>
            <a:endParaRPr b="1">
              <a:latin typeface="Roboto"/>
              <a:ea typeface="Roboto"/>
              <a:cs typeface="Roboto"/>
              <a:sym typeface="Roboto"/>
            </a:endParaRPr>
          </a:p>
        </p:txBody>
      </p:sp>
      <p:pic>
        <p:nvPicPr>
          <p:cNvPr id="153" name="Google Shape;153;p25"/>
          <p:cNvPicPr preferRelativeResize="0"/>
          <p:nvPr/>
        </p:nvPicPr>
        <p:blipFill>
          <a:blip r:embed="rId4">
            <a:alphaModFix/>
          </a:blip>
          <a:stretch>
            <a:fillRect/>
          </a:stretch>
        </p:blipFill>
        <p:spPr>
          <a:xfrm>
            <a:off x="120125" y="1660800"/>
            <a:ext cx="5362150" cy="3282950"/>
          </a:xfrm>
          <a:prstGeom prst="rect">
            <a:avLst/>
          </a:prstGeom>
          <a:noFill/>
          <a:ln>
            <a:noFill/>
          </a:ln>
        </p:spPr>
      </p:pic>
      <p:sp>
        <p:nvSpPr>
          <p:cNvPr id="154" name="Google Shape;154;p25"/>
          <p:cNvSpPr txBox="1"/>
          <p:nvPr/>
        </p:nvSpPr>
        <p:spPr>
          <a:xfrm>
            <a:off x="5649300" y="2308675"/>
            <a:ext cx="3494700" cy="1573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t>2007 recorded the highest sale over the years, 61,214,777 million dollars. We also see that sales dropped by almost 50% from the last year in 2010, this could be a result of incomplete data or some other economic factors.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0" y="0"/>
            <a:ext cx="77262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ontserrat"/>
                <a:ea typeface="Montserrat"/>
                <a:cs typeface="Montserrat"/>
                <a:sym typeface="Montserrat"/>
              </a:rPr>
              <a:t>Visualizations: Answering important Questions.</a:t>
            </a:r>
            <a:endParaRPr>
              <a:solidFill>
                <a:srgbClr val="FFFFFF"/>
              </a:solidFill>
              <a:latin typeface="Montserrat"/>
              <a:ea typeface="Montserrat"/>
              <a:cs typeface="Montserrat"/>
              <a:sym typeface="Montserrat"/>
            </a:endParaRPr>
          </a:p>
        </p:txBody>
      </p:sp>
      <p:pic>
        <p:nvPicPr>
          <p:cNvPr id="160" name="Google Shape;160;p26"/>
          <p:cNvPicPr preferRelativeResize="0"/>
          <p:nvPr/>
        </p:nvPicPr>
        <p:blipFill rotWithShape="1">
          <a:blip r:embed="rId3">
            <a:alphaModFix/>
          </a:blip>
          <a:srcRect l="6919" r="4600"/>
          <a:stretch/>
        </p:blipFill>
        <p:spPr>
          <a:xfrm>
            <a:off x="7787175" y="234650"/>
            <a:ext cx="1280625" cy="723700"/>
          </a:xfrm>
          <a:prstGeom prst="rect">
            <a:avLst/>
          </a:prstGeom>
          <a:noFill/>
          <a:ln>
            <a:noFill/>
          </a:ln>
        </p:spPr>
      </p:pic>
      <p:pic>
        <p:nvPicPr>
          <p:cNvPr id="161" name="Google Shape;161;p26"/>
          <p:cNvPicPr preferRelativeResize="0"/>
          <p:nvPr/>
        </p:nvPicPr>
        <p:blipFill>
          <a:blip r:embed="rId4">
            <a:alphaModFix/>
          </a:blip>
          <a:stretch>
            <a:fillRect/>
          </a:stretch>
        </p:blipFill>
        <p:spPr>
          <a:xfrm>
            <a:off x="76200" y="1185600"/>
            <a:ext cx="5418506" cy="3805500"/>
          </a:xfrm>
          <a:prstGeom prst="rect">
            <a:avLst/>
          </a:prstGeom>
          <a:noFill/>
          <a:ln>
            <a:noFill/>
          </a:ln>
        </p:spPr>
      </p:pic>
      <p:sp>
        <p:nvSpPr>
          <p:cNvPr id="162" name="Google Shape;162;p26"/>
          <p:cNvSpPr txBox="1"/>
          <p:nvPr/>
        </p:nvSpPr>
        <p:spPr>
          <a:xfrm>
            <a:off x="5597725" y="2446200"/>
            <a:ext cx="3296700" cy="1033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t>Checking the seasonality of aggregated sales from 2006 to 2010, we can observe that sales did best all through the summer period till the beginning of fall.</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0" y="0"/>
            <a:ext cx="77262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ontserrat"/>
                <a:ea typeface="Montserrat"/>
                <a:cs typeface="Montserrat"/>
                <a:sym typeface="Montserrat"/>
              </a:rPr>
              <a:t>Visualizations: Answering important Questions.</a:t>
            </a:r>
            <a:endParaRPr>
              <a:solidFill>
                <a:srgbClr val="FFFFFF"/>
              </a:solidFill>
              <a:latin typeface="Montserrat"/>
              <a:ea typeface="Montserrat"/>
              <a:cs typeface="Montserrat"/>
              <a:sym typeface="Montserrat"/>
            </a:endParaRPr>
          </a:p>
        </p:txBody>
      </p:sp>
      <p:pic>
        <p:nvPicPr>
          <p:cNvPr id="178" name="Google Shape;178;p28"/>
          <p:cNvPicPr preferRelativeResize="0"/>
          <p:nvPr/>
        </p:nvPicPr>
        <p:blipFill rotWithShape="1">
          <a:blip r:embed="rId3">
            <a:alphaModFix/>
          </a:blip>
          <a:srcRect l="6919" r="4600"/>
          <a:stretch/>
        </p:blipFill>
        <p:spPr>
          <a:xfrm>
            <a:off x="7787175" y="234650"/>
            <a:ext cx="1280625" cy="723700"/>
          </a:xfrm>
          <a:prstGeom prst="rect">
            <a:avLst/>
          </a:prstGeom>
          <a:noFill/>
          <a:ln>
            <a:noFill/>
          </a:ln>
        </p:spPr>
      </p:pic>
      <p:pic>
        <p:nvPicPr>
          <p:cNvPr id="179" name="Google Shape;179;p28"/>
          <p:cNvPicPr preferRelativeResize="0"/>
          <p:nvPr/>
        </p:nvPicPr>
        <p:blipFill>
          <a:blip r:embed="rId4">
            <a:alphaModFix/>
          </a:blip>
          <a:stretch>
            <a:fillRect/>
          </a:stretch>
        </p:blipFill>
        <p:spPr>
          <a:xfrm>
            <a:off x="152400" y="1185600"/>
            <a:ext cx="5767075" cy="3529275"/>
          </a:xfrm>
          <a:prstGeom prst="rect">
            <a:avLst/>
          </a:prstGeom>
          <a:noFill/>
          <a:ln>
            <a:noFill/>
          </a:ln>
        </p:spPr>
      </p:pic>
      <p:sp>
        <p:nvSpPr>
          <p:cNvPr id="180" name="Google Shape;180;p28"/>
          <p:cNvSpPr txBox="1"/>
          <p:nvPr/>
        </p:nvSpPr>
        <p:spPr>
          <a:xfrm>
            <a:off x="5919475" y="1371337"/>
            <a:ext cx="3100200" cy="3157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t>From the graph, one can see the Neighborhood with the best amount in sales and count of sales is </a:t>
            </a:r>
            <a:r>
              <a:rPr lang="en">
                <a:latin typeface="Roboto"/>
                <a:ea typeface="Roboto"/>
                <a:cs typeface="Roboto"/>
                <a:sym typeface="Roboto"/>
              </a:rPr>
              <a:t>North Ames</a:t>
            </a:r>
            <a:r>
              <a:rPr lang="en" sz="1300"/>
              <a:t>. From the graph I also observed that more sales count doesn’t necessarily mean more Sales like Old Town had more sales count than </a:t>
            </a:r>
            <a:r>
              <a:rPr lang="en">
                <a:latin typeface="Roboto"/>
                <a:ea typeface="Roboto"/>
                <a:cs typeface="Roboto"/>
                <a:sym typeface="Roboto"/>
              </a:rPr>
              <a:t>Northridge Heights, </a:t>
            </a:r>
            <a:r>
              <a:rPr lang="en" sz="1300"/>
              <a:t>Somerset and Gilbert and that might be a consequence of the quality of houses sold, economics , space,etc.</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0" y="0"/>
            <a:ext cx="77262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ontserrat"/>
                <a:ea typeface="Montserrat"/>
                <a:cs typeface="Montserrat"/>
                <a:sym typeface="Montserrat"/>
              </a:rPr>
              <a:t>Visualizations: Answering important Questions.</a:t>
            </a:r>
            <a:endParaRPr>
              <a:solidFill>
                <a:srgbClr val="FFFFFF"/>
              </a:solidFill>
              <a:latin typeface="Montserrat"/>
              <a:ea typeface="Montserrat"/>
              <a:cs typeface="Montserrat"/>
              <a:sym typeface="Montserrat"/>
            </a:endParaRPr>
          </a:p>
        </p:txBody>
      </p:sp>
      <p:pic>
        <p:nvPicPr>
          <p:cNvPr id="186" name="Google Shape;186;p29"/>
          <p:cNvPicPr preferRelativeResize="0"/>
          <p:nvPr/>
        </p:nvPicPr>
        <p:blipFill rotWithShape="1">
          <a:blip r:embed="rId3">
            <a:alphaModFix/>
          </a:blip>
          <a:srcRect l="6919" r="4600"/>
          <a:stretch/>
        </p:blipFill>
        <p:spPr>
          <a:xfrm>
            <a:off x="7787175" y="234650"/>
            <a:ext cx="1280625" cy="723700"/>
          </a:xfrm>
          <a:prstGeom prst="rect">
            <a:avLst/>
          </a:prstGeom>
          <a:noFill/>
          <a:ln>
            <a:noFill/>
          </a:ln>
        </p:spPr>
      </p:pic>
      <p:pic>
        <p:nvPicPr>
          <p:cNvPr id="187" name="Google Shape;187;p29"/>
          <p:cNvPicPr preferRelativeResize="0"/>
          <p:nvPr/>
        </p:nvPicPr>
        <p:blipFill rotWithShape="1">
          <a:blip r:embed="rId4">
            <a:alphaModFix/>
          </a:blip>
          <a:srcRect t="9" b="19"/>
          <a:stretch/>
        </p:blipFill>
        <p:spPr>
          <a:xfrm>
            <a:off x="152400" y="1185600"/>
            <a:ext cx="6160155" cy="3805501"/>
          </a:xfrm>
          <a:prstGeom prst="rect">
            <a:avLst/>
          </a:prstGeom>
          <a:noFill/>
          <a:ln>
            <a:noFill/>
          </a:ln>
        </p:spPr>
      </p:pic>
      <p:sp>
        <p:nvSpPr>
          <p:cNvPr id="188" name="Google Shape;188;p29"/>
          <p:cNvSpPr txBox="1"/>
          <p:nvPr/>
        </p:nvSpPr>
        <p:spPr>
          <a:xfrm>
            <a:off x="6312550" y="1977450"/>
            <a:ext cx="2670900" cy="222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t>Most neighborhoods sold house with their qualities in the range of 4 to 10. Now the company can have an idea what quality of houses they can build in the different neighborhoods. We can also validate what the descriptive statistics showed;, in almost all the neighborhoods there is at least one house with a quality of 6.</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0" y="0"/>
            <a:ext cx="77262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ontserrat"/>
                <a:ea typeface="Montserrat"/>
                <a:cs typeface="Montserrat"/>
                <a:sym typeface="Montserrat"/>
              </a:rPr>
              <a:t>Visualizations: Answering important Questions.</a:t>
            </a:r>
            <a:endParaRPr>
              <a:solidFill>
                <a:srgbClr val="FFFFFF"/>
              </a:solidFill>
              <a:latin typeface="Montserrat"/>
              <a:ea typeface="Montserrat"/>
              <a:cs typeface="Montserrat"/>
              <a:sym typeface="Montserrat"/>
            </a:endParaRPr>
          </a:p>
        </p:txBody>
      </p:sp>
      <p:pic>
        <p:nvPicPr>
          <p:cNvPr id="194" name="Google Shape;194;p30"/>
          <p:cNvPicPr preferRelativeResize="0"/>
          <p:nvPr/>
        </p:nvPicPr>
        <p:blipFill rotWithShape="1">
          <a:blip r:embed="rId3">
            <a:alphaModFix/>
          </a:blip>
          <a:srcRect l="6919" r="4600"/>
          <a:stretch/>
        </p:blipFill>
        <p:spPr>
          <a:xfrm>
            <a:off x="7787175" y="234650"/>
            <a:ext cx="1280625" cy="723700"/>
          </a:xfrm>
          <a:prstGeom prst="rect">
            <a:avLst/>
          </a:prstGeom>
          <a:noFill/>
          <a:ln>
            <a:noFill/>
          </a:ln>
        </p:spPr>
      </p:pic>
      <p:pic>
        <p:nvPicPr>
          <p:cNvPr id="195" name="Google Shape;195;p30"/>
          <p:cNvPicPr preferRelativeResize="0"/>
          <p:nvPr/>
        </p:nvPicPr>
        <p:blipFill>
          <a:blip r:embed="rId4">
            <a:alphaModFix/>
          </a:blip>
          <a:stretch>
            <a:fillRect/>
          </a:stretch>
        </p:blipFill>
        <p:spPr>
          <a:xfrm>
            <a:off x="152400" y="1185600"/>
            <a:ext cx="4873495" cy="3805500"/>
          </a:xfrm>
          <a:prstGeom prst="rect">
            <a:avLst/>
          </a:prstGeom>
          <a:noFill/>
          <a:ln>
            <a:noFill/>
          </a:ln>
        </p:spPr>
      </p:pic>
      <p:sp>
        <p:nvSpPr>
          <p:cNvPr id="196" name="Google Shape;196;p30"/>
          <p:cNvSpPr txBox="1"/>
          <p:nvPr/>
        </p:nvSpPr>
        <p:spPr>
          <a:xfrm>
            <a:off x="5110500" y="1169100"/>
            <a:ext cx="3957300" cy="38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Most houses sold were 1st story buildings with a count of 761 and then 2 story buildings with 445. With this information the company can either follow the way things have been or look for opportunities for better sales by increasing the sales of other house types too. </a:t>
            </a:r>
            <a:endParaRPr sz="1300"/>
          </a:p>
          <a:p>
            <a:pPr marL="0" lvl="0" indent="0" algn="l" rtl="0">
              <a:spcBef>
                <a:spcPts val="0"/>
              </a:spcBef>
              <a:spcAft>
                <a:spcPts val="0"/>
              </a:spcAft>
              <a:buNone/>
            </a:pPr>
            <a:r>
              <a:rPr lang="en" sz="1300"/>
              <a:t>The houses styles are classified into:</a:t>
            </a:r>
            <a:endParaRPr sz="1300"/>
          </a:p>
          <a:p>
            <a:pPr marL="457200" lvl="0" indent="-311150" algn="l" rtl="0">
              <a:spcBef>
                <a:spcPts val="0"/>
              </a:spcBef>
              <a:spcAft>
                <a:spcPts val="0"/>
              </a:spcAft>
              <a:buSzPts val="1300"/>
              <a:buChar char="●"/>
            </a:pPr>
            <a:r>
              <a:rPr lang="en" sz="1300"/>
              <a:t>1Story: One story</a:t>
            </a:r>
            <a:endParaRPr sz="1300"/>
          </a:p>
          <a:p>
            <a:pPr marL="457200" lvl="0" indent="-311150" algn="l" rtl="0">
              <a:spcBef>
                <a:spcPts val="0"/>
              </a:spcBef>
              <a:spcAft>
                <a:spcPts val="0"/>
              </a:spcAft>
              <a:buSzPts val="1300"/>
              <a:buChar char="●"/>
            </a:pPr>
            <a:r>
              <a:rPr lang="en" sz="1300"/>
              <a:t>1.5Fin: One and one-half story: 2nd level finished</a:t>
            </a:r>
            <a:endParaRPr sz="1300"/>
          </a:p>
          <a:p>
            <a:pPr marL="457200" lvl="0" indent="-311150" algn="l" rtl="0">
              <a:spcBef>
                <a:spcPts val="0"/>
              </a:spcBef>
              <a:spcAft>
                <a:spcPts val="0"/>
              </a:spcAft>
              <a:buSzPts val="1300"/>
              <a:buChar char="●"/>
            </a:pPr>
            <a:r>
              <a:rPr lang="en" sz="1300"/>
              <a:t>1.5Unf:One and one-half story: 2nd level unfinished</a:t>
            </a:r>
            <a:endParaRPr sz="1300"/>
          </a:p>
          <a:p>
            <a:pPr marL="457200" lvl="0" indent="-311150" algn="l" rtl="0">
              <a:spcBef>
                <a:spcPts val="0"/>
              </a:spcBef>
              <a:spcAft>
                <a:spcPts val="0"/>
              </a:spcAft>
              <a:buSzPts val="1300"/>
              <a:buChar char="●"/>
            </a:pPr>
            <a:r>
              <a:rPr lang="en" sz="1300"/>
              <a:t>2Story: Two story</a:t>
            </a:r>
            <a:endParaRPr sz="1300"/>
          </a:p>
          <a:p>
            <a:pPr marL="457200" lvl="0" indent="-311150" algn="l" rtl="0">
              <a:spcBef>
                <a:spcPts val="0"/>
              </a:spcBef>
              <a:spcAft>
                <a:spcPts val="0"/>
              </a:spcAft>
              <a:buSzPts val="1300"/>
              <a:buChar char="●"/>
            </a:pPr>
            <a:r>
              <a:rPr lang="en" sz="1300"/>
              <a:t>2.5Fin: Two and one-half story: 2nd level finished</a:t>
            </a:r>
            <a:endParaRPr sz="1300"/>
          </a:p>
          <a:p>
            <a:pPr marL="457200" lvl="0" indent="-311150" algn="l" rtl="0">
              <a:spcBef>
                <a:spcPts val="0"/>
              </a:spcBef>
              <a:spcAft>
                <a:spcPts val="0"/>
              </a:spcAft>
              <a:buSzPts val="1300"/>
              <a:buChar char="●"/>
            </a:pPr>
            <a:r>
              <a:rPr lang="en" sz="1300"/>
              <a:t>2.5Unf:Two and one-half story: 2nd level unfinished</a:t>
            </a:r>
            <a:endParaRPr sz="1300"/>
          </a:p>
          <a:p>
            <a:pPr marL="457200" lvl="0" indent="-311150" algn="l" rtl="0">
              <a:spcBef>
                <a:spcPts val="0"/>
              </a:spcBef>
              <a:spcAft>
                <a:spcPts val="0"/>
              </a:spcAft>
              <a:buSzPts val="1300"/>
              <a:buChar char="●"/>
            </a:pPr>
            <a:r>
              <a:rPr lang="en" sz="1300"/>
              <a:t>SFoyer: Split Foyer</a:t>
            </a:r>
            <a:endParaRPr sz="1300"/>
          </a:p>
          <a:p>
            <a:pPr marL="457200" lvl="0" indent="-311150" algn="l" rtl="0">
              <a:spcBef>
                <a:spcPts val="0"/>
              </a:spcBef>
              <a:spcAft>
                <a:spcPts val="0"/>
              </a:spcAft>
              <a:buSzPts val="1300"/>
              <a:buChar char="●"/>
            </a:pPr>
            <a:r>
              <a:rPr lang="en" sz="1300"/>
              <a:t>SLvl: Split Level</a:t>
            </a:r>
            <a:endParaRPr sz="1300"/>
          </a:p>
          <a:p>
            <a:pPr marL="0" lvl="0" indent="0" algn="l" rtl="0">
              <a:spcBef>
                <a:spcPts val="0"/>
              </a:spcBef>
              <a:spcAft>
                <a:spcPts val="0"/>
              </a:spcAft>
              <a:buNone/>
            </a:pP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0" y="0"/>
            <a:ext cx="77262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ontserrat"/>
                <a:ea typeface="Montserrat"/>
                <a:cs typeface="Montserrat"/>
                <a:sym typeface="Montserrat"/>
              </a:rPr>
              <a:t>Visualizations: Answering important Questions.</a:t>
            </a:r>
            <a:endParaRPr>
              <a:solidFill>
                <a:srgbClr val="FFFFFF"/>
              </a:solidFill>
              <a:latin typeface="Montserrat"/>
              <a:ea typeface="Montserrat"/>
              <a:cs typeface="Montserrat"/>
              <a:sym typeface="Montserrat"/>
            </a:endParaRPr>
          </a:p>
        </p:txBody>
      </p:sp>
      <p:pic>
        <p:nvPicPr>
          <p:cNvPr id="202" name="Google Shape;202;p31"/>
          <p:cNvPicPr preferRelativeResize="0"/>
          <p:nvPr/>
        </p:nvPicPr>
        <p:blipFill rotWithShape="1">
          <a:blip r:embed="rId3">
            <a:alphaModFix/>
          </a:blip>
          <a:srcRect l="6919" r="4600"/>
          <a:stretch/>
        </p:blipFill>
        <p:spPr>
          <a:xfrm>
            <a:off x="7787175" y="234650"/>
            <a:ext cx="1280625" cy="723700"/>
          </a:xfrm>
          <a:prstGeom prst="rect">
            <a:avLst/>
          </a:prstGeom>
          <a:noFill/>
          <a:ln>
            <a:noFill/>
          </a:ln>
        </p:spPr>
      </p:pic>
      <p:pic>
        <p:nvPicPr>
          <p:cNvPr id="203" name="Google Shape;203;p31"/>
          <p:cNvPicPr preferRelativeResize="0"/>
          <p:nvPr/>
        </p:nvPicPr>
        <p:blipFill>
          <a:blip r:embed="rId4">
            <a:alphaModFix/>
          </a:blip>
          <a:stretch>
            <a:fillRect/>
          </a:stretch>
        </p:blipFill>
        <p:spPr>
          <a:xfrm>
            <a:off x="76200" y="1185600"/>
            <a:ext cx="6189885" cy="3805501"/>
          </a:xfrm>
          <a:prstGeom prst="rect">
            <a:avLst/>
          </a:prstGeom>
          <a:noFill/>
          <a:ln>
            <a:noFill/>
          </a:ln>
        </p:spPr>
      </p:pic>
      <p:sp>
        <p:nvSpPr>
          <p:cNvPr id="204" name="Google Shape;204;p31"/>
          <p:cNvSpPr txBox="1"/>
          <p:nvPr/>
        </p:nvSpPr>
        <p:spPr>
          <a:xfrm>
            <a:off x="6327925" y="1283125"/>
            <a:ext cx="2621100" cy="2697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Roboto"/>
                <a:ea typeface="Roboto"/>
                <a:cs typeface="Roboto"/>
                <a:sym typeface="Roboto"/>
              </a:rPr>
              <a:t>Most of the houses in the neighborhood are 1 story and 2 story buildings. The company can either follow the way its been done by  look into neighborhoods with very little Sales to build the common house types or try different other house types for experimentation.</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0" y="234650"/>
            <a:ext cx="7726200" cy="6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ontserrat"/>
                <a:ea typeface="Montserrat"/>
                <a:cs typeface="Montserrat"/>
                <a:sym typeface="Montserrat"/>
              </a:rPr>
              <a:t>Answering important Questions.</a:t>
            </a:r>
            <a:endParaRPr>
              <a:solidFill>
                <a:srgbClr val="FFFFFF"/>
              </a:solidFill>
              <a:latin typeface="Montserrat"/>
              <a:ea typeface="Montserrat"/>
              <a:cs typeface="Montserrat"/>
              <a:sym typeface="Montserrat"/>
            </a:endParaRPr>
          </a:p>
        </p:txBody>
      </p:sp>
      <p:pic>
        <p:nvPicPr>
          <p:cNvPr id="210" name="Google Shape;210;p32"/>
          <p:cNvPicPr preferRelativeResize="0"/>
          <p:nvPr/>
        </p:nvPicPr>
        <p:blipFill rotWithShape="1">
          <a:blip r:embed="rId3">
            <a:alphaModFix/>
          </a:blip>
          <a:srcRect l="6919" r="4600"/>
          <a:stretch/>
        </p:blipFill>
        <p:spPr>
          <a:xfrm>
            <a:off x="7787175" y="234650"/>
            <a:ext cx="1280625" cy="723700"/>
          </a:xfrm>
          <a:prstGeom prst="rect">
            <a:avLst/>
          </a:prstGeom>
          <a:noFill/>
          <a:ln>
            <a:noFill/>
          </a:ln>
        </p:spPr>
      </p:pic>
      <p:sp>
        <p:nvSpPr>
          <p:cNvPr id="211" name="Google Shape;211;p32"/>
          <p:cNvSpPr txBox="1"/>
          <p:nvPr/>
        </p:nvSpPr>
        <p:spPr>
          <a:xfrm>
            <a:off x="178200" y="1171675"/>
            <a:ext cx="8787600" cy="3777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b="1"/>
              <a:t>6. Give an estimate of factors/features that best describe the quality of a house. </a:t>
            </a:r>
            <a:endParaRPr sz="1300" b="1"/>
          </a:p>
          <a:p>
            <a:pPr marL="0" lvl="0" indent="0" algn="l" rtl="0">
              <a:lnSpc>
                <a:spcPct val="115000"/>
              </a:lnSpc>
              <a:spcBef>
                <a:spcPts val="1100"/>
              </a:spcBef>
              <a:spcAft>
                <a:spcPts val="0"/>
              </a:spcAft>
              <a:buNone/>
            </a:pPr>
            <a:r>
              <a:rPr lang="en" sz="1300"/>
              <a:t>Although one cannot clearly state that these variables are the only factors to be examined to determine the quality of a house, looking at the correlation matrix we can infer that the following variables have a strong impact on the quality of a house and are considered as estimated causal variables:</a:t>
            </a:r>
            <a:endParaRPr sz="1300"/>
          </a:p>
          <a:p>
            <a:pPr marL="0" lvl="0" indent="0" algn="just" rtl="0">
              <a:spcBef>
                <a:spcPts val="0"/>
              </a:spcBef>
              <a:spcAft>
                <a:spcPts val="0"/>
              </a:spcAft>
              <a:buNone/>
            </a:pPr>
            <a:r>
              <a:rPr lang="en" sz="1300"/>
              <a:t>1. SalePrice           0.790982</a:t>
            </a:r>
            <a:endParaRPr sz="1300"/>
          </a:p>
          <a:p>
            <a:pPr marL="0" lvl="0" indent="0" algn="just" rtl="0">
              <a:spcBef>
                <a:spcPts val="0"/>
              </a:spcBef>
              <a:spcAft>
                <a:spcPts val="0"/>
              </a:spcAft>
              <a:buNone/>
            </a:pPr>
            <a:r>
              <a:rPr lang="en" sz="1300"/>
              <a:t>2. GarageCars       0.600671</a:t>
            </a:r>
            <a:endParaRPr sz="1300"/>
          </a:p>
          <a:p>
            <a:pPr marL="0" lvl="0" indent="0" algn="just" rtl="0">
              <a:spcBef>
                <a:spcPts val="0"/>
              </a:spcBef>
              <a:spcAft>
                <a:spcPts val="0"/>
              </a:spcAft>
              <a:buNone/>
            </a:pPr>
            <a:r>
              <a:rPr lang="en" sz="1300"/>
              <a:t>3. GrLivArea          0.593007</a:t>
            </a:r>
            <a:endParaRPr sz="1300"/>
          </a:p>
          <a:p>
            <a:pPr marL="0" lvl="0" indent="0" algn="just" rtl="0">
              <a:spcBef>
                <a:spcPts val="0"/>
              </a:spcBef>
              <a:spcAft>
                <a:spcPts val="0"/>
              </a:spcAft>
              <a:buNone/>
            </a:pPr>
            <a:r>
              <a:rPr lang="en" sz="1300"/>
              <a:t>4. YearBuilt            0.572323</a:t>
            </a:r>
            <a:endParaRPr sz="1300"/>
          </a:p>
          <a:p>
            <a:pPr marL="0" lvl="0" indent="0" algn="just" rtl="0">
              <a:spcBef>
                <a:spcPts val="0"/>
              </a:spcBef>
              <a:spcAft>
                <a:spcPts val="0"/>
              </a:spcAft>
              <a:buNone/>
            </a:pPr>
            <a:r>
              <a:rPr lang="en" sz="1300"/>
              <a:t>5. GarageArea       0.562022</a:t>
            </a:r>
            <a:endParaRPr sz="1300"/>
          </a:p>
          <a:p>
            <a:pPr marL="0" lvl="0" indent="0" algn="just" rtl="0">
              <a:spcBef>
                <a:spcPts val="0"/>
              </a:spcBef>
              <a:spcAft>
                <a:spcPts val="0"/>
              </a:spcAft>
              <a:buNone/>
            </a:pPr>
            <a:r>
              <a:rPr lang="en" sz="1300"/>
              <a:t>6. YearRemodAdd 0.550684</a:t>
            </a:r>
            <a:endParaRPr sz="1300"/>
          </a:p>
          <a:p>
            <a:pPr marL="0" lvl="0" indent="0" algn="just" rtl="0">
              <a:spcBef>
                <a:spcPts val="0"/>
              </a:spcBef>
              <a:spcAft>
                <a:spcPts val="0"/>
              </a:spcAft>
              <a:buNone/>
            </a:pPr>
            <a:r>
              <a:rPr lang="en" sz="1300"/>
              <a:t>7. FullBath             0.550600</a:t>
            </a:r>
            <a:endParaRPr sz="1300"/>
          </a:p>
          <a:p>
            <a:pPr marL="0" lvl="0" indent="0" algn="just" rtl="0">
              <a:spcBef>
                <a:spcPts val="0"/>
              </a:spcBef>
              <a:spcAft>
                <a:spcPts val="0"/>
              </a:spcAft>
              <a:buNone/>
            </a:pPr>
            <a:r>
              <a:rPr lang="en" sz="1300"/>
              <a:t>8. GarageYrBlt      0.547766</a:t>
            </a:r>
            <a:endParaRPr sz="1300"/>
          </a:p>
          <a:p>
            <a:pPr marL="0" lvl="0" indent="0" algn="just" rtl="0">
              <a:spcBef>
                <a:spcPts val="0"/>
              </a:spcBef>
              <a:spcAft>
                <a:spcPts val="0"/>
              </a:spcAft>
              <a:buNone/>
            </a:pPr>
            <a:r>
              <a:rPr lang="en" sz="1300"/>
              <a:t>9. TotalBsmtSF     0.537808</a:t>
            </a:r>
            <a:endParaRPr sz="1300"/>
          </a:p>
          <a:p>
            <a:pPr marL="0" lvl="0" indent="0" algn="just" rtl="0">
              <a:spcBef>
                <a:spcPts val="0"/>
              </a:spcBef>
              <a:spcAft>
                <a:spcPts val="0"/>
              </a:spcAft>
              <a:buNone/>
            </a:pPr>
            <a:endParaRPr sz="1300"/>
          </a:p>
          <a:p>
            <a:pPr marL="0" lvl="0" indent="0" algn="just" rtl="0">
              <a:spcBef>
                <a:spcPts val="0"/>
              </a:spcBef>
              <a:spcAft>
                <a:spcPts val="0"/>
              </a:spcAft>
              <a:buNone/>
            </a:pPr>
            <a:r>
              <a:rPr lang="en" sz="1300"/>
              <a:t>This would give them an idea of what makes up an excellent house and what makes a poor house and how to divide their resources accordingly.</a:t>
            </a:r>
            <a:endParaRPr sz="130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On-screen Show (16:9)</PresentationFormat>
  <Paragraphs>39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Roboto</vt:lpstr>
      <vt:lpstr>Century Gothic</vt:lpstr>
      <vt:lpstr>Montserrat</vt:lpstr>
      <vt:lpstr>Arial</vt:lpstr>
      <vt:lpstr>Material</vt:lpstr>
      <vt:lpstr>House Price Prediction using Multiple Regression Analytics</vt:lpstr>
      <vt:lpstr>Visualizations</vt:lpstr>
      <vt:lpstr>Visualizations: Answering important Questions.</vt:lpstr>
      <vt:lpstr>Visualizations: Answering important Questions.</vt:lpstr>
      <vt:lpstr>Visualizations: Answering important Questions.</vt:lpstr>
      <vt:lpstr>Visualizations: Answering important Questions.</vt:lpstr>
      <vt:lpstr>Visualizations: Answering important Questions.</vt:lpstr>
      <vt:lpstr>Visualizations: Answering important Questions.</vt:lpstr>
      <vt:lpstr>Answering important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using Multiple Regression Analytics</dc:title>
  <dc:creator>Wale</dc:creator>
  <cp:lastModifiedBy>Simi Adelore</cp:lastModifiedBy>
  <cp:revision>1</cp:revision>
  <dcterms:modified xsi:type="dcterms:W3CDTF">2020-03-27T23:01:22Z</dcterms:modified>
</cp:coreProperties>
</file>