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0" algn="l" defTabSz="355600" rtl="0" fontAlgn="auto" latinLnBrk="0" hangingPunct="0">
      <a:lnSpc>
        <a:spcPct val="100000"/>
      </a:lnSpc>
      <a:spcBef>
        <a:spcPts val="4300"/>
      </a:spcBef>
      <a:spcAft>
        <a:spcPts val="0"/>
      </a:spcAft>
      <a:buClrTx/>
      <a:buSzTx/>
      <a:buFontTx/>
      <a:buNone/>
      <a:tabLst/>
      <a:defRPr b="1" baseline="0" cap="none" i="0" spc="36" strike="noStrike" sz="3600" u="none" kumimoji="0" normalizeH="0">
        <a:ln>
          <a:noFill/>
        </a:ln>
        <a:solidFill>
          <a:srgbClr val="1A5C71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FD7DB"/>
          </a:solidFill>
        </a:fill>
      </a:tcStyle>
    </a:wholeTbl>
    <a:band2H>
      <a:tcTxStyle b="def" i="def"/>
      <a:tcStyle>
        <a:tcBdr/>
        <a:fill>
          <a:solidFill>
            <a:srgbClr val="E9ECEE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6DB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D0CFD3"/>
          </a:solidFill>
        </a:fill>
      </a:tcStyle>
    </a:wholeTbl>
    <a:band2H>
      <a:tcTxStyle b="def" i="def"/>
      <a:tcStyle>
        <a:tcBdr/>
        <a:fill>
          <a:solidFill>
            <a:srgbClr val="E9E8EA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9EB"/>
          </a:solidFill>
        </a:fill>
      </a:tcStyle>
    </a:wholeTbl>
    <a:band2H>
      <a:tcTxStyle b="def" i="def"/>
      <a:tcStyle>
        <a:tcBdr/>
        <a:fill>
          <a:solidFill>
            <a:schemeClr val="accent1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CBD1D4"/>
          </a:solidFill>
        </a:fill>
      </a:tcStyle>
    </a:wholeTbl>
    <a:band2H>
      <a:tcTxStyle b="def" i="def"/>
      <a:tcStyle>
        <a:tcBdr/>
        <a:fill>
          <a:solidFill>
            <a:srgbClr val="E7E9EB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381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lastRow>
    <a:firstRow>
      <a:tcTxStyle b="on" i="off">
        <a:font>
          <a:latin typeface="Graphik"/>
          <a:ea typeface="Graphik"/>
          <a:cs typeface="Graphik"/>
        </a:font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381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rgbClr val="1A5C7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solidFill>
            <a:srgbClr val="1A5C71">
              <a:alpha val="20000"/>
            </a:srgbClr>
          </a:solidFill>
        </a:fill>
      </a:tcStyle>
    </a:firstCol>
    <a:lastRow>
      <a:tcTxStyle b="on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50800" cap="flat">
              <a:solidFill>
                <a:srgbClr val="1A5C71"/>
              </a:solidFill>
              <a:prstDash val="solid"/>
              <a:round/>
            </a:ln>
          </a:top>
          <a:bottom>
            <a:ln w="127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Graphik"/>
          <a:ea typeface="Graphik"/>
          <a:cs typeface="Graphik"/>
        </a:font>
        <a:srgbClr val="1A5C71"/>
      </a:tcTxStyle>
      <a:tcStyle>
        <a:tcBdr>
          <a:left>
            <a:ln w="12700" cap="flat">
              <a:solidFill>
                <a:srgbClr val="1A5C71"/>
              </a:solidFill>
              <a:prstDash val="solid"/>
              <a:round/>
            </a:ln>
          </a:left>
          <a:right>
            <a:ln w="12700" cap="flat">
              <a:solidFill>
                <a:srgbClr val="1A5C71"/>
              </a:solidFill>
              <a:prstDash val="solid"/>
              <a:round/>
            </a:ln>
          </a:right>
          <a:top>
            <a:ln w="12700" cap="flat">
              <a:solidFill>
                <a:srgbClr val="1A5C71"/>
              </a:solidFill>
              <a:prstDash val="solid"/>
              <a:round/>
            </a:ln>
          </a:top>
          <a:bottom>
            <a:ln w="25400" cap="flat">
              <a:solidFill>
                <a:srgbClr val="1A5C71"/>
              </a:solidFill>
              <a:prstDash val="solid"/>
              <a:round/>
            </a:ln>
          </a:bottom>
          <a:insideH>
            <a:ln w="12700" cap="flat">
              <a:solidFill>
                <a:srgbClr val="1A5C71"/>
              </a:solidFill>
              <a:prstDash val="solid"/>
              <a:round/>
            </a:ln>
          </a:insideH>
          <a:insideV>
            <a:ln w="12700" cap="flat">
              <a:solidFill>
                <a:srgbClr val="1A5C7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Заголовок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Линия"/>
          <p:cNvSpPr/>
          <p:nvPr/>
        </p:nvSpPr>
        <p:spPr>
          <a:xfrm flipV="1">
            <a:off x="766878" y="12048066"/>
            <a:ext cx="22850241" cy="12702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" name="Линия"/>
          <p:cNvSpPr/>
          <p:nvPr/>
        </p:nvSpPr>
        <p:spPr>
          <a:xfrm>
            <a:off x="766878" y="952500"/>
            <a:ext cx="22850244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Линия"/>
          <p:cNvSpPr/>
          <p:nvPr/>
        </p:nvSpPr>
        <p:spPr>
          <a:xfrm flipV="1">
            <a:off x="6527799" y="12034557"/>
            <a:ext cx="2" cy="111498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Линия"/>
          <p:cNvSpPr/>
          <p:nvPr/>
        </p:nvSpPr>
        <p:spPr>
          <a:xfrm flipV="1">
            <a:off x="17856201" y="12034557"/>
            <a:ext cx="2" cy="1114984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Уровень текста 1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chemeClr val="accent5"/>
                </a:solidFill>
              </a:defRPr>
            </a:lvl5pPr>
          </a:lstStyle>
          <a:p>
            <a:pPr/>
            <a:r>
              <a:t>Тема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8" name="Место"/>
          <p:cNvSpPr txBox="1"/>
          <p:nvPr>
            <p:ph type="body" sz="quarter" idx="21" hasCustomPrompt="1"/>
          </p:nvPr>
        </p:nvSpPr>
        <p:spPr>
          <a:xfrm>
            <a:off x="182372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chemeClr val="accent5"/>
                </a:solidFill>
              </a:defRPr>
            </a:lvl1pPr>
          </a:lstStyle>
          <a:p>
            <a:pPr/>
            <a:r>
              <a:t>Место</a:t>
            </a:r>
          </a:p>
        </p:txBody>
      </p:sp>
      <p:sp>
        <p:nvSpPr>
          <p:cNvPr id="19" name="Автор и дата"/>
          <p:cNvSpPr txBox="1"/>
          <p:nvPr>
            <p:ph type="body" sz="quarter" idx="22" hasCustomPrompt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0">
                <a:solidFill>
                  <a:schemeClr val="accent5"/>
                </a:solidFill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0" name="Заголовок презентации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1" name="Уровень текста 1…"/>
          <p:cNvSpPr txBox="1"/>
          <p:nvPr>
            <p:ph type="body" sz="quarter" idx="23" hasCustomPrompt="1"/>
          </p:nvPr>
        </p:nvSpPr>
        <p:spPr>
          <a:xfrm>
            <a:off x="2082800" y="3495674"/>
            <a:ext cx="20205700" cy="1614556"/>
          </a:xfrm>
          <a:prstGeom prst="rect">
            <a:avLst/>
          </a:prstGeom>
        </p:spPr>
        <p:txBody>
          <a:bodyPr anchor="b"/>
          <a:lstStyle/>
          <a:p>
            <a:pPr lvl="4" marL="0" indent="1207008" algn="ctr" defTabSz="257047">
              <a:lnSpc>
                <a:spcPct val="120000"/>
              </a:lnSpc>
              <a:spcBef>
                <a:spcPts val="0"/>
              </a:spcBef>
              <a:buSzTx/>
              <a:buNone/>
              <a:defRPr spc="44" sz="1584">
                <a:solidFill>
                  <a:schemeClr val="accent5"/>
                </a:solidFill>
              </a:defRPr>
            </a:pPr>
            <a:r>
              <a:t>Подзаголовок презентации
</a:t>
            </a:r>
          </a:p>
        </p:txBody>
      </p:sp>
      <p:sp>
        <p:nvSpPr>
          <p:cNvPr id="22" name="Номер слайда"/>
          <p:cNvSpPr txBox="1"/>
          <p:nvPr>
            <p:ph type="sldNum" sz="quarter" idx="2"/>
          </p:nvPr>
        </p:nvSpPr>
        <p:spPr>
          <a:xfrm>
            <a:off x="11988800" y="12890501"/>
            <a:ext cx="416053" cy="467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Линия"/>
          <p:cNvSpPr/>
          <p:nvPr/>
        </p:nvSpPr>
        <p:spPr>
          <a:xfrm flipV="1">
            <a:off x="762001" y="952499"/>
            <a:ext cx="22860003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Линия"/>
          <p:cNvSpPr/>
          <p:nvPr/>
        </p:nvSpPr>
        <p:spPr>
          <a:xfrm>
            <a:off x="757216" y="12603828"/>
            <a:ext cx="22862944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Заголовок слайда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2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Уровень текста 1…"/>
          <p:cNvSpPr txBox="1"/>
          <p:nvPr>
            <p:ph type="body" sz="quarter" idx="1" hasCustomPrompt="1"/>
          </p:nvPr>
        </p:nvSpPr>
        <p:spPr>
          <a:xfrm>
            <a:off x="2082800" y="2795091"/>
            <a:ext cx="20205700" cy="60503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5pPr>
          </a:lstStyle>
          <a:p>
            <a:pPr/>
            <a:r>
              <a:t>Подзаголовок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0" name="Уровень текста 1…"/>
          <p:cNvSpPr txBox="1"/>
          <p:nvPr>
            <p:ph type="body" idx="21" hasCustomPrompt="1"/>
          </p:nvPr>
        </p:nvSpPr>
        <p:spPr>
          <a:xfrm>
            <a:off x="2082800" y="4055764"/>
            <a:ext cx="20205700" cy="6731001"/>
          </a:xfrm>
          <a:prstGeom prst="rect">
            <a:avLst/>
          </a:prstGeom>
        </p:spPr>
        <p:txBody>
          <a:bodyPr/>
          <a:lstStyle>
            <a:lvl1pPr marL="177800" indent="-177800" algn="ctr" defTabSz="2641600">
              <a:spcBef>
                <a:spcPts val="4400"/>
              </a:spcBef>
              <a:buSzTx/>
              <a:buNone/>
              <a:tabLst>
                <a:tab pos="5384800" algn="l"/>
              </a:tabLst>
              <a:defRPr spc="0" sz="5000"/>
            </a:lvl1pPr>
          </a:lstStyle>
          <a:p>
            <a:pPr/>
            <a:r>
              <a:t>Темы повестки дня</a:t>
            </a:r>
          </a:p>
        </p:txBody>
      </p:sp>
      <p:sp>
        <p:nvSpPr>
          <p:cNvPr id="131" name="Заголовок повестки дня"/>
          <p:cNvSpPr txBox="1"/>
          <p:nvPr>
            <p:ph type="title" hasCustomPrompt="1"/>
          </p:nvPr>
        </p:nvSpPr>
        <p:spPr>
          <a:xfrm>
            <a:off x="2082800" y="1282700"/>
            <a:ext cx="20205700" cy="165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5C71"/>
                </a:solidFill>
              </a:defRPr>
            </a:lvl1pPr>
          </a:lstStyle>
          <a:p>
            <a:pPr/>
            <a:r>
              <a:t>Заголовок повестки дня</a:t>
            </a:r>
          </a:p>
        </p:txBody>
      </p:sp>
      <p:sp>
        <p:nvSpPr>
          <p:cNvPr id="132" name="Линия"/>
          <p:cNvSpPr/>
          <p:nvPr/>
        </p:nvSpPr>
        <p:spPr>
          <a:xfrm>
            <a:off x="757216" y="12603828"/>
            <a:ext cx="22862944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Линия"/>
          <p:cNvSpPr/>
          <p:nvPr/>
        </p:nvSpPr>
        <p:spPr>
          <a:xfrm flipV="1">
            <a:off x="761999" y="952499"/>
            <a:ext cx="22860003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Информационное сообщение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Уровень текста 1…"/>
          <p:cNvSpPr txBox="1"/>
          <p:nvPr>
            <p:ph type="body" sz="half" idx="1" hasCustomPrompt="1"/>
          </p:nvPr>
        </p:nvSpPr>
        <p:spPr>
          <a:xfrm>
            <a:off x="2082800" y="4337484"/>
            <a:ext cx="20205700" cy="4699002"/>
          </a:xfrm>
          <a:prstGeom prst="rect">
            <a:avLst/>
          </a:prstGeom>
        </p:spPr>
        <p:txBody>
          <a:bodyPr anchor="ctr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270" sz="9000"/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2" name="Линия"/>
          <p:cNvSpPr/>
          <p:nvPr/>
        </p:nvSpPr>
        <p:spPr>
          <a:xfrm>
            <a:off x="766878" y="952500"/>
            <a:ext cx="22850244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Линия"/>
          <p:cNvSpPr/>
          <p:nvPr/>
        </p:nvSpPr>
        <p:spPr>
          <a:xfrm>
            <a:off x="757216" y="12603828"/>
            <a:ext cx="22862944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Важный факт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Уровень текста 1…"/>
          <p:cNvSpPr txBox="1"/>
          <p:nvPr>
            <p:ph type="body" idx="1" hasCustomPrompt="1"/>
          </p:nvPr>
        </p:nvSpPr>
        <p:spPr>
          <a:xfrm>
            <a:off x="2082800" y="1509784"/>
            <a:ext cx="20205700" cy="6852294"/>
          </a:xfrm>
          <a:prstGeom prst="rect">
            <a:avLst/>
          </a:prstGeom>
        </p:spPr>
        <p:txBody>
          <a:bodyPr anchor="b"/>
          <a:lstStyle>
            <a:lvl1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1pPr>
            <a:lvl2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2pPr>
            <a:lvl3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3pPr>
            <a:lvl4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4pPr>
            <a:lvl5pPr marL="0" indent="0" algn="ctr" defTabSz="584200">
              <a:lnSpc>
                <a:spcPct val="90000"/>
              </a:lnSpc>
              <a:spcBef>
                <a:spcPts val="0"/>
              </a:spcBef>
              <a:buSzTx/>
              <a:buNone/>
              <a:defRPr cap="all" spc="7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2" name="Информация о факте"/>
          <p:cNvSpPr txBox="1"/>
          <p:nvPr>
            <p:ph type="body" sz="quarter" idx="21" hasCustomPrompt="1"/>
          </p:nvPr>
        </p:nvSpPr>
        <p:spPr>
          <a:xfrm>
            <a:off x="2082800" y="8407993"/>
            <a:ext cx="20205700" cy="694057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0" sz="3500">
                <a:solidFill>
                  <a:schemeClr val="accent1"/>
                </a:solidFill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53" name="Линия"/>
          <p:cNvSpPr/>
          <p:nvPr/>
        </p:nvSpPr>
        <p:spPr>
          <a:xfrm flipV="1">
            <a:off x="761999" y="952499"/>
            <a:ext cx="22860003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Линия"/>
          <p:cNvSpPr/>
          <p:nvPr/>
        </p:nvSpPr>
        <p:spPr>
          <a:xfrm>
            <a:off x="766878" y="12598400"/>
            <a:ext cx="22850244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Цитата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Уровень текста 1…"/>
          <p:cNvSpPr txBox="1"/>
          <p:nvPr>
            <p:ph type="body" sz="quarter" idx="1" hasCustomPrompt="1"/>
          </p:nvPr>
        </p:nvSpPr>
        <p:spPr>
          <a:xfrm>
            <a:off x="2088436" y="11375560"/>
            <a:ext cx="20207127" cy="70663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chemeClr val="accent1"/>
                </a:solidFill>
              </a:defRPr>
            </a:lvl5pPr>
          </a:lstStyle>
          <a:p>
            <a:pPr/>
            <a:r>
              <a:t>Авторство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3" name="Линия"/>
          <p:cNvSpPr/>
          <p:nvPr/>
        </p:nvSpPr>
        <p:spPr>
          <a:xfrm flipV="1">
            <a:off x="761999" y="952499"/>
            <a:ext cx="22860003" cy="3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Линия"/>
          <p:cNvSpPr/>
          <p:nvPr/>
        </p:nvSpPr>
        <p:spPr>
          <a:xfrm>
            <a:off x="761999" y="12598400"/>
            <a:ext cx="22860003" cy="0"/>
          </a:xfrm>
          <a:prstGeom prst="line">
            <a:avLst/>
          </a:prstGeom>
          <a:ln w="76200">
            <a:solidFill>
              <a:srgbClr val="1A5C7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5" name="Уровень текста 1…"/>
          <p:cNvSpPr txBox="1"/>
          <p:nvPr>
            <p:ph type="body" sz="half" idx="21" hasCustomPrompt="1"/>
          </p:nvPr>
        </p:nvSpPr>
        <p:spPr>
          <a:xfrm>
            <a:off x="2088436" y="4298870"/>
            <a:ext cx="20207128" cy="4699002"/>
          </a:xfrm>
          <a:prstGeom prst="rect">
            <a:avLst/>
          </a:prstGeom>
        </p:spPr>
        <p:txBody>
          <a:bodyPr anchor="ctr"/>
          <a:lstStyle/>
          <a:p>
            <a:pPr lvl="4" marL="0" indent="1673352" algn="ctr" defTabSz="356362">
              <a:lnSpc>
                <a:spcPct val="90000"/>
              </a:lnSpc>
              <a:spcBef>
                <a:spcPts val="0"/>
              </a:spcBef>
              <a:buSzTx/>
              <a:buNone/>
              <a:defRPr cap="all" spc="61" sz="5795"/>
            </a:pPr>
            <a:r>
              <a:t>«Важная цитата»
</a:t>
            </a:r>
          </a:p>
        </p:txBody>
      </p:sp>
      <p:sp>
        <p:nvSpPr>
          <p:cNvPr id="16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Розовая печатная машинка на розовом комоде с тремя ящиками у розовой стены"/>
          <p:cNvSpPr/>
          <p:nvPr>
            <p:ph type="pic" idx="21"/>
          </p:nvPr>
        </p:nvSpPr>
        <p:spPr>
          <a:xfrm>
            <a:off x="-609600" y="431800"/>
            <a:ext cx="21514743" cy="12103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4" name="Ярко-бирюзовая аудиокассета на розовом фоне"/>
          <p:cNvSpPr/>
          <p:nvPr>
            <p:ph type="pic" sz="quarter" idx="22"/>
          </p:nvPr>
        </p:nvSpPr>
        <p:spPr>
          <a:xfrm>
            <a:off x="15836900" y="-203200"/>
            <a:ext cx="7747000" cy="77470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5" name="Небольшие винтажные часы, стоящие на зелёной полке на жёлтом фоне"/>
          <p:cNvSpPr/>
          <p:nvPr>
            <p:ph type="pic" idx="23"/>
          </p:nvPr>
        </p:nvSpPr>
        <p:spPr>
          <a:xfrm>
            <a:off x="10769600" y="-6083300"/>
            <a:ext cx="17881600" cy="23842133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Ряд из четырёх винтажных телевизоров неоновых цветов: розового, голубого, оранжевого и зелёного"/>
          <p:cNvSpPr/>
          <p:nvPr>
            <p:ph type="pic" idx="21"/>
          </p:nvPr>
        </p:nvSpPr>
        <p:spPr>
          <a:xfrm>
            <a:off x="760214" y="279400"/>
            <a:ext cx="22863633" cy="12866707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ряд из семи небольших винтажных часов, стоящих на зелёной полке на жёлтом фоне"/>
          <p:cNvSpPr/>
          <p:nvPr>
            <p:ph type="pic" idx="21"/>
          </p:nvPr>
        </p:nvSpPr>
        <p:spPr>
          <a:xfrm>
            <a:off x="0" y="-2757142"/>
            <a:ext cx="24384000" cy="192302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" name="Уровень текста 1…"/>
          <p:cNvSpPr txBox="1"/>
          <p:nvPr>
            <p:ph type="body" sz="quarter" idx="1" hasCustomPrompt="1"/>
          </p:nvPr>
        </p:nvSpPr>
        <p:spPr>
          <a:xfrm>
            <a:off x="11811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88" sz="2200">
                <a:solidFill>
                  <a:srgbClr val="FFFFFF"/>
                </a:solidFill>
              </a:defRPr>
            </a:lvl5pPr>
          </a:lstStyle>
          <a:p>
            <a:pPr/>
            <a:r>
              <a:t>Тема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1" name="Место"/>
          <p:cNvSpPr txBox="1"/>
          <p:nvPr>
            <p:ph type="body" sz="quarter" idx="22" hasCustomPrompt="1"/>
          </p:nvPr>
        </p:nvSpPr>
        <p:spPr>
          <a:xfrm>
            <a:off x="18237200" y="12364718"/>
            <a:ext cx="4965700" cy="467108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b="0" cap="all" spc="0" sz="2200">
                <a:solidFill>
                  <a:srgbClr val="FFFFFF"/>
                </a:solidFill>
              </a:defRPr>
            </a:lvl1pPr>
          </a:lstStyle>
          <a:p>
            <a:pPr/>
            <a:r>
              <a:t>Место</a:t>
            </a:r>
          </a:p>
        </p:txBody>
      </p:sp>
      <p:sp>
        <p:nvSpPr>
          <p:cNvPr id="32" name="Автор и дата"/>
          <p:cNvSpPr txBox="1"/>
          <p:nvPr>
            <p:ph type="body" sz="quarter" idx="23" hasCustomPrompt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0">
                <a:solidFill>
                  <a:srgbClr val="FFFFFF"/>
                </a:solidFill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33" name="Линия"/>
          <p:cNvSpPr/>
          <p:nvPr/>
        </p:nvSpPr>
        <p:spPr>
          <a:xfrm>
            <a:off x="766878" y="12060766"/>
            <a:ext cx="22850241" cy="2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" name="Линия"/>
          <p:cNvSpPr/>
          <p:nvPr/>
        </p:nvSpPr>
        <p:spPr>
          <a:xfrm flipV="1">
            <a:off x="6527799" y="12034557"/>
            <a:ext cx="2" cy="111498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" name="Линия"/>
          <p:cNvSpPr/>
          <p:nvPr/>
        </p:nvSpPr>
        <p:spPr>
          <a:xfrm flipV="1">
            <a:off x="17856201" y="12034557"/>
            <a:ext cx="2" cy="1114984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" name="Линия"/>
          <p:cNvSpPr/>
          <p:nvPr/>
        </p:nvSpPr>
        <p:spPr>
          <a:xfrm>
            <a:off x="766878" y="952499"/>
            <a:ext cx="22850244" cy="3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" name="Уровень текста 1…"/>
          <p:cNvSpPr txBox="1"/>
          <p:nvPr>
            <p:ph type="body" sz="quarter" idx="24" hasCustomPrompt="1"/>
          </p:nvPr>
        </p:nvSpPr>
        <p:spPr>
          <a:xfrm>
            <a:off x="2082800" y="3492500"/>
            <a:ext cx="20205700" cy="1612900"/>
          </a:xfrm>
          <a:prstGeom prst="rect">
            <a:avLst/>
          </a:prstGeom>
        </p:spPr>
        <p:txBody>
          <a:bodyPr anchor="b"/>
          <a:lstStyle/>
          <a:p>
            <a:pPr lvl="4" marL="0" indent="1207008" algn="ctr" defTabSz="257047">
              <a:lnSpc>
                <a:spcPct val="120000"/>
              </a:lnSpc>
              <a:spcBef>
                <a:spcPts val="0"/>
              </a:spcBef>
              <a:buSzTx/>
              <a:buNone/>
              <a:defRPr spc="44" sz="1584">
                <a:solidFill>
                  <a:srgbClr val="FFFFFF"/>
                </a:solidFill>
              </a:defRPr>
            </a:pPr>
            <a:r>
              <a:t>Подзаголовок презентации
</a:t>
            </a:r>
          </a:p>
        </p:txBody>
      </p:sp>
      <p:sp>
        <p:nvSpPr>
          <p:cNvPr id="38" name="Заголовок презентации"/>
          <p:cNvSpPr txBox="1"/>
          <p:nvPr>
            <p:ph type="title" hasCustomPrompt="1"/>
          </p:nvPr>
        </p:nvSpPr>
        <p:spPr>
          <a:xfrm>
            <a:off x="2082800" y="4902200"/>
            <a:ext cx="20205700" cy="3911600"/>
          </a:xfrm>
          <a:prstGeom prst="rect">
            <a:avLst/>
          </a:prstGeom>
        </p:spPr>
        <p:txBody>
          <a:bodyPr/>
          <a:lstStyle>
            <a:lvl1pPr>
              <a:defRPr spc="330" sz="110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39" name="Номер слайда"/>
          <p:cNvSpPr txBox="1"/>
          <p:nvPr>
            <p:ph type="sldNum" sz="quarter" idx="2"/>
          </p:nvPr>
        </p:nvSpPr>
        <p:spPr>
          <a:xfrm>
            <a:off x="11988800" y="12890501"/>
            <a:ext cx="416053" cy="467106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Уровень текста 1…"/>
          <p:cNvSpPr txBox="1"/>
          <p:nvPr>
            <p:ph type="body" sz="quarter" idx="1" hasCustomPrompt="1"/>
          </p:nvPr>
        </p:nvSpPr>
        <p:spPr>
          <a:xfrm>
            <a:off x="1270000" y="8015916"/>
            <a:ext cx="11785600" cy="3848102"/>
          </a:xfrm>
          <a:prstGeom prst="rect">
            <a:avLst/>
          </a:prstGeom>
        </p:spPr>
        <p:txBody>
          <a:bodyPr/>
          <a:lstStyle>
            <a:lvl1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1pPr>
            <a:lvl2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2pPr>
            <a:lvl3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3pPr>
            <a:lvl4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4pPr>
            <a:lvl5pPr marL="0" indent="0" algn="ctr" defTabSz="584200">
              <a:lnSpc>
                <a:spcPct val="120000"/>
              </a:lnSpc>
              <a:spcBef>
                <a:spcPts val="0"/>
              </a:spcBef>
              <a:buSzTx/>
              <a:buNone/>
              <a:defRPr spc="107">
                <a:solidFill>
                  <a:srgbClr val="8AACB9"/>
                </a:solidFill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7" name="Заголовок слайда"/>
          <p:cNvSpPr txBox="1"/>
          <p:nvPr>
            <p:ph type="title" hasCustomPrompt="1"/>
          </p:nvPr>
        </p:nvSpPr>
        <p:spPr>
          <a:xfrm>
            <a:off x="1270000" y="4925417"/>
            <a:ext cx="11785600" cy="2933702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48" name="Розовая печатная машинка на розовом комоде с тремя ящиками у розовой стены"/>
          <p:cNvSpPr/>
          <p:nvPr>
            <p:ph type="pic" idx="21"/>
          </p:nvPr>
        </p:nvSpPr>
        <p:spPr>
          <a:xfrm>
            <a:off x="12801600" y="1895695"/>
            <a:ext cx="17642204" cy="992461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Линия"/>
          <p:cNvSpPr/>
          <p:nvPr/>
        </p:nvSpPr>
        <p:spPr>
          <a:xfrm>
            <a:off x="757216" y="12603828"/>
            <a:ext cx="22862944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" name="Линия"/>
          <p:cNvSpPr/>
          <p:nvPr/>
        </p:nvSpPr>
        <p:spPr>
          <a:xfrm flipV="1">
            <a:off x="762001" y="952499"/>
            <a:ext cx="22860003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Уровень текста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Уровень текста 1…"/>
          <p:cNvSpPr txBox="1"/>
          <p:nvPr>
            <p:ph type="body" sz="half" idx="1" hasCustomPrompt="1"/>
          </p:nvPr>
        </p:nvSpPr>
        <p:spPr>
          <a:prstGeom prst="rect">
            <a:avLst/>
          </a:prstGeom>
        </p:spPr>
        <p:txBody>
          <a:bodyPr numCol="2" spcCol="1289180"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76" name="Уровень текста 1…"/>
          <p:cNvSpPr txBox="1"/>
          <p:nvPr>
            <p:ph type="body" sz="quarter" idx="1" hasCustomPrompt="1"/>
          </p:nvPr>
        </p:nvSpPr>
        <p:spPr>
          <a:xfrm>
            <a:off x="2088434" y="6720284"/>
            <a:ext cx="10972802" cy="546717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Винтажный телевизор на фоне жёлтых обоев с орнаментом"/>
          <p:cNvSpPr/>
          <p:nvPr>
            <p:ph type="pic" idx="21"/>
          </p:nvPr>
        </p:nvSpPr>
        <p:spPr>
          <a:xfrm>
            <a:off x="12661900" y="-2501900"/>
            <a:ext cx="11077576" cy="14770100"/>
          </a:xfrm>
          <a:prstGeom prst="rect">
            <a:avLst/>
          </a:prstGeom>
          <a:ln w="114300">
            <a:solidFill>
              <a:srgbClr val="FFFFFF"/>
            </a:solidFill>
          </a:ln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8" name="Линия"/>
          <p:cNvSpPr/>
          <p:nvPr/>
        </p:nvSpPr>
        <p:spPr>
          <a:xfrm flipV="1">
            <a:off x="762001" y="952499"/>
            <a:ext cx="22860003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Линия"/>
          <p:cNvSpPr/>
          <p:nvPr/>
        </p:nvSpPr>
        <p:spPr>
          <a:xfrm>
            <a:off x="761999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88" name="Уровень текста 1…"/>
          <p:cNvSpPr txBox="1"/>
          <p:nvPr>
            <p:ph type="body" sz="quarter" idx="1" hasCustomPrompt="1"/>
          </p:nvPr>
        </p:nvSpPr>
        <p:spPr>
          <a:xfrm>
            <a:off x="2088434" y="6720284"/>
            <a:ext cx="10972802" cy="546717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9" name="Линия"/>
          <p:cNvSpPr/>
          <p:nvPr/>
        </p:nvSpPr>
        <p:spPr>
          <a:xfrm flipV="1">
            <a:off x="762001" y="952499"/>
            <a:ext cx="22860003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Линия"/>
          <p:cNvSpPr/>
          <p:nvPr/>
        </p:nvSpPr>
        <p:spPr>
          <a:xfrm>
            <a:off x="761999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Заголовок слайда"/>
          <p:cNvSpPr txBox="1"/>
          <p:nvPr>
            <p:ph type="title" hasCustomPrompt="1"/>
          </p:nvPr>
        </p:nvSpPr>
        <p:spPr>
          <a:xfrm>
            <a:off x="1270000" y="1851223"/>
            <a:ext cx="11785600" cy="4084936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99" name="Уровень текста 1…"/>
          <p:cNvSpPr txBox="1"/>
          <p:nvPr>
            <p:ph type="body" sz="quarter" idx="1" hasCustomPrompt="1"/>
          </p:nvPr>
        </p:nvSpPr>
        <p:spPr>
          <a:xfrm>
            <a:off x="2088434" y="6720284"/>
            <a:ext cx="10972802" cy="546717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0" name="Линия"/>
          <p:cNvSpPr/>
          <p:nvPr/>
        </p:nvSpPr>
        <p:spPr>
          <a:xfrm flipV="1">
            <a:off x="762001" y="952499"/>
            <a:ext cx="22860003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Линия"/>
          <p:cNvSpPr/>
          <p:nvPr/>
        </p:nvSpPr>
        <p:spPr>
          <a:xfrm>
            <a:off x="761999" y="12598400"/>
            <a:ext cx="22860003" cy="0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аздел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Заголовок раздела"/>
          <p:cNvSpPr txBox="1"/>
          <p:nvPr>
            <p:ph type="title" hasCustomPrompt="1"/>
          </p:nvPr>
        </p:nvSpPr>
        <p:spPr>
          <a:xfrm>
            <a:off x="2086105" y="4292600"/>
            <a:ext cx="20205703" cy="5651500"/>
          </a:xfrm>
          <a:prstGeom prst="rect">
            <a:avLst/>
          </a:prstGeom>
        </p:spPr>
        <p:txBody>
          <a:bodyPr anchor="ctr"/>
          <a:lstStyle>
            <a:lvl1pPr>
              <a:defRPr spc="330" sz="11000">
                <a:solidFill>
                  <a:schemeClr val="accent5"/>
                </a:soli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110" name="Линия"/>
          <p:cNvSpPr/>
          <p:nvPr/>
        </p:nvSpPr>
        <p:spPr>
          <a:xfrm flipV="1">
            <a:off x="761999" y="952499"/>
            <a:ext cx="22860003" cy="3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Линия"/>
          <p:cNvSpPr/>
          <p:nvPr/>
        </p:nvSpPr>
        <p:spPr>
          <a:xfrm>
            <a:off x="761999" y="12598400"/>
            <a:ext cx="22860003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Уровень текста 1…"/>
          <p:cNvSpPr txBox="1"/>
          <p:nvPr>
            <p:ph type="body" idx="1" hasCustomPrompt="1"/>
          </p:nvPr>
        </p:nvSpPr>
        <p:spPr>
          <a:xfrm>
            <a:off x="2082800" y="4195233"/>
            <a:ext cx="20207127" cy="6282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Линия"/>
          <p:cNvSpPr/>
          <p:nvPr/>
        </p:nvSpPr>
        <p:spPr>
          <a:xfrm>
            <a:off x="766878" y="952499"/>
            <a:ext cx="22850244" cy="3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Линия"/>
          <p:cNvSpPr/>
          <p:nvPr/>
        </p:nvSpPr>
        <p:spPr>
          <a:xfrm>
            <a:off x="757216" y="12603828"/>
            <a:ext cx="22862944" cy="2"/>
          </a:xfrm>
          <a:prstGeom prst="line">
            <a:avLst/>
          </a:prstGeom>
          <a:ln w="76200">
            <a:solidFill>
              <a:srgbClr val="443658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Заголовок слайда"/>
          <p:cNvSpPr txBox="1"/>
          <p:nvPr>
            <p:ph type="title" hasCustomPrompt="1"/>
          </p:nvPr>
        </p:nvSpPr>
        <p:spPr>
          <a:xfrm>
            <a:off x="2088436" y="1282700"/>
            <a:ext cx="20207128" cy="1649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6" name="Номер слайда"/>
          <p:cNvSpPr txBox="1"/>
          <p:nvPr>
            <p:ph type="sldNum" sz="quarter" idx="2"/>
          </p:nvPr>
        </p:nvSpPr>
        <p:spPr>
          <a:xfrm>
            <a:off x="11990323" y="12890501"/>
            <a:ext cx="416053" cy="4671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spcBef>
                <a:spcPts val="0"/>
              </a:spcBef>
              <a:defRPr b="0" spc="0" sz="2200"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70" strike="noStrike" sz="9000" u="none">
          <a:solidFill>
            <a:schemeClr val="accent6"/>
          </a:solidFill>
          <a:uFillTx/>
          <a:latin typeface="Graphik"/>
          <a:ea typeface="Graphik"/>
          <a:cs typeface="Graphik"/>
          <a:sym typeface="Graphik"/>
        </a:defRPr>
      </a:lvl9pPr>
    </p:titleStyle>
    <p:bodyStyle>
      <a:lvl1pPr marL="63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1pPr>
      <a:lvl2pPr marL="127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2pPr>
      <a:lvl3pPr marL="190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3pPr>
      <a:lvl4pPr marL="2540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4pPr>
      <a:lvl5pPr marL="3175000" marR="0" indent="-63500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Pct val="100000"/>
        <a:buFontTx/>
        <a:buBlip>
          <a:blip r:embed="rId2"/>
        </a:buBlip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5pPr>
      <a:lvl6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6pPr>
      <a:lvl7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7pPr>
      <a:lvl8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8pPr>
      <a:lvl9pPr marL="0" marR="0" indent="0" algn="l" defTabSz="355600" rtl="0" latinLnBrk="0">
        <a:lnSpc>
          <a:spcPct val="100000"/>
        </a:lnSpc>
        <a:spcBef>
          <a:spcPts val="4300"/>
        </a:spcBef>
        <a:spcAft>
          <a:spcPts val="0"/>
        </a:spcAft>
        <a:buClrTx/>
        <a:buSzTx/>
        <a:buFontTx/>
        <a:buNone/>
        <a:tabLst/>
        <a:defRPr b="1" baseline="0" cap="none" i="0" spc="36" strike="noStrike" sz="3600" u="none">
          <a:solidFill>
            <a:srgbClr val="1A5C71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Света и Аделя"/>
          <p:cNvSpPr txBox="1"/>
          <p:nvPr>
            <p:ph type="subTitle" sz="quarter" idx="1"/>
          </p:nvPr>
        </p:nvSpPr>
        <p:spPr>
          <a:xfrm>
            <a:off x="6946900" y="12233909"/>
            <a:ext cx="10490200" cy="706630"/>
          </a:xfrm>
          <a:prstGeom prst="rect">
            <a:avLst/>
          </a:prstGeom>
        </p:spPr>
        <p:txBody>
          <a:bodyPr/>
          <a:lstStyle>
            <a:lvl1pPr>
              <a:defRPr b="1" cap="none" spc="100" sz="3600"/>
            </a:lvl1pPr>
          </a:lstStyle>
          <a:p>
            <a:pPr/>
            <a:r>
              <a:t>Света и Аделя</a:t>
            </a:r>
          </a:p>
        </p:txBody>
      </p:sp>
      <p:sp>
        <p:nvSpPr>
          <p:cNvPr id="201" name="SmartHomeworkBo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300"/>
            </a:lvl1pPr>
          </a:lstStyle>
          <a:p>
            <a:pPr/>
            <a:r>
              <a:t>SmartHomeworkBot</a:t>
            </a:r>
          </a:p>
        </p:txBody>
      </p:sp>
      <p:sp>
        <p:nvSpPr>
          <p:cNvPr id="202" name="Тг бот помощник"/>
          <p:cNvSpPr txBox="1"/>
          <p:nvPr/>
        </p:nvSpPr>
        <p:spPr>
          <a:xfrm>
            <a:off x="2082800" y="3495674"/>
            <a:ext cx="20205700" cy="1614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>
            <a:lvl1pPr algn="ctr" defTabSz="584200">
              <a:lnSpc>
                <a:spcPct val="120000"/>
              </a:lnSpc>
              <a:spcBef>
                <a:spcPts val="0"/>
              </a:spcBef>
              <a:defRPr spc="100">
                <a:solidFill>
                  <a:schemeClr val="accent5"/>
                </a:solidFill>
              </a:defRPr>
            </a:lvl1pPr>
          </a:lstStyle>
          <a:p>
            <a:pPr/>
            <a:r>
              <a:t>Тг бот помощник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Заключение…"/>
          <p:cNvSpPr txBox="1"/>
          <p:nvPr>
            <p:ph type="body" sz="half" idx="1"/>
          </p:nvPr>
        </p:nvSpPr>
        <p:spPr>
          <a:xfrm>
            <a:off x="2082800" y="4337484"/>
            <a:ext cx="20205700" cy="4699002"/>
          </a:xfrm>
          <a:prstGeom prst="rect">
            <a:avLst/>
          </a:prstGeom>
        </p:spPr>
        <p:txBody>
          <a:bodyPr/>
          <a:lstStyle/>
          <a:p>
            <a:pPr defTabSz="457200">
              <a:lnSpc>
                <a:spcPct val="100000"/>
              </a:lnSpc>
              <a:spcBef>
                <a:spcPts val="1300"/>
              </a:spcBef>
              <a:defRPr cap="none" spc="0" sz="44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Заключение</a:t>
            </a:r>
            <a:endParaRPr b="0">
              <a:latin typeface="+mj-lt"/>
              <a:ea typeface="+mj-ea"/>
              <a:cs typeface="+mj-cs"/>
              <a:sym typeface="Helvetica"/>
            </a:endParaRPr>
          </a:p>
          <a:p>
            <a:pPr defTabSz="457200">
              <a:lnSpc>
                <a:spcPct val="100000"/>
              </a:lnSpc>
              <a:spcBef>
                <a:spcPts val="1300"/>
              </a:spcBef>
              <a:defRPr cap="none" spc="0" sz="44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SmartHomeworkBot</a:t>
            </a:r>
            <a:r>
              <a:rPr b="0"/>
              <a:t> — это удобный инструмент для тех, кто хочет:</a:t>
            </a:r>
            <a:br>
              <a:rPr b="0"/>
            </a:br>
            <a:r>
              <a:rPr b="0"/>
              <a:t>✔ </a:t>
            </a:r>
            <a:r>
              <a:t>Не пропускать сроки.</a:t>
            </a:r>
            <a:br/>
            <a:r>
              <a:rPr b="0"/>
              <a:t>✔ </a:t>
            </a:r>
            <a:r>
              <a:t>Анализировать свою продуктивность.</a:t>
            </a:r>
            <a:br/>
            <a:r>
              <a:rPr b="0"/>
              <a:t>✔ </a:t>
            </a:r>
            <a:r>
              <a:t>Получать напоминания в Telegram и на почту.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ознакомьтесь с нашим ботом !"/>
          <p:cNvSpPr txBox="1"/>
          <p:nvPr>
            <p:ph type="body" sz="quarter" idx="1"/>
          </p:nvPr>
        </p:nvSpPr>
        <p:spPr>
          <a:xfrm>
            <a:off x="1270000" y="8015916"/>
            <a:ext cx="11785600" cy="3848102"/>
          </a:xfrm>
          <a:prstGeom prst="rect">
            <a:avLst/>
          </a:prstGeom>
        </p:spPr>
        <p:txBody>
          <a:bodyPr/>
          <a:lstStyle>
            <a:lvl1pPr>
              <a:defRPr spc="100"/>
            </a:lvl1pPr>
          </a:lstStyle>
          <a:p>
            <a:pPr/>
            <a:r>
              <a:t>Познакомьтесь с нашим ботом !</a:t>
            </a:r>
          </a:p>
        </p:txBody>
      </p:sp>
      <p:sp>
        <p:nvSpPr>
          <p:cNvPr id="205" name="Qr code"/>
          <p:cNvSpPr txBox="1"/>
          <p:nvPr>
            <p:ph type="title"/>
          </p:nvPr>
        </p:nvSpPr>
        <p:spPr>
          <a:xfrm>
            <a:off x="1270000" y="4925417"/>
            <a:ext cx="11785600" cy="2933702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Qr code</a:t>
            </a:r>
          </a:p>
        </p:txBody>
      </p:sp>
      <p:pic>
        <p:nvPicPr>
          <p:cNvPr id="206" name="Снимок экрана 2025-05-15 в 18.09.54.png" descr="Снимок экрана 2025-05-15 в 18.09.54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3014" r="0" b="3014"/>
          <a:stretch>
            <a:fillRect/>
          </a:stretch>
        </p:blipFill>
        <p:spPr>
          <a:xfrm>
            <a:off x="13652500" y="1895695"/>
            <a:ext cx="9924743" cy="9924744"/>
          </a:xfrm>
          <a:prstGeom prst="rect">
            <a:avLst/>
          </a:prstGeom>
          <a:ln w="25400"/>
          <a:effectLst>
            <a:outerShdw sx="100000" sy="100000" kx="0" ky="0" algn="b" rotWithShape="0" blurRad="50800" dist="25400" dir="36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100 %"/>
          <p:cNvSpPr txBox="1"/>
          <p:nvPr>
            <p:ph type="body" idx="1"/>
          </p:nvPr>
        </p:nvSpPr>
        <p:spPr>
          <a:xfrm>
            <a:off x="2082800" y="1509783"/>
            <a:ext cx="20205700" cy="6852295"/>
          </a:xfrm>
          <a:prstGeom prst="rect">
            <a:avLst/>
          </a:prstGeom>
        </p:spPr>
        <p:txBody>
          <a:bodyPr/>
          <a:lstStyle/>
          <a:p>
            <a:pPr/>
            <a:r>
              <a:t>100000%</a:t>
            </a:r>
          </a:p>
        </p:txBody>
      </p:sp>
      <p:sp>
        <p:nvSpPr>
          <p:cNvPr id="209" name="Полезная штук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Полезная штука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Что умеет наш бот:…"/>
          <p:cNvSpPr txBox="1"/>
          <p:nvPr>
            <p:ph type="body" sz="half" idx="1"/>
          </p:nvPr>
        </p:nvSpPr>
        <p:spPr>
          <a:xfrm>
            <a:off x="1351944" y="4188705"/>
            <a:ext cx="10979816" cy="6282061"/>
          </a:xfrm>
          <a:prstGeom prst="rect">
            <a:avLst/>
          </a:prstGeom>
        </p:spPr>
        <p:txBody>
          <a:bodyPr/>
          <a:lstStyle/>
          <a:p>
            <a:pPr marL="0" indent="0" defTabSz="452627">
              <a:spcBef>
                <a:spcPts val="1300"/>
              </a:spcBef>
              <a:buSzTx/>
              <a:buNone/>
              <a:defRPr spc="0" sz="44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Что умеет наш бот:   </a:t>
            </a:r>
            <a:r>
              <a:rPr sz="3900"/>
              <a:t>                                                                        </a:t>
            </a:r>
            <a:endParaRPr sz="3900"/>
          </a:p>
          <a:p>
            <a:pPr marL="0" indent="0" defTabSz="452627">
              <a:spcBef>
                <a:spcPts val="1300"/>
              </a:spcBef>
              <a:buSzTx/>
              <a:buNone/>
              <a:defRPr b="0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✅ Напоминает о сроках выполнения задач.</a:t>
            </a:r>
            <a:br/>
            <a:r>
              <a:t>✅ Анализирует продуктивность (статистика, стрики).</a:t>
            </a:r>
            <a:br/>
            <a:r>
              <a:t>✅ Отправляет уведомления в Telegram и на почту.</a:t>
            </a:r>
            <a:br/>
            <a:r>
              <a:t>✅ Мотивирует пользователей за счёт (серии выполненных задач).</a:t>
            </a:r>
          </a:p>
        </p:txBody>
      </p:sp>
      <p:sp>
        <p:nvSpPr>
          <p:cNvPr id="212" name="Что за бот?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Что за бот?</a:t>
            </a:r>
          </a:p>
        </p:txBody>
      </p:sp>
      <p:sp>
        <p:nvSpPr>
          <p:cNvPr id="213" name="Почему это удобно?…"/>
          <p:cNvSpPr txBox="1"/>
          <p:nvPr/>
        </p:nvSpPr>
        <p:spPr>
          <a:xfrm>
            <a:off x="12516263" y="4357274"/>
            <a:ext cx="11195400" cy="391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300"/>
              </a:spcBef>
              <a:defRPr spc="0" sz="45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Почему это удобно?</a:t>
            </a:r>
            <a:endParaRPr b="0"/>
          </a:p>
          <a:p>
            <a:pPr marL="457200" indent="-317500" defTabSz="457200">
              <a:spcBef>
                <a:spcPts val="0"/>
              </a:spcBef>
              <a:buClr>
                <a:srgbClr val="404040"/>
              </a:buClr>
              <a:buSzPct val="170000"/>
              <a:buFont typeface="Helvetica Neue"/>
              <a:buChar char="•"/>
              <a:defRPr b="0" spc="0" sz="4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Все задачи в одном месте (Telegram + Email).</a:t>
            </a:r>
          </a:p>
          <a:p>
            <a:pPr marL="457200" indent="-317500" defTabSz="457200">
              <a:spcBef>
                <a:spcPts val="0"/>
              </a:spcBef>
              <a:buClr>
                <a:srgbClr val="404040"/>
              </a:buClr>
              <a:buSzPct val="170000"/>
              <a:buFont typeface="Helvetica Neue"/>
              <a:buChar char="•"/>
              <a:defRPr b="0" spc="0" sz="4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Автоматическая сортировка по срочности (🔴 Сегодня → 🟢 Позже).</a:t>
            </a:r>
          </a:p>
          <a:p>
            <a:pPr marL="457200" indent="-317500" defTabSz="457200">
              <a:spcBef>
                <a:spcPts val="0"/>
              </a:spcBef>
              <a:buClr>
                <a:srgbClr val="404040"/>
              </a:buClr>
              <a:buSzPct val="170000"/>
              <a:buFont typeface="Helvetica Neue"/>
              <a:buChar char="•"/>
              <a:defRPr b="0" spc="0" sz="40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Личная статистика для самоконтроля.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Управление задачами"/>
          <p:cNvSpPr txBox="1"/>
          <p:nvPr>
            <p:ph type="body" sz="half" idx="1"/>
          </p:nvPr>
        </p:nvSpPr>
        <p:spPr>
          <a:xfrm>
            <a:off x="2082799" y="4195232"/>
            <a:ext cx="20207128" cy="6282061"/>
          </a:xfrm>
          <a:prstGeom prst="rect">
            <a:avLst/>
          </a:prstGeom>
        </p:spPr>
        <p:txBody>
          <a:bodyPr/>
          <a:lstStyle>
            <a:lvl1pPr marL="634999" indent="-634999">
              <a:buBlip>
                <a:blip r:embed="rId2"/>
              </a:buBlip>
              <a:defRPr spc="0" sz="4500"/>
            </a:lvl1pPr>
          </a:lstStyle>
          <a:p>
            <a:pPr/>
            <a:r>
              <a:t>Управление задачами </a:t>
            </a:r>
          </a:p>
        </p:txBody>
      </p:sp>
      <p:sp>
        <p:nvSpPr>
          <p:cNvPr id="216" name="Основные функции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Основные функции</a:t>
            </a:r>
          </a:p>
        </p:txBody>
      </p:sp>
      <p:sp>
        <p:nvSpPr>
          <p:cNvPr id="217" name="Добавление дедлайна…"/>
          <p:cNvSpPr txBox="1"/>
          <p:nvPr/>
        </p:nvSpPr>
        <p:spPr>
          <a:xfrm>
            <a:off x="3303052" y="5279234"/>
            <a:ext cx="5860262" cy="199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39" sz="4000"/>
            </a:pPr>
            <a:r>
              <a:t>Добавление дедлайна</a:t>
            </a:r>
          </a:p>
          <a:p>
            <a:pPr>
              <a:defRPr spc="39" sz="4000"/>
            </a:pPr>
            <a:r>
              <a:t>Формат:</a:t>
            </a:r>
          </a:p>
        </p:txBody>
      </p:sp>
      <p:pic>
        <p:nvPicPr>
          <p:cNvPr id="218" name="Снимок экрана 2025-05-15 в 16.15.26.png" descr="Снимок экрана 2025-05-15 в 16.15.2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5599" y="9090861"/>
            <a:ext cx="13560452" cy="532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Снимок экрана 2025-05-15 в 16.15.11.png" descr="Снимок экрана 2025-05-15 в 16.15.1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166192" y="7437918"/>
            <a:ext cx="9105901" cy="622302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Пример:"/>
          <p:cNvSpPr txBox="1"/>
          <p:nvPr/>
        </p:nvSpPr>
        <p:spPr>
          <a:xfrm>
            <a:off x="3303053" y="8214103"/>
            <a:ext cx="2235204" cy="7228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pc="39" sz="4000"/>
            </a:pPr>
            <a:r>
              <a:t>Пример</a:t>
            </a:r>
            <a:r>
              <a:rPr spc="36" sz="3600"/>
              <a:t>:</a:t>
            </a:r>
          </a:p>
        </p:txBody>
      </p:sp>
      <p:sp>
        <p:nvSpPr>
          <p:cNvPr id="221" name="Просмотр задач…"/>
          <p:cNvSpPr txBox="1"/>
          <p:nvPr/>
        </p:nvSpPr>
        <p:spPr>
          <a:xfrm>
            <a:off x="13800796" y="3894196"/>
            <a:ext cx="9488963" cy="37502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793749" indent="-793749" defTabSz="12700">
              <a:spcBef>
                <a:spcPts val="0"/>
              </a:spcBef>
              <a:buClr>
                <a:srgbClr val="5E5E5E"/>
              </a:buClr>
              <a:buSzPct val="17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4500"/>
            </a:pPr>
            <a:r>
              <a:t>Просмотр задач </a:t>
            </a:r>
          </a:p>
          <a:p>
            <a:pPr marL="793749" indent="-793749" defTabSz="12700">
              <a:spcBef>
                <a:spcPts val="0"/>
              </a:spcBef>
              <a:buClr>
                <a:srgbClr val="5E5E5E"/>
              </a:buClr>
              <a:buSzPct val="17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4500"/>
            </a:pPr>
            <a:r>
              <a:t>(/my_deadlines)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4500"/>
            </a:pPr>
            <a:r>
              <a:t> • Отметка выполнения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4000"/>
            </a:pPr>
            <a:r>
              <a:t> ◦ Можно отметить задачу выполненной через inline-кнопку.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📊 Статистика продуктивности (/stats)…"/>
          <p:cNvSpPr txBox="1"/>
          <p:nvPr>
            <p:ph type="body" idx="1"/>
          </p:nvPr>
        </p:nvSpPr>
        <p:spPr>
          <a:xfrm>
            <a:off x="1351943" y="3478017"/>
            <a:ext cx="20207128" cy="8089215"/>
          </a:xfrm>
          <a:prstGeom prst="rect">
            <a:avLst/>
          </a:prstGeom>
        </p:spPr>
        <p:txBody>
          <a:bodyPr anchor="ctr"/>
          <a:lstStyle/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/>
            </a:pPr>
            <a:r>
              <a:t>📊 Статистика продуктивности (/stats)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✅ Выполнено задач (общее количество).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🔥 Текущий стрик (дней подряд без пропусков).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⏱ Досрочные выполнения (задачи, сданные раньше срока).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📅 Активность за неделю (сколько задач завершено).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📧 Email-уведомления (/set_mail)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Рассылка списка задач на почту (поддержка Yandex, Gmail и др.).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Формат письма: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🔔 Напоминания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Ежедневные уведомления в 10:00 (можно настроить).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79400" algn="l"/>
                <a:tab pos="558800" algn="l"/>
                <a:tab pos="850900" algn="l"/>
                <a:tab pos="1130300" algn="l"/>
                <a:tab pos="1422400" algn="l"/>
                <a:tab pos="1701800" algn="l"/>
                <a:tab pos="1981200" algn="l"/>
                <a:tab pos="2273300" algn="l"/>
                <a:tab pos="2552700" algn="l"/>
                <a:tab pos="2844800" algn="l"/>
                <a:tab pos="3124200" algn="l"/>
                <a:tab pos="3403600" algn="l"/>
              </a:tabLst>
              <a:defRPr spc="0" sz="3200"/>
            </a:pPr>
            <a:r>
              <a:t> • Возможность ручной рассылки от администратора (/admin_broadcast).</a:t>
            </a:r>
          </a:p>
        </p:txBody>
      </p:sp>
      <p:sp>
        <p:nvSpPr>
          <p:cNvPr id="224" name="Основные функции"/>
          <p:cNvSpPr txBox="1"/>
          <p:nvPr>
            <p:ph type="title"/>
          </p:nvPr>
        </p:nvSpPr>
        <p:spPr>
          <a:xfrm>
            <a:off x="2088436" y="1282700"/>
            <a:ext cx="20207128" cy="1649710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Основные функции</a:t>
            </a:r>
          </a:p>
        </p:txBody>
      </p:sp>
      <p:pic>
        <p:nvPicPr>
          <p:cNvPr id="225" name="Снимок экрана 2025-05-15 в 16.21.43.png" descr="Снимок экрана 2025-05-15 в 16.21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832" y="8490935"/>
            <a:ext cx="11315363" cy="10387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Техническая реализация"/>
          <p:cNvSpPr txBox="1"/>
          <p:nvPr>
            <p:ph type="title"/>
          </p:nvPr>
        </p:nvSpPr>
        <p:spPr>
          <a:xfrm>
            <a:off x="1270000" y="1851223"/>
            <a:ext cx="11785600" cy="4084937"/>
          </a:xfrm>
          <a:prstGeom prst="rect">
            <a:avLst/>
          </a:prstGeom>
        </p:spPr>
        <p:txBody>
          <a:bodyPr/>
          <a:lstStyle>
            <a:lvl1pPr>
              <a:defRPr spc="200"/>
            </a:lvl1pPr>
          </a:lstStyle>
          <a:p>
            <a:pPr/>
            <a:r>
              <a:t>Техническая реализация</a:t>
            </a:r>
          </a:p>
        </p:txBody>
      </p:sp>
      <p:sp>
        <p:nvSpPr>
          <p:cNvPr id="228" name="3. Техническая реализация…"/>
          <p:cNvSpPr txBox="1"/>
          <p:nvPr>
            <p:ph type="body" sz="quarter" idx="1"/>
          </p:nvPr>
        </p:nvSpPr>
        <p:spPr>
          <a:xfrm>
            <a:off x="803901" y="6718151"/>
            <a:ext cx="10972801" cy="5467170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spc="0" sz="3000">
                <a:solidFill>
                  <a:srgbClr val="000000"/>
                </a:solidFill>
              </a:defRPr>
            </a:pPr>
            <a:r>
              <a:t>3. Техническая реализация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🛠 Используемые технологии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• Язык программирования: Python 3.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• Библиотеки: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◦ python-telegram-bot (для работы с Telegram API).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◦ SQLite3 (хранение данных о задачах и пользователях).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◦ Yagmail (отправка email-уведомлений).</a:t>
            </a:r>
          </a:p>
          <a:p>
            <a:pPr marL="0" indent="0" defTabSz="914400">
              <a:spcBef>
                <a:spcPts val="0"/>
              </a:spcBef>
              <a:buSzTx/>
              <a:buNone/>
              <a:tabLst>
                <a:tab pos="266700" algn="l"/>
                <a:tab pos="533400" algn="l"/>
                <a:tab pos="800100" algn="l"/>
                <a:tab pos="1066800" algn="l"/>
                <a:tab pos="1333500" algn="l"/>
                <a:tab pos="1600200" algn="l"/>
                <a:tab pos="1866900" algn="l"/>
                <a:tab pos="2133600" algn="l"/>
                <a:tab pos="2400300" algn="l"/>
                <a:tab pos="2667000" algn="l"/>
                <a:tab pos="2933700" algn="l"/>
                <a:tab pos="3200400" algn="l"/>
              </a:tabLst>
              <a:defRPr b="0" spc="0" sz="30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◦ pytz (работа с временными зонами).</a:t>
            </a:r>
          </a:p>
        </p:txBody>
      </p:sp>
      <p:sp>
        <p:nvSpPr>
          <p:cNvPr id="229" name="📂 Структура базы данных…"/>
          <p:cNvSpPr txBox="1"/>
          <p:nvPr/>
        </p:nvSpPr>
        <p:spPr>
          <a:xfrm>
            <a:off x="12538409" y="2125281"/>
            <a:ext cx="12430784" cy="4320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7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📂 Структура базы данных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1 deadlines (таблица дедлайнов):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◦ user_id, subject, task, deadline, completed.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2 user_ids (данные пользователей):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◦ id, user_email, user_name.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3 user_stats (статистика):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4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◦ tasks_completed, streak_days, early_completed.</a:t>
            </a:r>
          </a:p>
        </p:txBody>
      </p:sp>
      <p:sp>
        <p:nvSpPr>
          <p:cNvPr id="230" name="⚙️ Как это работает?…"/>
          <p:cNvSpPr txBox="1"/>
          <p:nvPr/>
        </p:nvSpPr>
        <p:spPr>
          <a:xfrm>
            <a:off x="12161908" y="7037199"/>
            <a:ext cx="11785603" cy="38623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8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⚙️ Как это работает?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1 Пользователь добавляет задачу (/add_deadline).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2 Бот сохраняет её в SQLite и сортирует по дате.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3 Ежедневно проверяет, какие задачи скоро истекают.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4 Отправляет напоминания в Telegram и на почту.</a:t>
            </a:r>
          </a:p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0" spc="0" sz="35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 5 При выполнении задачи обновляет статистику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5. Возможности для развития…"/>
          <p:cNvSpPr txBox="1"/>
          <p:nvPr>
            <p:ph type="body" sz="half" idx="1"/>
          </p:nvPr>
        </p:nvSpPr>
        <p:spPr>
          <a:xfrm>
            <a:off x="2088436" y="4298870"/>
            <a:ext cx="20207128" cy="4699002"/>
          </a:xfrm>
          <a:prstGeom prst="rect">
            <a:avLst/>
          </a:prstGeom>
        </p:spPr>
        <p:txBody>
          <a:bodyPr anchor="ctr"/>
          <a:lstStyle/>
          <a:p>
            <a:pPr defTabSz="457200">
              <a:lnSpc>
                <a:spcPct val="100000"/>
              </a:lnSpc>
              <a:spcBef>
                <a:spcPts val="1300"/>
              </a:spcBef>
              <a:defRPr i="1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5. Возможности для развития</a:t>
            </a:r>
          </a:p>
          <a:p>
            <a:pPr marL="457200" indent="-317500" defTabSz="457200">
              <a:lnSpc>
                <a:spcPct val="100000"/>
              </a:lnSpc>
              <a:buClr>
                <a:srgbClr val="404040"/>
              </a:buClr>
              <a:buSzPct val="170000"/>
              <a:buFont typeface="Helvetica Neue"/>
              <a:buChar char="•"/>
              <a:defRPr i="1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📅 Интеграция с Google Calendar.</a:t>
            </a:r>
          </a:p>
          <a:p>
            <a:pPr marL="457200" indent="-317500" defTabSz="457200">
              <a:lnSpc>
                <a:spcPct val="100000"/>
              </a:lnSpc>
              <a:buClr>
                <a:srgbClr val="404040"/>
              </a:buClr>
              <a:buSzPct val="170000"/>
              <a:buFont typeface="Helvetica Neue"/>
              <a:buChar char="•"/>
              <a:defRPr i="1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📊 Визуализация статистики (графики).</a:t>
            </a:r>
          </a:p>
          <a:p>
            <a:pPr marL="457200" indent="-317500" defTabSz="457200">
              <a:lnSpc>
                <a:spcPct val="100000"/>
              </a:lnSpc>
              <a:buClr>
                <a:srgbClr val="404040"/>
              </a:buClr>
              <a:buSzPct val="170000"/>
              <a:buFont typeface="Helvetica Neue"/>
              <a:buChar char="•"/>
              <a:defRPr i="1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🤖 Голосовые напоминания (Telegram Voice).</a:t>
            </a:r>
          </a:p>
          <a:p>
            <a:pPr marL="457200" indent="-317500" defTabSz="457200">
              <a:lnSpc>
                <a:spcPct val="100000"/>
              </a:lnSpc>
              <a:buClr>
                <a:srgbClr val="404040"/>
              </a:buClr>
              <a:buSzPct val="170000"/>
              <a:buFont typeface="Helvetica Neue"/>
              <a:buChar char="•"/>
              <a:defRPr i="1" spc="0" sz="3900">
                <a:solidFill>
                  <a:srgbClr val="40404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t>👥 Групповые дедлайны (для команд)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Снимок экрана 2025-05-15 в 18.11.42.png" descr="Снимок экрана 2025-05-15 в 18.11.42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72" t="0" r="3972" b="0"/>
          <a:stretch>
            <a:fillRect/>
          </a:stretch>
        </p:blipFill>
        <p:spPr>
          <a:xfrm>
            <a:off x="762545" y="938907"/>
            <a:ext cx="14554202" cy="11544301"/>
          </a:xfrm>
          <a:prstGeom prst="rect">
            <a:avLst/>
          </a:prstGeom>
        </p:spPr>
      </p:pic>
      <p:pic>
        <p:nvPicPr>
          <p:cNvPr id="235" name="Снимок экрана 2025-05-15 в 18.12.06.png" descr="Снимок экрана 2025-05-15 в 18.12.06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17884" r="0" b="17884"/>
          <a:stretch>
            <a:fillRect/>
          </a:stretch>
        </p:blipFill>
        <p:spPr>
          <a:xfrm>
            <a:off x="15836900" y="939800"/>
            <a:ext cx="7747000" cy="5461000"/>
          </a:xfrm>
          <a:prstGeom prst="rect">
            <a:avLst/>
          </a:prstGeom>
        </p:spPr>
      </p:pic>
      <p:pic>
        <p:nvPicPr>
          <p:cNvPr id="236" name="Снимок экрана 2025-05-15 в 16.29.04.png" descr="Снимок экрана 2025-05-15 в 16.29.04.png"/>
          <p:cNvPicPr>
            <a:picLocks noChangeAspect="1"/>
          </p:cNvPicPr>
          <p:nvPr>
            <p:ph type="pic" idx="23"/>
          </p:nvPr>
        </p:nvPicPr>
        <p:blipFill>
          <a:blip r:embed="rId4">
            <a:extLst/>
          </a:blip>
          <a:srcRect l="8122" t="0" r="8122" b="0"/>
          <a:stretch>
            <a:fillRect/>
          </a:stretch>
        </p:blipFill>
        <p:spPr>
          <a:xfrm>
            <a:off x="15836898" y="7010400"/>
            <a:ext cx="7747002" cy="5461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300"/>
          </a:spcBef>
          <a:spcAft>
            <a:spcPts val="0"/>
          </a:spcAft>
          <a:buClrTx/>
          <a:buSzTx/>
          <a:buFontTx/>
          <a:buNone/>
          <a:tabLst/>
          <a:defRPr b="1" baseline="0" cap="none" i="0" spc="36" strike="noStrike" sz="3600" u="none" kumimoji="0" normalizeH="0">
            <a:ln>
              <a:noFill/>
            </a:ln>
            <a:solidFill>
              <a:srgbClr val="1A5C71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