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15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887FBE-4304-4A83-B134-A131B8859FF5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Cliquez pour 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ABBD8E-2482-472B-B864-0567C4478EA7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fr-FR" dirty="0" err="1" smtClean="0"/>
              <a:t>Generation</a:t>
            </a:r>
            <a:r>
              <a:rPr lang="fr-FR" dirty="0" smtClean="0"/>
              <a:t> =</a:t>
            </a:r>
            <a:r>
              <a:rPr lang="fr-FR" dirty="0" err="1" smtClean="0"/>
              <a:t>executer</a:t>
            </a:r>
            <a:r>
              <a:rPr lang="fr-FR" smtClean="0"/>
              <a:t> </a:t>
            </a:r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9976CC8-61A5-4552-B02E-2F5F0BAAFDEC}" type="slidenum">
              <a:rPr lang="fr-FR" smtClean="0"/>
              <a:pPr/>
              <a:t>3</a:t>
            </a:fld>
            <a:endParaRPr lang="fr-F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flipH="1">
            <a:off x="2667000" y="0"/>
            <a:ext cx="6477000" cy="6858000"/>
          </a:xfrm>
          <a:prstGeom prst="rect">
            <a:avLst/>
          </a:prstGeom>
          <a:blipFill>
            <a:blip r:embed="rId2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00000" r="50000"/>
                </a:path>
                <a:tileRect/>
              </a:gradFill>
            </a:fillOverlay>
            <a:innerShdw blurRad="63500" dist="44450" dir="10800000">
              <a:srgbClr val="000000">
                <a:alpha val="50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Connecteur droit 8"/>
          <p:cNvSpPr>
            <a:spLocks noChangeShapeType="1"/>
          </p:cNvSpPr>
          <p:nvPr/>
        </p:nvSpPr>
        <p:spPr bwMode="auto">
          <a:xfrm rot="16200000">
            <a:off x="-762000" y="3429000"/>
            <a:ext cx="6858000" cy="0"/>
          </a:xfrm>
          <a:prstGeom prst="line">
            <a:avLst/>
          </a:prstGeom>
          <a:noFill/>
          <a:ln w="11430" cap="flat" cmpd="sng" algn="ctr">
            <a:solidFill>
              <a:schemeClr val="bg1">
                <a:shade val="95000"/>
              </a:schemeClr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Titre 11"/>
          <p:cNvSpPr>
            <a:spLocks noGrp="1"/>
          </p:cNvSpPr>
          <p:nvPr>
            <p:ph type="ctrTitle"/>
          </p:nvPr>
        </p:nvSpPr>
        <p:spPr>
          <a:xfrm>
            <a:off x="3366868" y="533400"/>
            <a:ext cx="5105400" cy="2868168"/>
          </a:xfrm>
        </p:spPr>
        <p:txBody>
          <a:bodyPr lIns="45720" tIns="0" rIns="45720">
            <a:noAutofit/>
          </a:bodyPr>
          <a:lstStyle>
            <a:lvl1pPr algn="r">
              <a:defRPr sz="4200" b="1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25" name="Sous-titre 24"/>
          <p:cNvSpPr>
            <a:spLocks noGrp="1"/>
          </p:cNvSpPr>
          <p:nvPr>
            <p:ph type="subTitle" idx="1"/>
          </p:nvPr>
        </p:nvSpPr>
        <p:spPr>
          <a:xfrm>
            <a:off x="3354442" y="3539864"/>
            <a:ext cx="5114778" cy="1101248"/>
          </a:xfrm>
        </p:spPr>
        <p:txBody>
          <a:bodyPr lIns="45720" tIns="0" rIns="45720" bIns="0"/>
          <a:lstStyle>
            <a:lvl1pPr marL="0" indent="0" algn="r">
              <a:buNone/>
              <a:defRPr sz="2200">
                <a:solidFill>
                  <a:srgbClr val="FFFFFF"/>
                </a:solidFill>
                <a:effectLst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fr-FR" smtClean="0"/>
              <a:t>Cliquez pour modifier le style des sous-titres du masque</a:t>
            </a:r>
            <a:endParaRPr kumimoji="0" lang="en-US"/>
          </a:p>
        </p:txBody>
      </p:sp>
      <p:sp>
        <p:nvSpPr>
          <p:cNvPr id="31" name="Espace réservé de la date 30"/>
          <p:cNvSpPr>
            <a:spLocks noGrp="1"/>
          </p:cNvSpPr>
          <p:nvPr>
            <p:ph type="dt" sz="half" idx="10"/>
          </p:nvPr>
        </p:nvSpPr>
        <p:spPr>
          <a:xfrm>
            <a:off x="5871224" y="6557946"/>
            <a:ext cx="2002464" cy="226902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18" name="Espace réservé du pied de page 17"/>
          <p:cNvSpPr>
            <a:spLocks noGrp="1"/>
          </p:cNvSpPr>
          <p:nvPr>
            <p:ph type="ftr" sz="quarter" idx="11"/>
          </p:nvPr>
        </p:nvSpPr>
        <p:spPr>
          <a:xfrm>
            <a:off x="2819400" y="6557946"/>
            <a:ext cx="2927722" cy="228600"/>
          </a:xfrm>
        </p:spPr>
        <p:txBody>
          <a:bodyPr/>
          <a:lstStyle>
            <a:lvl1pPr>
              <a:defRPr lang="en-US" dirty="0">
                <a:solidFill>
                  <a:srgbClr val="FFFFFF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29" name="Espace réservé du numéro de diapositive 28"/>
          <p:cNvSpPr>
            <a:spLocks noGrp="1"/>
          </p:cNvSpPr>
          <p:nvPr>
            <p:ph type="sldNum" sz="quarter" idx="12"/>
          </p:nvPr>
        </p:nvSpPr>
        <p:spPr>
          <a:xfrm>
            <a:off x="7880884" y="6556248"/>
            <a:ext cx="588336" cy="228600"/>
          </a:xfrm>
        </p:spPr>
        <p:txBody>
          <a:bodyPr/>
          <a:lstStyle>
            <a:lvl1pPr>
              <a:defRPr lang="en-US" smtClean="0">
                <a:solidFill>
                  <a:srgbClr val="FFFFFF"/>
                </a:solidFill>
              </a:defRPr>
            </a:lvl1pPr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553200" y="274955"/>
            <a:ext cx="1524000" cy="5851525"/>
          </a:xfrm>
        </p:spPr>
        <p:txBody>
          <a:bodyPr vert="eaVert" anchor="t"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242816" y="6557946"/>
            <a:ext cx="2002464" cy="226902"/>
          </a:xfrm>
        </p:spPr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457200" y="6556248"/>
            <a:ext cx="3657600" cy="228600"/>
          </a:xfrm>
        </p:spPr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254496" y="6553200"/>
            <a:ext cx="588336" cy="2286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066800" y="2821837"/>
            <a:ext cx="6255488" cy="1362075"/>
          </a:xfrm>
        </p:spPr>
        <p:txBody>
          <a:bodyPr tIns="0" anchor="t"/>
          <a:lstStyle>
            <a:lvl1pPr algn="r">
              <a:buNone/>
              <a:defRPr sz="4200" b="1" cap="all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1066800" y="1905000"/>
            <a:ext cx="6255488" cy="743507"/>
          </a:xfrm>
        </p:spPr>
        <p:txBody>
          <a:bodyPr anchor="b"/>
          <a:lstStyle>
            <a:lvl1pPr marL="0" indent="0" algn="r">
              <a:buNone/>
              <a:defRPr sz="2000">
                <a:solidFill>
                  <a:schemeClr val="tx1"/>
                </a:solidFill>
                <a:effectLst/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>
          <a:xfrm>
            <a:off x="4724238" y="6556810"/>
            <a:ext cx="2002464" cy="226902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>
          <a:xfrm>
            <a:off x="1735358" y="6556810"/>
            <a:ext cx="2895600" cy="228600"/>
          </a:xfrm>
        </p:spPr>
        <p:txBody>
          <a:bodyPr bIns="0" anchor="b"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>
          <a:xfrm>
            <a:off x="6733952" y="6555112"/>
            <a:ext cx="588336" cy="228600"/>
          </a:xfrm>
        </p:spPr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178808" y="1600200"/>
            <a:ext cx="3520440" cy="4525963"/>
          </a:xfrm>
        </p:spPr>
        <p:txBody>
          <a:bodyPr anchor="t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 anchor="b"/>
          <a:lstStyle>
            <a:lvl1pPr>
              <a:defRPr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3"/>
          </p:nvPr>
        </p:nvSpPr>
        <p:spPr>
          <a:xfrm>
            <a:off x="4178808" y="5867400"/>
            <a:ext cx="3520440" cy="457200"/>
          </a:xfrm>
          <a:noFill/>
          <a:ln w="12700" cap="flat" cmpd="sng" algn="ctr">
            <a:solidFill>
              <a:schemeClr val="tx2"/>
            </a:solidFill>
            <a:prstDash val="soli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anchor="ctr"/>
          <a:lstStyle>
            <a:lvl1pPr marL="0" indent="0" algn="ctr">
              <a:buNone/>
              <a:defRPr sz="1800" b="1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u contenu 4"/>
          <p:cNvSpPr>
            <a:spLocks noGrp="1"/>
          </p:cNvSpPr>
          <p:nvPr>
            <p:ph sz="quarter" idx="2"/>
          </p:nvPr>
        </p:nvSpPr>
        <p:spPr>
          <a:xfrm>
            <a:off x="457200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178808" y="1711840"/>
            <a:ext cx="3520440" cy="4114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42048" cy="1143000"/>
          </a:xfrm>
        </p:spPr>
        <p:txBody>
          <a:bodyPr/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5897880" cy="1173480"/>
          </a:xfrm>
        </p:spPr>
        <p:txBody>
          <a:bodyPr wrap="square" anchor="b"/>
          <a:lstStyle>
            <a:lvl1pPr algn="l">
              <a:buNone/>
              <a:defRPr lang="en-US" sz="2400" baseline="0" smtClean="0"/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2"/>
          </p:nvPr>
        </p:nvSpPr>
        <p:spPr>
          <a:xfrm>
            <a:off x="457200" y="1497416"/>
            <a:ext cx="5897880" cy="602512"/>
          </a:xfrm>
        </p:spPr>
        <p:txBody>
          <a:bodyPr rot="0" spcFirstLastPara="0" vertOverflow="overflow" horzOverflow="overflow" vert="horz" wrap="square" lIns="45720" tIns="0" rIns="0" bIns="0" numCol="1" spcCol="0" rtlCol="0" fromWordArt="0" anchor="t" anchorCtr="0" forceAA="0" compatLnSpc="1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7239000" cy="437175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fr-FR" smtClean="0"/>
              <a:t>Cliquez pour modifier les styles du texte du masque</a:t>
            </a:r>
          </a:p>
          <a:p>
            <a:pPr lvl="1" eaLnBrk="1" latinLnBrk="0" hangingPunct="1"/>
            <a:r>
              <a:rPr lang="fr-FR" smtClean="0"/>
              <a:t>Deuxième niveau</a:t>
            </a:r>
          </a:p>
          <a:p>
            <a:pPr lvl="2" eaLnBrk="1" latinLnBrk="0" hangingPunct="1"/>
            <a:r>
              <a:rPr lang="fr-FR" smtClean="0"/>
              <a:t>Troisième niveau</a:t>
            </a:r>
          </a:p>
          <a:p>
            <a:pPr lvl="3" eaLnBrk="1" latinLnBrk="0" hangingPunct="1"/>
            <a:r>
              <a:rPr lang="fr-FR" smtClean="0"/>
              <a:t>Quatrième niveau</a:t>
            </a:r>
          </a:p>
          <a:p>
            <a:pPr lvl="4" eaLnBrk="1" latinLnBrk="0" hangingPunct="1"/>
            <a:r>
              <a:rPr lang="fr-FR" smtClean="0"/>
              <a:t>Cinquième niveau</a:t>
            </a:r>
            <a:endParaRPr kumimoji="0" lang="en-US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 rot="21240000">
            <a:off x="597968" y="1004668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5000" dist="12700" dir="5400000" algn="t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Rectangle 8"/>
          <p:cNvSpPr/>
          <p:nvPr/>
        </p:nvSpPr>
        <p:spPr>
          <a:xfrm rot="21420000">
            <a:off x="596706" y="998816"/>
            <a:ext cx="4319527" cy="4312573"/>
          </a:xfrm>
          <a:prstGeom prst="rect">
            <a:avLst/>
          </a:prstGeom>
          <a:solidFill>
            <a:srgbClr val="FAFAFA"/>
          </a:solidFill>
          <a:ln w="1270" cap="rnd" cmpd="sng" algn="ctr">
            <a:solidFill>
              <a:srgbClr val="EAEAEA"/>
            </a:solidFill>
            <a:prstDash val="solid"/>
          </a:ln>
          <a:effectLst>
            <a:outerShdw blurRad="28000" dist="12700" dir="5400000" algn="tl" rotWithShape="0">
              <a:srgbClr val="000000">
                <a:alpha val="4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5389098" y="1143000"/>
            <a:ext cx="3429000" cy="2057400"/>
          </a:xfrm>
        </p:spPr>
        <p:txBody>
          <a:bodyPr vert="horz" anchor="b"/>
          <a:lstStyle>
            <a:lvl1pPr algn="l">
              <a:buNone/>
              <a:defRPr sz="3000" b="1" baseline="0">
                <a:ln w="500">
                  <a:solidFill>
                    <a:schemeClr val="tx2">
                      <a:shade val="10000"/>
                      <a:satMod val="135000"/>
                    </a:schemeClr>
                  </a:solidFill>
                </a:ln>
                <a:gradFill>
                  <a:gsLst>
                    <a:gs pos="0">
                      <a:schemeClr val="accent4">
                        <a:tint val="13000"/>
                      </a:schemeClr>
                    </a:gs>
                    <a:gs pos="10000">
                      <a:schemeClr val="accent4">
                        <a:tint val="20000"/>
                      </a:schemeClr>
                    </a:gs>
                    <a:gs pos="49000">
                      <a:schemeClr val="accent4">
                        <a:tint val="70000"/>
                      </a:schemeClr>
                    </a:gs>
                    <a:gs pos="50000">
                      <a:schemeClr val="accent4">
                        <a:tint val="97000"/>
                      </a:schemeClr>
                    </a:gs>
                    <a:gs pos="100000">
                      <a:schemeClr val="accent4">
                        <a:tint val="20000"/>
                      </a:schemeClr>
                    </a:gs>
                  </a:gsLst>
                  <a:lin ang="5400000" scaled="1"/>
                </a:gradFill>
                <a:effectLst/>
              </a:defRPr>
            </a:lvl1pPr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 dirty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5389098" y="3283634"/>
            <a:ext cx="3429000" cy="1920240"/>
          </a:xfrm>
        </p:spPr>
        <p:txBody>
          <a:bodyPr rot="0" spcFirstLastPara="0" vertOverflow="overflow" horzOverflow="overflow" vert="horz" wrap="square" lIns="82296" tIns="0" rIns="0" bIns="0" numCol="1" spcCol="0" rtlCol="0" fromWordArt="0" anchor="t" anchorCtr="0" forceAA="0" compatLnSpc="1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400" baseline="0">
                <a:solidFill>
                  <a:schemeClr val="tx1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marL="0" marR="0" lvl="0" indent="0" algn="l" defTabSz="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tx2"/>
              </a:buClr>
              <a:buSzPct val="73000"/>
              <a:buFontTx/>
              <a:buNone/>
              <a:tabLst/>
              <a:defRPr/>
            </a:pPr>
            <a:r>
              <a:rPr kumimoji="0" lang="fr-FR" smtClean="0"/>
              <a:t>Cliquez pour 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  <p:sp>
        <p:nvSpPr>
          <p:cNvPr id="10" name="Espace réservé pour une image  9"/>
          <p:cNvSpPr>
            <a:spLocks noGrp="1"/>
          </p:cNvSpPr>
          <p:nvPr>
            <p:ph type="pic" idx="1"/>
          </p:nvPr>
        </p:nvSpPr>
        <p:spPr>
          <a:xfrm>
            <a:off x="663682" y="1041002"/>
            <a:ext cx="4206240" cy="4206240"/>
          </a:xfrm>
          <a:solidFill>
            <a:schemeClr val="bg2">
              <a:shade val="50000"/>
            </a:schemeClr>
          </a:solidFill>
          <a:ln w="107950">
            <a:solidFill>
              <a:srgbClr val="FFFFFF"/>
            </a:solidFill>
            <a:miter lim="800000"/>
          </a:ln>
          <a:effectLst>
            <a:outerShdw blurRad="44450" dist="3810" dir="5400000" algn="tl" rotWithShape="0">
              <a:srgbClr val="000000">
                <a:alpha val="60000"/>
              </a:srgbClr>
            </a:outerShdw>
          </a:effectLst>
          <a:scene3d>
            <a:camera prst="orthographicFront"/>
            <a:lightRig rig="threePt" dir="t"/>
          </a:scene3d>
          <a:sp3d contourW="3810">
            <a:contourClr>
              <a:srgbClr val="969696"/>
            </a:contourClr>
          </a:sp3d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fr-FR" smtClean="0"/>
              <a:t>Cliquez sur l'icône pour ajouter une image</a:t>
            </a:r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 flipH="1">
            <a:off x="8153400" y="0"/>
            <a:ext cx="990600" cy="6858000"/>
          </a:xfrm>
          <a:prstGeom prst="rect">
            <a:avLst/>
          </a:prstGeom>
          <a:blipFill>
            <a:blip r:embed="rId13">
              <a:alphaModFix amt="43000"/>
            </a:blip>
            <a:tile tx="0" ty="0" sx="50000" sy="50000" flip="none" algn="tl"/>
          </a:blipFill>
          <a:ln w="0" cap="flat" cmpd="sng" algn="ctr">
            <a:noFill/>
            <a:prstDash val="solid"/>
          </a:ln>
          <a:effectLst>
            <a:fillOverlay blend="mult">
              <a:gradFill rotWithShape="1">
                <a:gsLst>
                  <a:gs pos="0">
                    <a:schemeClr val="tx2">
                      <a:tint val="62000"/>
                      <a:satMod val="420000"/>
                    </a:schemeClr>
                  </a:gs>
                  <a:gs pos="100000">
                    <a:schemeClr val="tx2">
                      <a:shade val="20000"/>
                      <a:satMod val="170000"/>
                    </a:schemeClr>
                  </a:gs>
                </a:gsLst>
                <a:path path="circle">
                  <a:fillToRect l="50000" t="110000" r="50000" b="-10000"/>
                </a:path>
                <a:tileRect/>
              </a:gradFill>
            </a:fillOverlay>
            <a:innerShdw blurRad="63500" dist="44450" dir="10800000">
              <a:srgbClr val="000000">
                <a:alpha val="45000"/>
              </a:srgbClr>
            </a:inn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3" name="Espace réservé du titre 2"/>
          <p:cNvSpPr>
            <a:spLocks noGrp="1"/>
          </p:cNvSpPr>
          <p:nvPr>
            <p:ph type="title"/>
          </p:nvPr>
        </p:nvSpPr>
        <p:spPr>
          <a:xfrm>
            <a:off x="457200" y="320040"/>
            <a:ext cx="7239000" cy="1143000"/>
          </a:xfrm>
          <a:prstGeom prst="rect">
            <a:avLst/>
          </a:prstGeom>
        </p:spPr>
        <p:txBody>
          <a:bodyPr vert="horz" lIns="45720" tIns="0" rIns="45720" bIns="0" anchor="b" anchorCtr="0">
            <a:normAutofit/>
          </a:bodyPr>
          <a:lstStyle>
            <a:extLst/>
          </a:lstStyle>
          <a:p>
            <a:r>
              <a:rPr kumimoji="0" lang="fr-FR" smtClean="0"/>
              <a:t>Cliquez pour modifier le style du titre</a:t>
            </a:r>
            <a:endParaRPr kumimoji="0" lang="en-US"/>
          </a:p>
        </p:txBody>
      </p:sp>
      <p:sp>
        <p:nvSpPr>
          <p:cNvPr id="31" name="Espace réservé du texte 30"/>
          <p:cNvSpPr>
            <a:spLocks noGrp="1"/>
          </p:cNvSpPr>
          <p:nvPr>
            <p:ph type="body" idx="1"/>
          </p:nvPr>
        </p:nvSpPr>
        <p:spPr>
          <a:xfrm>
            <a:off x="457200" y="1609416"/>
            <a:ext cx="7239000" cy="4846320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fr-FR" smtClean="0"/>
              <a:t>Cliquez pour modifier les styles du texte du masque</a:t>
            </a:r>
          </a:p>
          <a:p>
            <a:pPr lvl="1" eaLnBrk="1" latinLnBrk="0" hangingPunct="1"/>
            <a:r>
              <a:rPr kumimoji="0" lang="fr-FR" smtClean="0"/>
              <a:t>Deuxième niveau</a:t>
            </a:r>
          </a:p>
          <a:p>
            <a:pPr lvl="2" eaLnBrk="1" latinLnBrk="0" hangingPunct="1"/>
            <a:r>
              <a:rPr kumimoji="0" lang="fr-FR" smtClean="0"/>
              <a:t>Troisième niveau</a:t>
            </a:r>
          </a:p>
          <a:p>
            <a:pPr lvl="3" eaLnBrk="1" latinLnBrk="0" hangingPunct="1"/>
            <a:r>
              <a:rPr kumimoji="0" lang="fr-FR" smtClean="0"/>
              <a:t>Quatrième niveau</a:t>
            </a:r>
          </a:p>
          <a:p>
            <a:pPr lvl="4" eaLnBrk="1" latinLnBrk="0" hangingPunct="1"/>
            <a:r>
              <a:rPr kumimoji="0" lang="fr-FR" smtClean="0"/>
              <a:t>Cinquième niveau</a:t>
            </a:r>
            <a:endParaRPr kumimoji="0" lang="en-US"/>
          </a:p>
        </p:txBody>
      </p:sp>
      <p:sp>
        <p:nvSpPr>
          <p:cNvPr id="27" name="Espace réservé de la date 26"/>
          <p:cNvSpPr>
            <a:spLocks noGrp="1"/>
          </p:cNvSpPr>
          <p:nvPr>
            <p:ph type="dt" sz="half" idx="2"/>
          </p:nvPr>
        </p:nvSpPr>
        <p:spPr>
          <a:xfrm>
            <a:off x="4245936" y="6557946"/>
            <a:ext cx="2002464" cy="226902"/>
          </a:xfrm>
          <a:prstGeom prst="rect">
            <a:avLst/>
          </a:prstGeom>
        </p:spPr>
        <p:txBody>
          <a:bodyPr vert="horz" tIns="0" bIns="0" anchor="b"/>
          <a:lstStyle>
            <a:lvl1pPr algn="l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fld id="{A0A66865-F5C2-449D-8B69-A34A2494911B}" type="datetimeFigureOut">
              <a:rPr lang="fr-FR" smtClean="0"/>
              <a:pPr/>
              <a:t>07/09/2024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3"/>
          </p:nvPr>
        </p:nvSpPr>
        <p:spPr>
          <a:xfrm>
            <a:off x="457200" y="6557946"/>
            <a:ext cx="3657600" cy="228600"/>
          </a:xfrm>
          <a:prstGeom prst="rect">
            <a:avLst/>
          </a:prstGeom>
        </p:spPr>
        <p:txBody>
          <a:bodyPr vert="horz" tIns="0" bIns="0" anchor="b"/>
          <a:lstStyle>
            <a:lvl1pPr algn="r" eaLnBrk="1" latinLnBrk="0" hangingPunct="1">
              <a:defRPr kumimoji="0" sz="1000">
                <a:solidFill>
                  <a:schemeClr val="tx2"/>
                </a:solidFill>
              </a:defRPr>
            </a:lvl1pPr>
            <a:extLst/>
          </a:lstStyle>
          <a:p>
            <a:endParaRPr lang="fr-FR"/>
          </a:p>
        </p:txBody>
      </p:sp>
      <p:sp>
        <p:nvSpPr>
          <p:cNvPr id="16" name="Espace réservé du numéro de diapositive 15"/>
          <p:cNvSpPr>
            <a:spLocks noGrp="1"/>
          </p:cNvSpPr>
          <p:nvPr>
            <p:ph type="sldNum" sz="quarter" idx="4"/>
          </p:nvPr>
        </p:nvSpPr>
        <p:spPr>
          <a:xfrm>
            <a:off x="6251448" y="6556248"/>
            <a:ext cx="588336" cy="228600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2"/>
                </a:solidFill>
              </a:defRPr>
            </a:lvl1pPr>
            <a:extLst/>
          </a:lstStyle>
          <a:p>
            <a:fld id="{C6425269-9930-4407-B81B-572F091A9F63}" type="slidenum">
              <a:rPr lang="fr-FR" smtClean="0"/>
              <a:pPr/>
              <a:t>‹N°›</a:t>
            </a:fld>
            <a:endParaRPr lang="fr-F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rtl="0" eaLnBrk="1" latinLnBrk="0" hangingPunct="1">
        <a:spcBef>
          <a:spcPct val="0"/>
        </a:spcBef>
        <a:buNone/>
        <a:defRPr kumimoji="0" sz="3800" b="1" kern="1200" cap="all" baseline="0">
          <a:ln w="500">
            <a:solidFill>
              <a:schemeClr val="tx2">
                <a:shade val="20000"/>
                <a:satMod val="120000"/>
              </a:schemeClr>
            </a:solidFill>
          </a:ln>
          <a:gradFill>
            <a:gsLst>
              <a:gs pos="0">
                <a:schemeClr val="accent4">
                  <a:tint val="13000"/>
                </a:schemeClr>
              </a:gs>
              <a:gs pos="10000">
                <a:schemeClr val="accent4">
                  <a:tint val="20000"/>
                </a:schemeClr>
              </a:gs>
              <a:gs pos="49000">
                <a:schemeClr val="accent4">
                  <a:tint val="70000"/>
                </a:schemeClr>
              </a:gs>
              <a:gs pos="50000">
                <a:schemeClr val="accent4">
                  <a:tint val="97000"/>
                </a:schemeClr>
              </a:gs>
              <a:gs pos="100000">
                <a:schemeClr val="accent4">
                  <a:tint val="20000"/>
                </a:schemeClr>
              </a:gs>
            </a:gsLst>
            <a:lin ang="5400000" scaled="1"/>
          </a:gradFill>
          <a:effectLst/>
          <a:latin typeface="+mj-lt"/>
          <a:ea typeface="+mj-ea"/>
          <a:cs typeface="+mj-cs"/>
        </a:defRPr>
      </a:lvl1pPr>
      <a:extLst/>
    </p:titleStyle>
    <p:bodyStyle>
      <a:lvl1pPr marL="274320" indent="-274320" algn="l" rtl="0" eaLnBrk="1" latinLnBrk="0" hangingPunct="1">
        <a:spcBef>
          <a:spcPts val="600"/>
        </a:spcBef>
        <a:buClr>
          <a:schemeClr val="tx2"/>
        </a:buClr>
        <a:buSzPct val="73000"/>
        <a:buFont typeface="Wingdings 2"/>
        <a:buChar char=""/>
        <a:defRPr kumimoji="0" sz="26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521208" indent="-228600" algn="l" rtl="0" eaLnBrk="1" latinLnBrk="0" hangingPunct="1">
        <a:spcBef>
          <a:spcPts val="500"/>
        </a:spcBef>
        <a:buClr>
          <a:schemeClr val="accent4"/>
        </a:buClr>
        <a:buSzPct val="80000"/>
        <a:buFont typeface="Wingdings 2"/>
        <a:buChar char=""/>
        <a:defRPr kumimoji="0" sz="23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2pPr>
      <a:lvl3pPr marL="758952" indent="-228600" algn="l" rtl="0" eaLnBrk="1" latinLnBrk="0" hangingPunct="1">
        <a:spcBef>
          <a:spcPts val="400"/>
        </a:spcBef>
        <a:buClr>
          <a:schemeClr val="accent4"/>
        </a:buClr>
        <a:buSzPct val="60000"/>
        <a:buFont typeface="Wingdings"/>
        <a:buChar char="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22860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"/>
        <a:defRPr kumimoji="0" sz="20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4pPr>
      <a:lvl5pPr marL="1280160" indent="-228600" algn="l" rtl="0" eaLnBrk="1" latinLnBrk="0" hangingPunct="1">
        <a:spcBef>
          <a:spcPts val="400"/>
        </a:spcBef>
        <a:buClr>
          <a:schemeClr val="accent4"/>
        </a:buClr>
        <a:buSzPct val="70000"/>
        <a:buFont typeface="Wingdings"/>
        <a:buChar char="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472184" indent="-182880" algn="l" rtl="0" eaLnBrk="1" latinLnBrk="0" hangingPunct="1">
        <a:spcBef>
          <a:spcPts val="400"/>
        </a:spcBef>
        <a:buClr>
          <a:schemeClr val="accent4"/>
        </a:buClr>
        <a:buSzPct val="80000"/>
        <a:buFont typeface="Wingdings 2"/>
        <a:buChar char=""/>
        <a:defRPr kumimoji="0" sz="1800" kern="120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6pPr>
      <a:lvl7pPr marL="1673352" indent="-182880" algn="l" rtl="0" eaLnBrk="1" latinLnBrk="0" hangingPunct="1">
        <a:spcBef>
          <a:spcPct val="20000"/>
        </a:spcBef>
        <a:buClr>
          <a:schemeClr val="accent4"/>
        </a:buClr>
        <a:buSzPct val="80000"/>
        <a:buFont typeface="Wingdings 2"/>
        <a:buChar char="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1847088" indent="-182880" algn="l" rtl="0" eaLnBrk="1" latinLnBrk="0" hangingPunct="1">
        <a:spcBef>
          <a:spcPts val="300"/>
        </a:spcBef>
        <a:buClr>
          <a:schemeClr val="accent4"/>
        </a:buClr>
        <a:buSzPct val="100000"/>
        <a:buChar char="•"/>
        <a:defRPr kumimoji="0" sz="1600" kern="1200" baseline="0">
          <a:solidFill>
            <a:schemeClr val="tx1">
              <a:tint val="85000"/>
            </a:schemeClr>
          </a:solidFill>
          <a:latin typeface="+mn-lt"/>
          <a:ea typeface="+mn-ea"/>
          <a:cs typeface="+mn-cs"/>
        </a:defRPr>
      </a:lvl8pPr>
      <a:lvl9pPr marL="2057400" indent="-182880" algn="l" rtl="0" eaLnBrk="1" latinLnBrk="0" hangingPunct="1">
        <a:spcBef>
          <a:spcPct val="20000"/>
        </a:spcBef>
        <a:buClr>
          <a:schemeClr val="accent4"/>
        </a:buClr>
        <a:buSzPct val="100000"/>
        <a:buFont typeface="Wingdings"/>
        <a:buChar char="§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357158" y="2000240"/>
            <a:ext cx="7772400" cy="1829761"/>
          </a:xfrm>
        </p:spPr>
        <p:txBody>
          <a:bodyPr>
            <a:normAutofit fontScale="90000"/>
          </a:bodyPr>
          <a:lstStyle/>
          <a:p>
            <a:r>
              <a:rPr lang="fr-FR" sz="67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Syntaxe de base du langage</a:t>
            </a:r>
            <a:r>
              <a:rPr lang="fr-FR" sz="4900" dirty="0" smtClean="0"/>
              <a:t> </a:t>
            </a:r>
            <a:r>
              <a:rPr lang="fr-FR" sz="6700" b="1" dirty="0">
                <a:solidFill>
                  <a:srgbClr val="002060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rPr>
              <a:t>PHP</a:t>
            </a:r>
            <a:endParaRPr lang="fr-FR" sz="6000" b="1" dirty="0">
              <a:solidFill>
                <a:srgbClr val="002060"/>
              </a:solidFill>
              <a:effectLst>
                <a:outerShdw blurRad="31750" dist="25400" dir="5400000" algn="tl" rotWithShape="0">
                  <a:srgbClr val="000000">
                    <a:alpha val="25000"/>
                  </a:srgbClr>
                </a:outerShdw>
              </a:effectLst>
            </a:endParaRPr>
          </a:p>
        </p:txBody>
      </p:sp>
      <p:sp>
        <p:nvSpPr>
          <p:cNvPr id="5" name="Sous-titre 2"/>
          <p:cNvSpPr>
            <a:spLocks noGrp="1"/>
          </p:cNvSpPr>
          <p:nvPr>
            <p:ph type="subTitle" idx="1"/>
          </p:nvPr>
        </p:nvSpPr>
        <p:spPr>
          <a:xfrm>
            <a:off x="357158" y="4071942"/>
            <a:ext cx="6400800" cy="1752600"/>
          </a:xfrm>
        </p:spPr>
        <p:txBody>
          <a:bodyPr/>
          <a:lstStyle/>
          <a:p>
            <a:pPr algn="l"/>
            <a:r>
              <a:rPr lang="fr-FR" b="1" dirty="0" smtClean="0">
                <a:solidFill>
                  <a:schemeClr val="tx1"/>
                </a:solidFill>
              </a:rPr>
              <a:t>ENSEIGNANTE : </a:t>
            </a:r>
          </a:p>
          <a:p>
            <a:pPr algn="l"/>
            <a:r>
              <a:rPr lang="fr-FR" b="1" dirty="0" err="1" smtClean="0">
                <a:solidFill>
                  <a:schemeClr val="tx1"/>
                </a:solidFill>
              </a:rPr>
              <a:t>Khouloud</a:t>
            </a:r>
            <a:r>
              <a:rPr lang="fr-FR" b="1" dirty="0" smtClean="0">
                <a:solidFill>
                  <a:schemeClr val="tx1"/>
                </a:solidFill>
              </a:rPr>
              <a:t>  </a:t>
            </a:r>
            <a:r>
              <a:rPr lang="fr-FR" b="1" dirty="0" err="1" smtClean="0">
                <a:solidFill>
                  <a:schemeClr val="tx1"/>
                </a:solidFill>
              </a:rPr>
              <a:t>bedoui</a:t>
            </a:r>
            <a:endParaRPr lang="fr-FR" b="1" dirty="0" smtClean="0">
              <a:solidFill>
                <a:schemeClr val="tx1"/>
              </a:solidFill>
            </a:endParaRPr>
          </a:p>
          <a:p>
            <a:pPr algn="l"/>
            <a:endParaRPr lang="fr-FR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019800" y="-214338"/>
            <a:ext cx="3124200" cy="2228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Variable en PHP</a:t>
            </a:r>
            <a:endParaRPr lang="fr-FR" dirty="0"/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1776412" y="2961481"/>
            <a:ext cx="4600575" cy="214312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48" y="1643050"/>
            <a:ext cx="4429156" cy="264320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Variable en PHP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fr-FR" dirty="0" smtClean="0"/>
              <a:t>Il est possible de convertir une variable en un type primitif grâce au </a:t>
            </a:r>
            <a:r>
              <a:rPr lang="fr-FR" b="1" dirty="0" err="1" smtClean="0"/>
              <a:t>Cast</a:t>
            </a:r>
            <a:r>
              <a:rPr lang="fr-FR" dirty="0" smtClean="0"/>
              <a:t> (comme en C) </a:t>
            </a:r>
          </a:p>
          <a:p>
            <a:r>
              <a:rPr lang="fr-FR" b="1" dirty="0" smtClean="0"/>
              <a:t>Exemple : </a:t>
            </a:r>
          </a:p>
          <a:p>
            <a:r>
              <a:rPr lang="fr-FR" dirty="0" smtClean="0"/>
              <a:t>$X= « 15 » / /X vaut « 15 »</a:t>
            </a:r>
          </a:p>
          <a:p>
            <a:r>
              <a:rPr lang="fr-FR" dirty="0" smtClean="0"/>
              <a:t>$Y= </a:t>
            </a:r>
            <a:r>
              <a:rPr lang="fr-FR" dirty="0" err="1" smtClean="0"/>
              <a:t>int</a:t>
            </a:r>
            <a:r>
              <a:rPr lang="fr-FR" dirty="0" smtClean="0"/>
              <a:t>($X)//$Y vaut 15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Visibilité des variables :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Variable local </a:t>
            </a:r>
            <a:r>
              <a:rPr lang="fr-FR" dirty="0" smtClean="0">
                <a:solidFill>
                  <a:srgbClr val="C00000"/>
                </a:solidFill>
              </a:rPr>
              <a:t>: </a:t>
            </a:r>
            <a:r>
              <a:rPr lang="fr-FR" dirty="0" smtClean="0"/>
              <a:t>visible uniquement a l’intérieur d’un contexte d’utilisation 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Variable globale </a:t>
            </a:r>
            <a:r>
              <a:rPr lang="fr-FR" dirty="0" smtClean="0"/>
              <a:t>: visible dans tout le script </a:t>
            </a:r>
          </a:p>
          <a:p>
            <a:r>
              <a:rPr lang="fr-FR" b="1" dirty="0" smtClean="0">
                <a:solidFill>
                  <a:srgbClr val="C00000"/>
                </a:solidFill>
              </a:rPr>
              <a:t>Variable superglobale : </a:t>
            </a:r>
            <a:r>
              <a:rPr lang="fr-FR" dirty="0" smtClean="0"/>
              <a:t>utilisation d’instruction dans des contextes locaux:</a:t>
            </a:r>
          </a:p>
          <a:p>
            <a:pPr>
              <a:buNone/>
            </a:pPr>
            <a:endParaRPr lang="fr-FR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400" dirty="0" smtClean="0"/>
              <a:t>Les Variable en PHP: </a:t>
            </a:r>
            <a:br>
              <a:rPr lang="fr-FR" sz="4400" dirty="0" smtClean="0"/>
            </a:br>
            <a:r>
              <a:rPr lang="fr-FR" sz="4400" dirty="0" smtClean="0"/>
              <a:t>prédéfinie </a:t>
            </a:r>
            <a:r>
              <a:rPr lang="fr-FR" sz="4800" dirty="0" smtClean="0"/>
              <a:t>client</a:t>
            </a:r>
            <a:endParaRPr lang="fr-FR" sz="4400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 bwMode="auto">
          <a:xfrm>
            <a:off x="457200" y="2902579"/>
            <a:ext cx="7239000" cy="226093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fr-FR" sz="4400" dirty="0" smtClean="0"/>
              <a:t>Les Variable en PHP: </a:t>
            </a:r>
            <a:br>
              <a:rPr lang="fr-FR" sz="4400" dirty="0" smtClean="0"/>
            </a:br>
            <a:r>
              <a:rPr lang="fr-FR" sz="4400" dirty="0" smtClean="0"/>
              <a:t>prédéfinie </a:t>
            </a:r>
            <a:r>
              <a:rPr lang="fr-FR" sz="4800" dirty="0" smtClean="0"/>
              <a:t>serveur</a:t>
            </a:r>
            <a:endParaRPr lang="fr-FR" sz="4400" dirty="0"/>
          </a:p>
        </p:txBody>
      </p:sp>
      <p:pic>
        <p:nvPicPr>
          <p:cNvPr id="717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28596" y="1643050"/>
            <a:ext cx="8229600" cy="4500593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sz="4400" dirty="0" smtClean="0">
                <a:solidFill>
                  <a:srgbClr val="002060"/>
                </a:solidFill>
              </a:rPr>
              <a:t>Plan 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FR" dirty="0" smtClean="0"/>
              <a:t>Rappel </a:t>
            </a:r>
          </a:p>
          <a:p>
            <a:r>
              <a:rPr lang="fr-FR" dirty="0" smtClean="0"/>
              <a:t>Les balises PHP</a:t>
            </a:r>
          </a:p>
          <a:p>
            <a:r>
              <a:rPr lang="fr-FR" dirty="0" smtClean="0"/>
              <a:t> Les constantes</a:t>
            </a:r>
          </a:p>
          <a:p>
            <a:r>
              <a:rPr lang="fr-FR" dirty="0" smtClean="0"/>
              <a:t>Les variables</a:t>
            </a:r>
          </a:p>
          <a:p>
            <a:r>
              <a:rPr lang="fr-FR" dirty="0" smtClean="0"/>
              <a:t>La concaténation </a:t>
            </a:r>
          </a:p>
          <a:p>
            <a:r>
              <a:rPr lang="fr-FR" dirty="0" smtClean="0"/>
              <a:t>Les types des données </a:t>
            </a:r>
          </a:p>
          <a:p>
            <a:r>
              <a:rPr lang="fr-FR" dirty="0" smtClean="0"/>
              <a:t>Les tableaux</a:t>
            </a:r>
          </a:p>
          <a:p>
            <a:r>
              <a:rPr lang="fr-FR" dirty="0" smtClean="0"/>
              <a:t>Les operateurs </a:t>
            </a:r>
          </a:p>
          <a:p>
            <a:r>
              <a:rPr lang="fr-FR" dirty="0" smtClean="0"/>
              <a:t>Les instructions conditionnelles /itératives</a:t>
            </a:r>
          </a:p>
          <a:p>
            <a:r>
              <a:rPr lang="fr-FR" dirty="0" smtClean="0"/>
              <a:t>Les fonctions</a:t>
            </a:r>
          </a:p>
          <a:p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7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2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7" dur="500"/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000" dirty="0" smtClean="0"/>
              <a:t>Rappel</a:t>
            </a:r>
            <a:endParaRPr lang="fr-FR" dirty="0"/>
          </a:p>
        </p:txBody>
      </p:sp>
      <p:pic>
        <p:nvPicPr>
          <p:cNvPr id="614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3"/>
          <a:srcRect t="10417"/>
          <a:stretch>
            <a:fillRect/>
          </a:stretch>
        </p:blipFill>
        <p:spPr bwMode="auto">
          <a:xfrm>
            <a:off x="214282" y="1785926"/>
            <a:ext cx="5943600" cy="307183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ZoneTexte 5"/>
          <p:cNvSpPr txBox="1"/>
          <p:nvPr/>
        </p:nvSpPr>
        <p:spPr>
          <a:xfrm>
            <a:off x="6072198" y="1142984"/>
            <a:ext cx="10102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92D050"/>
                </a:solidFill>
              </a:rPr>
              <a:t>serveur</a:t>
            </a:r>
            <a:endParaRPr lang="fr-FR" b="1" dirty="0">
              <a:solidFill>
                <a:srgbClr val="92D05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/>
        </p:nvPicPr>
        <p:blipFill>
          <a:blip r:embed="rId4"/>
          <a:srcRect l="20834" t="2083" r="50520" b="85418"/>
          <a:stretch>
            <a:fillRect/>
          </a:stretch>
        </p:blipFill>
        <p:spPr bwMode="auto">
          <a:xfrm>
            <a:off x="2000232" y="2357430"/>
            <a:ext cx="2357454" cy="42860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" name="Picture 2"/>
          <p:cNvPicPr>
            <a:picLocks noChangeAspect="1" noChangeArrowheads="1"/>
          </p:cNvPicPr>
          <p:nvPr/>
        </p:nvPicPr>
        <p:blipFill>
          <a:blip r:embed="rId4"/>
          <a:srcRect l="78499" r="7849" b="68750"/>
          <a:stretch>
            <a:fillRect/>
          </a:stretch>
        </p:blipFill>
        <p:spPr bwMode="auto">
          <a:xfrm>
            <a:off x="7500958" y="1643050"/>
            <a:ext cx="1143008" cy="10715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5" name="Connecteur droit avec flèche 14"/>
          <p:cNvCxnSpPr/>
          <p:nvPr/>
        </p:nvCxnSpPr>
        <p:spPr>
          <a:xfrm>
            <a:off x="6286512" y="1928802"/>
            <a:ext cx="1143008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6" name="ZoneTexte 15"/>
          <p:cNvSpPr txBox="1"/>
          <p:nvPr/>
        </p:nvSpPr>
        <p:spPr>
          <a:xfrm>
            <a:off x="6215074" y="2428868"/>
            <a:ext cx="150019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 smtClean="0"/>
              <a:t>Fichier.php</a:t>
            </a:r>
            <a:endParaRPr lang="fr-FR" sz="2000" b="1" dirty="0"/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5"/>
          <a:srcRect l="11780"/>
          <a:stretch>
            <a:fillRect/>
          </a:stretch>
        </p:blipFill>
        <p:spPr bwMode="auto">
          <a:xfrm>
            <a:off x="7215206" y="2857496"/>
            <a:ext cx="1604961" cy="105727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148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4772025" y="4857760"/>
            <a:ext cx="4371975" cy="1114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cxnSp>
        <p:nvCxnSpPr>
          <p:cNvPr id="20" name="Connecteur droit avec flèche 19"/>
          <p:cNvCxnSpPr/>
          <p:nvPr/>
        </p:nvCxnSpPr>
        <p:spPr>
          <a:xfrm rot="5400000">
            <a:off x="7251719" y="4392619"/>
            <a:ext cx="642942" cy="1588"/>
          </a:xfrm>
          <a:prstGeom prst="straightConnector1">
            <a:avLst/>
          </a:prstGeom>
          <a:ln>
            <a:solidFill>
              <a:srgbClr val="92D050"/>
            </a:solidFill>
            <a:tailEnd type="arrow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8" name="ZoneTexte 27"/>
          <p:cNvSpPr txBox="1"/>
          <p:nvPr/>
        </p:nvSpPr>
        <p:spPr>
          <a:xfrm>
            <a:off x="7715272" y="4143380"/>
            <a:ext cx="192882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b="1" dirty="0" smtClean="0"/>
              <a:t>Demande de données </a:t>
            </a:r>
          </a:p>
          <a:p>
            <a:r>
              <a:rPr lang="fr-FR" b="1" dirty="0" smtClean="0"/>
              <a:t>(requête SQL)</a:t>
            </a:r>
            <a:endParaRPr lang="fr-FR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7"/>
          <a:srcRect/>
          <a:stretch>
            <a:fillRect/>
          </a:stretch>
        </p:blipFill>
        <p:spPr bwMode="auto">
          <a:xfrm>
            <a:off x="0" y="4714884"/>
            <a:ext cx="1876425" cy="13573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2000232" y="5000636"/>
            <a:ext cx="2357454" cy="119539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8" dur="500"/>
                                        <p:tgtEl>
                                          <p:spTgt spid="6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4" presetClass="entr" presetSubtype="16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9" dur="500"/>
                                        <p:tgtEl>
                                          <p:spTgt spid="6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4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59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6" grpId="0"/>
      <p:bldP spid="16" grpId="0"/>
      <p:bldP spid="2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balises PHP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 Pour utiliser du PHP  , on va devoir introduire une nouvelle balise :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Elle commence par : </a:t>
            </a:r>
            <a:r>
              <a:rPr lang="fr-FR" b="1" dirty="0" smtClean="0">
                <a:solidFill>
                  <a:srgbClr val="00B050"/>
                </a:solidFill>
              </a:rPr>
              <a:t>&lt;?php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Et se termine par :</a:t>
            </a:r>
            <a:r>
              <a:rPr lang="fr-FR" b="1" dirty="0" smtClean="0">
                <a:solidFill>
                  <a:srgbClr val="00B050"/>
                </a:solidFill>
              </a:rPr>
              <a:t> ?&gt; </a:t>
            </a:r>
          </a:p>
          <a:p>
            <a:pPr>
              <a:buFont typeface="Wingdings" pitchFamily="2" charset="2"/>
              <a:buChar char="§"/>
            </a:pPr>
            <a:r>
              <a:rPr lang="fr-FR" dirty="0" smtClean="0"/>
              <a:t>Les pages contenant du code PHP ont l’</a:t>
            </a:r>
            <a:r>
              <a:rPr lang="fr-FR" dirty="0" err="1" smtClean="0"/>
              <a:t>extention</a:t>
            </a:r>
            <a:r>
              <a:rPr lang="fr-FR" dirty="0" smtClean="0"/>
              <a:t>  </a:t>
            </a:r>
            <a:r>
              <a:rPr lang="fr-FR" b="1" dirty="0" smtClean="0">
                <a:solidFill>
                  <a:srgbClr val="00B050"/>
                </a:solidFill>
              </a:rPr>
              <a:t>.php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balises PHP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>
          <a:xfrm>
            <a:off x="457200" y="1481328"/>
            <a:ext cx="8229600" cy="5019506"/>
          </a:xfrm>
        </p:spPr>
        <p:txBody>
          <a:bodyPr>
            <a:normAutofit fontScale="92500" lnSpcReduction="10000"/>
          </a:bodyPr>
          <a:lstStyle/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endParaRPr lang="fr-FR" dirty="0" smtClean="0"/>
          </a:p>
          <a:p>
            <a:r>
              <a:rPr lang="fr-FR" dirty="0" smtClean="0"/>
              <a:t>Il existe d’autres balises du PHP :</a:t>
            </a:r>
          </a:p>
          <a:p>
            <a:r>
              <a:rPr lang="fr-FR" dirty="0" smtClean="0"/>
              <a:t>Par exemple : &lt;?  ?&gt; , &lt;% %&gt; , &lt;?= ?&gt;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357422" y="2714620"/>
            <a:ext cx="4819650" cy="23241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Rectangle 6"/>
          <p:cNvSpPr/>
          <p:nvPr/>
        </p:nvSpPr>
        <p:spPr>
          <a:xfrm>
            <a:off x="214282" y="1285860"/>
            <a:ext cx="7929586" cy="13388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2700" dirty="0" smtClean="0"/>
              <a:t>&lt;?php </a:t>
            </a:r>
          </a:p>
          <a:p>
            <a:pPr>
              <a:buNone/>
            </a:pPr>
            <a:r>
              <a:rPr lang="fr-FR" sz="2700" dirty="0" smtClean="0"/>
              <a:t>//commentaire sur une seule ligne </a:t>
            </a:r>
          </a:p>
          <a:p>
            <a:pPr>
              <a:buNone/>
            </a:pPr>
            <a:r>
              <a:rPr lang="fr-FR" sz="2700" dirty="0" smtClean="0"/>
              <a:t>/*commentaire sur plusieurs ligne */?&gt;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4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3" dur="500"/>
                                        <p:tgtEl>
                                          <p:spTgt spid="2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fr-FR" dirty="0" smtClean="0"/>
              <a:t>Insertion les balise PHP dans le code HTML</a:t>
            </a:r>
            <a:endParaRPr lang="fr-FR" dirty="0"/>
          </a:p>
        </p:txBody>
      </p:sp>
      <p:sp>
        <p:nvSpPr>
          <p:cNvPr id="5" name="ZoneTexte 4"/>
          <p:cNvSpPr txBox="1"/>
          <p:nvPr/>
        </p:nvSpPr>
        <p:spPr>
          <a:xfrm>
            <a:off x="0" y="1500174"/>
            <a:ext cx="32993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1. Au milieu du code HTML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4643438" y="4357694"/>
            <a:ext cx="339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2. Dans l’</a:t>
            </a:r>
            <a:r>
              <a:rPr lang="fr-FR" b="1" dirty="0" err="1" smtClean="0">
                <a:solidFill>
                  <a:srgbClr val="00B050"/>
                </a:solidFill>
              </a:rPr>
              <a:t>en-tete</a:t>
            </a:r>
            <a:r>
              <a:rPr lang="fr-FR" b="1" dirty="0" smtClean="0">
                <a:solidFill>
                  <a:srgbClr val="00B050"/>
                </a:solidFill>
              </a:rPr>
              <a:t> de la page </a:t>
            </a:r>
            <a:endParaRPr lang="fr-FR" b="1" dirty="0">
              <a:solidFill>
                <a:srgbClr val="00B050"/>
              </a:solidFill>
            </a:endParaRPr>
          </a:p>
        </p:txBody>
      </p:sp>
      <p:sp>
        <p:nvSpPr>
          <p:cNvPr id="8" name="ZoneTexte 7"/>
          <p:cNvSpPr txBox="1"/>
          <p:nvPr/>
        </p:nvSpPr>
        <p:spPr>
          <a:xfrm>
            <a:off x="0" y="4357694"/>
            <a:ext cx="3834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b="1" dirty="0" smtClean="0">
                <a:solidFill>
                  <a:srgbClr val="00B050"/>
                </a:solidFill>
              </a:rPr>
              <a:t>3. Au  milieu d’une balise HTML </a:t>
            </a:r>
            <a:endParaRPr lang="fr-FR" b="1" dirty="0">
              <a:solidFill>
                <a:srgbClr val="00B050"/>
              </a:solidFill>
            </a:endParaRPr>
          </a:p>
        </p:txBody>
      </p:sp>
      <p:pic>
        <p:nvPicPr>
          <p:cNvPr id="11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219450" y="1714488"/>
            <a:ext cx="5924550" cy="255270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4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4714884"/>
            <a:ext cx="4071934" cy="128588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4143372" y="4714884"/>
            <a:ext cx="4267200" cy="121444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ZoneTexte 13"/>
          <p:cNvSpPr txBox="1"/>
          <p:nvPr/>
        </p:nvSpPr>
        <p:spPr>
          <a:xfrm>
            <a:off x="3643274" y="6150114"/>
            <a:ext cx="550072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2000" b="1" dirty="0" smtClean="0">
                <a:solidFill>
                  <a:srgbClr val="C00000"/>
                </a:solidFill>
              </a:rPr>
              <a:t>Echo</a:t>
            </a:r>
            <a:r>
              <a:rPr lang="fr-FR" sz="2000" dirty="0" smtClean="0"/>
              <a:t> dans php affiches des textes </a:t>
            </a:r>
          </a:p>
          <a:p>
            <a:r>
              <a:rPr lang="fr-FR" sz="2000" dirty="0" smtClean="0"/>
              <a:t>Chaque instruction sera termine par </a:t>
            </a:r>
            <a:r>
              <a:rPr lang="fr-FR" sz="2000" b="1" dirty="0" smtClean="0">
                <a:solidFill>
                  <a:srgbClr val="C00000"/>
                </a:solidFill>
              </a:rPr>
              <a:t>;</a:t>
            </a:r>
            <a:endParaRPr lang="fr-FR" sz="20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4800" dirty="0" smtClean="0"/>
              <a:t>Les constantes en PHP </a:t>
            </a:r>
            <a:endParaRPr lang="fr-FR" sz="4800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 dirty="0" smtClean="0"/>
              <a:t>Les constantes PHP </a:t>
            </a:r>
            <a:r>
              <a:rPr lang="fr-FR" sz="2400" dirty="0" smtClean="0"/>
              <a:t>Les constantes servent aussi à stocker des valeurs dans un programme, mais à l'inverse des variables, leurs valeurs ne changent pas</a:t>
            </a:r>
            <a:r>
              <a:rPr lang="fr-FR" dirty="0" smtClean="0"/>
              <a:t>.</a:t>
            </a:r>
          </a:p>
          <a:p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00562" y="3500439"/>
            <a:ext cx="4414834" cy="3357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3500438"/>
            <a:ext cx="4429124" cy="335756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30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fr-FR" sz="5400" dirty="0" smtClean="0"/>
              <a:t>Les constantes en PHP </a:t>
            </a:r>
            <a:endParaRPr lang="fr-FR" sz="4800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fr-FR" dirty="0" smtClean="0"/>
          </a:p>
          <a:p>
            <a:r>
              <a:rPr lang="fr-FR" b="1" dirty="0" smtClean="0">
                <a:solidFill>
                  <a:srgbClr val="C00000"/>
                </a:solidFill>
              </a:rPr>
              <a:t>Remarque :</a:t>
            </a:r>
          </a:p>
          <a:p>
            <a:r>
              <a:rPr lang="fr-FR" dirty="0" smtClean="0"/>
              <a:t>NULL_ , FILE_ ,….</a:t>
            </a:r>
          </a:p>
          <a:p>
            <a:r>
              <a:rPr lang="fr-FR" dirty="0" smtClean="0"/>
              <a:t>PHP_VERSION</a:t>
            </a:r>
          </a:p>
          <a:p>
            <a:r>
              <a:rPr lang="fr-FR" dirty="0" smtClean="0"/>
              <a:t>PHP_OS</a:t>
            </a:r>
          </a:p>
          <a:p>
            <a:r>
              <a:rPr lang="fr-FR" dirty="0" smtClean="0"/>
              <a:t>TRUE et FALSE</a:t>
            </a:r>
          </a:p>
          <a:p>
            <a:r>
              <a:rPr lang="fr-FR" dirty="0" smtClean="0"/>
              <a:t>E_ERROR</a:t>
            </a:r>
            <a:endParaRPr lang="fr-FR" dirty="0"/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3571868" y="1428736"/>
            <a:ext cx="5143536" cy="46434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r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fr-FR" dirty="0" smtClean="0"/>
              <a:t>Les Variable en PHP</a:t>
            </a:r>
            <a:endParaRPr lang="fr-FR" dirty="0"/>
          </a:p>
        </p:txBody>
      </p:sp>
      <p:sp>
        <p:nvSpPr>
          <p:cNvPr id="2" name="Espace réservé du contenu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smtClean="0"/>
              <a:t>Petite information stockée en mémoire temporaire </a:t>
            </a:r>
          </a:p>
          <a:p>
            <a:r>
              <a:rPr lang="fr-FR" dirty="0" smtClean="0"/>
              <a:t>Représenter par un signe dollar </a:t>
            </a:r>
            <a:r>
              <a:rPr lang="fr-FR" b="1" dirty="0" smtClean="0">
                <a:solidFill>
                  <a:srgbClr val="C00000"/>
                </a:solidFill>
              </a:rPr>
              <a:t>« $ »</a:t>
            </a:r>
            <a:r>
              <a:rPr lang="fr-FR" dirty="0" smtClean="0"/>
              <a:t>suivi du </a:t>
            </a:r>
            <a:r>
              <a:rPr lang="fr-FR" b="1" dirty="0" smtClean="0">
                <a:solidFill>
                  <a:srgbClr val="C00000"/>
                </a:solidFill>
              </a:rPr>
              <a:t>nom de la variable </a:t>
            </a:r>
          </a:p>
          <a:p>
            <a:r>
              <a:rPr lang="fr-FR" dirty="0" smtClean="0"/>
              <a:t>Commencer par une lettre ou un souligne(_) , suivi de lettre , chiffre ou soulignés .</a:t>
            </a:r>
          </a:p>
          <a:p>
            <a:r>
              <a:rPr lang="fr-FR" dirty="0" smtClean="0"/>
              <a:t>Les variables peuvent être de type entier (integer) , réel(real) , chaine de caractère (string), tableau (array), objet(</a:t>
            </a:r>
            <a:r>
              <a:rPr lang="fr-FR" dirty="0" err="1" smtClean="0"/>
              <a:t>object</a:t>
            </a:r>
            <a:r>
              <a:rPr lang="fr-FR" dirty="0" smtClean="0"/>
              <a:t>), booléen(</a:t>
            </a:r>
            <a:r>
              <a:rPr lang="fr-FR" dirty="0" err="1" smtClean="0"/>
              <a:t>boolean</a:t>
            </a:r>
            <a:r>
              <a:rPr lang="fr-FR" dirty="0" smtClean="0"/>
              <a:t>) . </a:t>
            </a:r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7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pulent">
  <a:themeElements>
    <a:clrScheme name="Opulent">
      <a:dk1>
        <a:sysClr val="windowText" lastClr="000000"/>
      </a:dk1>
      <a:lt1>
        <a:sysClr val="window" lastClr="FFFFFF"/>
      </a:lt1>
      <a:dk2>
        <a:srgbClr val="B13F9A"/>
      </a:dk2>
      <a:lt2>
        <a:srgbClr val="F4E7ED"/>
      </a:lt2>
      <a:accent1>
        <a:srgbClr val="B83D68"/>
      </a:accent1>
      <a:accent2>
        <a:srgbClr val="AC66BB"/>
      </a:accent2>
      <a:accent3>
        <a:srgbClr val="DE6C36"/>
      </a:accent3>
      <a:accent4>
        <a:srgbClr val="F9B639"/>
      </a:accent4>
      <a:accent5>
        <a:srgbClr val="CF6DA4"/>
      </a:accent5>
      <a:accent6>
        <a:srgbClr val="FA8D3D"/>
      </a:accent6>
      <a:hlink>
        <a:srgbClr val="FFDE66"/>
      </a:hlink>
      <a:folHlink>
        <a:srgbClr val="D490C5"/>
      </a:folHlink>
    </a:clrScheme>
    <a:fontScheme name="Opulent">
      <a:majorFont>
        <a:latin typeface="Trebuchet MS"/>
        <a:ea typeface=""/>
        <a:cs typeface=""/>
        <a:font script="Jpan" typeface="HG丸ｺﾞｼｯｸM-PRO"/>
        <a:font script="Hang" typeface="HY그래픽M"/>
        <a:font script="Hans" typeface="黑体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Trebuchet MS"/>
        <a:ea typeface=""/>
        <a:cs typeface=""/>
        <a:font script="Jpan" typeface="HG丸ｺﾞｼｯｸM-PRO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pulent">
      <a:fillStyleLst>
        <a:solidFill>
          <a:schemeClr val="phClr"/>
        </a:solidFill>
        <a:gradFill rotWithShape="1">
          <a:gsLst>
            <a:gs pos="0">
              <a:schemeClr val="phClr">
                <a:tint val="15000"/>
                <a:satMod val="250000"/>
              </a:schemeClr>
            </a:gs>
            <a:gs pos="49000">
              <a:schemeClr val="phClr">
                <a:tint val="50000"/>
                <a:satMod val="200000"/>
              </a:schemeClr>
            </a:gs>
            <a:gs pos="49100">
              <a:schemeClr val="phClr">
                <a:tint val="64000"/>
                <a:satMod val="160000"/>
              </a:schemeClr>
            </a:gs>
            <a:gs pos="92000">
              <a:schemeClr val="phClr">
                <a:tint val="50000"/>
                <a:satMod val="200000"/>
              </a:schemeClr>
            </a:gs>
            <a:gs pos="100000">
              <a:schemeClr val="phClr">
                <a:tint val="43000"/>
                <a:satMod val="19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4000"/>
              </a:schemeClr>
            </a:gs>
            <a:gs pos="49000">
              <a:schemeClr val="phClr">
                <a:tint val="96000"/>
                <a:shade val="84000"/>
                <a:satMod val="110000"/>
              </a:schemeClr>
            </a:gs>
            <a:gs pos="49100">
              <a:schemeClr val="phClr">
                <a:shade val="55000"/>
                <a:satMod val="150000"/>
              </a:schemeClr>
            </a:gs>
            <a:gs pos="92000">
              <a:schemeClr val="phClr">
                <a:tint val="98000"/>
                <a:shade val="90000"/>
                <a:satMod val="128000"/>
              </a:schemeClr>
            </a:gs>
            <a:gs pos="100000">
              <a:schemeClr val="phClr">
                <a:tint val="90000"/>
                <a:shade val="97000"/>
                <a:satMod val="128000"/>
              </a:schemeClr>
            </a:gs>
          </a:gsLst>
          <a:lin ang="5400000" scaled="1"/>
        </a:gradFill>
      </a:fillStyleLst>
      <a:lnStyleLst>
        <a:ln w="11430" cap="flat" cmpd="sng" algn="ctr">
          <a:solidFill>
            <a:schemeClr val="phClr"/>
          </a:solidFill>
          <a:prstDash val="solid"/>
        </a:ln>
        <a:ln w="40000" cap="flat" cmpd="sng" algn="ctr">
          <a:solidFill>
            <a:schemeClr val="phClr"/>
          </a:solidFill>
          <a:prstDash val="solid"/>
        </a:ln>
        <a:ln w="318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000" dir="5400000" rotWithShape="0">
              <a:schemeClr val="phClr">
                <a:shade val="30000"/>
                <a:satMod val="150000"/>
                <a:alpha val="38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</a:effectStyle>
        <a:effectStyle>
          <a:effectLst>
            <a:outerShdw blurRad="39000" dist="25400" dir="5400000" rotWithShape="0">
              <a:schemeClr val="phClr">
                <a:shade val="33000"/>
                <a:alpha val="83000"/>
              </a:scheme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500000"/>
            </a:lightRig>
          </a:scene3d>
          <a:sp3d extrusionH="127000" prstMaterial="powder">
            <a:bevelT w="50800" h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78000"/>
                <a:satMod val="220000"/>
              </a:schemeClr>
            </a:gs>
            <a:gs pos="100000">
              <a:schemeClr val="phClr">
                <a:shade val="35000"/>
                <a:satMod val="155000"/>
              </a:schemeClr>
            </a:gs>
          </a:gsLst>
          <a:path path="circle">
            <a:fillToRect l="50000" t="50000" r="50000" b="50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80000"/>
              </a:schemeClr>
              <a:schemeClr val="phClr">
                <a:tint val="500"/>
                <a:satMod val="150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Opulent</Template>
  <TotalTime>466</TotalTime>
  <Words>379</Words>
  <Application>Microsoft Office PowerPoint</Application>
  <PresentationFormat>Affichage à l'écran (4:3)</PresentationFormat>
  <Paragraphs>77</Paragraphs>
  <Slides>13</Slides>
  <Notes>1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13</vt:i4>
      </vt:variant>
    </vt:vector>
  </HeadingPairs>
  <TitlesOfParts>
    <vt:vector size="14" baseType="lpstr">
      <vt:lpstr>Opulent</vt:lpstr>
      <vt:lpstr>Syntaxe de base du langage PHP</vt:lpstr>
      <vt:lpstr>Plan </vt:lpstr>
      <vt:lpstr>Rappel</vt:lpstr>
      <vt:lpstr>Les balises PHP</vt:lpstr>
      <vt:lpstr>Les balises PHP</vt:lpstr>
      <vt:lpstr>Insertion les balise PHP dans le code HTML</vt:lpstr>
      <vt:lpstr>Les constantes en PHP </vt:lpstr>
      <vt:lpstr>Les constantes en PHP </vt:lpstr>
      <vt:lpstr>Les Variable en PHP</vt:lpstr>
      <vt:lpstr>Les Variable en PHP</vt:lpstr>
      <vt:lpstr>Les Variable en PHP</vt:lpstr>
      <vt:lpstr>Les Variable en PHP:  prédéfinie client</vt:lpstr>
      <vt:lpstr>Les Variable en PHP:  prédéfinie serveur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Syntaxe de base du langage PHP</dc:title>
  <dc:creator>hamed saida</dc:creator>
  <cp:lastModifiedBy>PC</cp:lastModifiedBy>
  <cp:revision>40</cp:revision>
  <dcterms:created xsi:type="dcterms:W3CDTF">2024-03-03T22:13:07Z</dcterms:created>
  <dcterms:modified xsi:type="dcterms:W3CDTF">2024-09-07T19:30:56Z</dcterms:modified>
</cp:coreProperties>
</file>