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72" r:id="rId5"/>
    <p:sldId id="276" r:id="rId6"/>
    <p:sldId id="274" r:id="rId7"/>
    <p:sldId id="275" r:id="rId8"/>
    <p:sldId id="27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8" r:id="rId17"/>
    <p:sldId id="265" r:id="rId18"/>
    <p:sldId id="278" r:id="rId19"/>
    <p:sldId id="267" r:id="rId20"/>
    <p:sldId id="266" r:id="rId21"/>
    <p:sldId id="270" r:id="rId22"/>
    <p:sldId id="269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527AA7"/>
    <a:srgbClr val="000000"/>
    <a:srgbClr val="A50021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020C-0FB4-4C81-A6AF-DA917AEC31D2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796-A43F-4FCF-9206-40E7436EEB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16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020C-0FB4-4C81-A6AF-DA917AEC31D2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796-A43F-4FCF-9206-40E7436EEB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27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020C-0FB4-4C81-A6AF-DA917AEC31D2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796-A43F-4FCF-9206-40E7436EEB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59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020C-0FB4-4C81-A6AF-DA917AEC31D2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796-A43F-4FCF-9206-40E7436EEB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55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020C-0FB4-4C81-A6AF-DA917AEC31D2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796-A43F-4FCF-9206-40E7436EEB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83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020C-0FB4-4C81-A6AF-DA917AEC31D2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796-A43F-4FCF-9206-40E7436EEB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63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020C-0FB4-4C81-A6AF-DA917AEC31D2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796-A43F-4FCF-9206-40E7436EEB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20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020C-0FB4-4C81-A6AF-DA917AEC31D2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796-A43F-4FCF-9206-40E7436EEB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46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020C-0FB4-4C81-A6AF-DA917AEC31D2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796-A43F-4FCF-9206-40E7436EEB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54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020C-0FB4-4C81-A6AF-DA917AEC31D2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796-A43F-4FCF-9206-40E7436EEB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65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020C-0FB4-4C81-A6AF-DA917AEC31D2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796-A43F-4FCF-9206-40E7436EEB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37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6020C-0FB4-4C81-A6AF-DA917AEC31D2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14796-A43F-4FCF-9206-40E7436EEB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5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8000" b="1" dirty="0" smtClean="0">
                <a:solidFill>
                  <a:srgbClr val="92D050"/>
                </a:solidFill>
                <a:effectLst>
                  <a:glow rad="203200">
                    <a:schemeClr val="tx1">
                      <a:lumMod val="95000"/>
                      <a:lumOff val="5000"/>
                    </a:schemeClr>
                  </a:glow>
                  <a:outerShdw blurRad="228600" sx="93000" sy="93000" algn="l" rotWithShape="0">
                    <a:prstClr val="black"/>
                  </a:outerShdw>
                </a:effectLst>
                <a:latin typeface="Algerian" panose="04020705040A02060702" pitchFamily="82" charset="0"/>
              </a:rPr>
              <a:t>API REST</a:t>
            </a:r>
            <a:endParaRPr lang="fr-FR" sz="8000" b="1" dirty="0">
              <a:solidFill>
                <a:srgbClr val="92D050"/>
              </a:solidFill>
              <a:effectLst>
                <a:glow rad="203200">
                  <a:schemeClr val="tx1">
                    <a:lumMod val="95000"/>
                    <a:lumOff val="5000"/>
                  </a:schemeClr>
                </a:glow>
                <a:outerShdw blurRad="228600" sx="93000" sy="93000" algn="l" rotWithShape="0">
                  <a:prstClr val="black"/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92D05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gerian" panose="04020705040A02060702" pitchFamily="82" charset="0"/>
              </a:rPr>
              <a:t>Spring Boot</a:t>
            </a:r>
          </a:p>
          <a:p>
            <a:endParaRPr lang="fr-FR" dirty="0"/>
          </a:p>
        </p:txBody>
      </p:sp>
      <p:pic>
        <p:nvPicPr>
          <p:cNvPr id="1028" name="Picture 4" descr="Spring batch - une expérience utilisateur JArchit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213" y="3428999"/>
            <a:ext cx="504825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6892" y="5816599"/>
            <a:ext cx="4389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92D05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</a:rPr>
              <a:t>Romdhane Adam</a:t>
            </a:r>
          </a:p>
          <a:p>
            <a:r>
              <a:rPr lang="fr-FR" sz="2000" b="1" dirty="0" smtClean="0">
                <a:solidFill>
                  <a:srgbClr val="92D05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</a:rPr>
              <a:t>BTS SIO </a:t>
            </a:r>
          </a:p>
          <a:p>
            <a:r>
              <a:rPr lang="fr-FR" sz="2000" b="1" dirty="0" smtClean="0">
                <a:solidFill>
                  <a:srgbClr val="92D05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</a:rPr>
              <a:t>2022</a:t>
            </a:r>
            <a:endParaRPr lang="fr-FR" sz="2000" b="1" dirty="0">
              <a:solidFill>
                <a:srgbClr val="92D050"/>
              </a:solidFill>
              <a:effectLst>
                <a:glow rad="127000">
                  <a:schemeClr val="tx1">
                    <a:lumMod val="95000"/>
                    <a:lumOff val="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75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326" y="118120"/>
            <a:ext cx="5596073" cy="2287192"/>
          </a:xfrm>
          <a:prstGeom prst="rect">
            <a:avLst/>
          </a:prstGeom>
        </p:spPr>
      </p:pic>
      <p:pic>
        <p:nvPicPr>
          <p:cNvPr id="5" name="Image 4" descr="Illustration du monolithe et des micro-servi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905" y="2562372"/>
            <a:ext cx="8679766" cy="419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593102" y="6208877"/>
            <a:ext cx="424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</a:rPr>
              <a:t>CAHIER DES CHARGES</a:t>
            </a:r>
            <a:endParaRPr lang="fr-FR" sz="2000" b="1" dirty="0">
              <a:solidFill>
                <a:srgbClr val="FFFF00"/>
              </a:solidFill>
              <a:effectLst>
                <a:glow rad="127000">
                  <a:schemeClr val="tx1">
                    <a:lumMod val="95000"/>
                    <a:lumOff val="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71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effectLst>
            <a:glow rad="177800">
              <a:schemeClr val="accent4">
                <a:satMod val="175000"/>
                <a:alpha val="34000"/>
              </a:schemeClr>
            </a:glow>
          </a:effectLst>
        </p:spPr>
        <p:txBody>
          <a:bodyPr/>
          <a:lstStyle/>
          <a:p>
            <a:pPr algn="ctr"/>
            <a:r>
              <a:rPr lang="fr-FR" dirty="0" smtClean="0">
                <a:solidFill>
                  <a:srgbClr val="FFFF00"/>
                </a:solidFill>
                <a:effectLst>
                  <a:glow rad="101600">
                    <a:schemeClr val="tx1">
                      <a:lumMod val="95000"/>
                      <a:lumOff val="5000"/>
                    </a:schemeClr>
                  </a:glow>
                </a:effectLst>
                <a:latin typeface="Algerian" panose="04020705040A02060702" pitchFamily="82" charset="0"/>
              </a:rPr>
              <a:t>Développer la présence en ligne de l’organisation</a:t>
            </a:r>
            <a:endParaRPr lang="fr-FR" dirty="0">
              <a:solidFill>
                <a:srgbClr val="FFFF00"/>
              </a:solidFill>
              <a:effectLst>
                <a:glow rad="101600">
                  <a:schemeClr val="tx1">
                    <a:lumMod val="95000"/>
                    <a:lumOff val="5000"/>
                  </a:schemeClr>
                </a:glow>
              </a:effectLst>
              <a:latin typeface="Algerian" panose="04020705040A02060702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3697" y="1815736"/>
            <a:ext cx="10515600" cy="246711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FFF00"/>
                </a:solidFill>
                <a:effectLst>
                  <a:glow rad="241300">
                    <a:schemeClr val="tx1">
                      <a:lumMod val="95000"/>
                      <a:lumOff val="5000"/>
                      <a:alpha val="79000"/>
                    </a:schemeClr>
                  </a:glow>
                </a:effectLst>
              </a:rPr>
              <a:t>Pour ce projet j’ai travaillé essentiellement en local.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FF00"/>
                </a:solidFill>
                <a:effectLst>
                  <a:glow rad="241300">
                    <a:schemeClr val="tx1">
                      <a:lumMod val="95000"/>
                      <a:lumOff val="5000"/>
                      <a:alpha val="79000"/>
                    </a:schemeClr>
                  </a:glow>
                </a:effectLst>
              </a:rPr>
              <a:t>Nous avions pour ambitions de déployer l’api en Cloud avec Amazon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FF00"/>
                </a:solidFill>
                <a:effectLst>
                  <a:glow rad="241300">
                    <a:schemeClr val="tx1">
                      <a:lumMod val="95000"/>
                      <a:lumOff val="5000"/>
                      <a:alpha val="79000"/>
                    </a:schemeClr>
                  </a:glow>
                </a:effectLst>
              </a:rPr>
              <a:t>Au niveau de la sécurité: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787" y="3284356"/>
            <a:ext cx="72961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8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effectLst>
            <a:glow rad="127000">
              <a:schemeClr val="tx1">
                <a:lumMod val="95000"/>
                <a:lumOff val="5000"/>
              </a:schemeClr>
            </a:glow>
          </a:effectLst>
        </p:spPr>
        <p:txBody>
          <a:bodyPr/>
          <a:lstStyle/>
          <a:p>
            <a:pPr algn="ctr"/>
            <a:r>
              <a:rPr lang="fr-FR" b="1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gerian" panose="04020705040A02060702" pitchFamily="82" charset="0"/>
              </a:rPr>
              <a:t>CLASSE USER DE L’API</a:t>
            </a:r>
            <a:br>
              <a:rPr lang="fr-FR" b="1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gerian" panose="04020705040A02060702" pitchFamily="82" charset="0"/>
              </a:rPr>
            </a:br>
            <a:endParaRPr lang="fr-FR" b="1" dirty="0">
              <a:solidFill>
                <a:srgbClr val="FFFF00"/>
              </a:solidFill>
              <a:effectLst>
                <a:glow rad="127000">
                  <a:schemeClr val="tx1">
                    <a:lumMod val="95000"/>
                    <a:lumOff val="5000"/>
                  </a:schemeClr>
                </a:glow>
              </a:effectLst>
              <a:latin typeface="Algerian" panose="04020705040A02060702" pitchFamily="82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823" y="1994701"/>
            <a:ext cx="4797877" cy="36374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08811" y="995247"/>
            <a:ext cx="594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</a:rPr>
              <a:t>Mettre à disposition des utilisateurs un service informatique</a:t>
            </a:r>
            <a:endParaRPr lang="fr-FR" b="1" dirty="0">
              <a:solidFill>
                <a:srgbClr val="FFFF00"/>
              </a:solidFill>
              <a:effectLst>
                <a:glow rad="127000">
                  <a:schemeClr val="tx1">
                    <a:lumMod val="95000"/>
                    <a:lumOff val="5000"/>
                  </a:schemeClr>
                </a:glo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300" y="1994701"/>
            <a:ext cx="49053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82" y="2762250"/>
            <a:ext cx="6594817" cy="396057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577" y="2081209"/>
            <a:ext cx="5076767" cy="4641615"/>
          </a:xfrm>
          <a:prstGeom prst="rect">
            <a:avLst/>
          </a:prstGeom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>
          <a:effectLst>
            <a:glow rad="127000">
              <a:schemeClr val="tx1">
                <a:lumMod val="95000"/>
                <a:lumOff val="5000"/>
              </a:schemeClr>
            </a:glow>
          </a:effectLst>
        </p:spPr>
        <p:txBody>
          <a:bodyPr/>
          <a:lstStyle/>
          <a:p>
            <a:pPr algn="ctr"/>
            <a:r>
              <a:rPr lang="fr-FR" b="1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gerian" panose="04020705040A02060702" pitchFamily="82" charset="0"/>
              </a:rPr>
              <a:t>Controller</a:t>
            </a:r>
            <a:br>
              <a:rPr lang="fr-FR" b="1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gerian" panose="04020705040A02060702" pitchFamily="82" charset="0"/>
              </a:rPr>
            </a:br>
            <a:r>
              <a:rPr lang="fr-FR" sz="2800" b="1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gerian" panose="04020705040A02060702" pitchFamily="82" charset="0"/>
              </a:rPr>
              <a:t>@Restcontroller</a:t>
            </a:r>
            <a:endParaRPr lang="fr-FR" sz="2800" b="1" dirty="0">
              <a:solidFill>
                <a:srgbClr val="FFFF00"/>
              </a:solidFill>
              <a:effectLst>
                <a:glow rad="127000">
                  <a:schemeClr val="tx1">
                    <a:lumMod val="95000"/>
                    <a:lumOff val="5000"/>
                  </a:schemeClr>
                </a:glo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59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gerian" panose="04020705040A02060702" pitchFamily="82" charset="0"/>
              </a:rPr>
              <a:t>			Gestion des données</a:t>
            </a:r>
            <a:endParaRPr lang="fr-FR" b="1" dirty="0">
              <a:solidFill>
                <a:srgbClr val="FFFF00"/>
              </a:solidFill>
              <a:effectLst>
                <a:glow rad="127000">
                  <a:schemeClr val="tx1">
                    <a:lumMod val="95000"/>
                    <a:lumOff val="5000"/>
                  </a:schemeClr>
                </a:glow>
              </a:effectLst>
              <a:latin typeface="Algerian" panose="04020705040A02060702" pitchFamily="82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9" y="3413916"/>
            <a:ext cx="4240802" cy="328163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25" y="2018217"/>
            <a:ext cx="3524250" cy="1343025"/>
          </a:xfrm>
          <a:prstGeom prst="rect">
            <a:avLst/>
          </a:prstGeom>
        </p:spPr>
      </p:pic>
      <p:pic>
        <p:nvPicPr>
          <p:cNvPr id="8" name="Image 7" descr="Description de l'image Logo Hibernate.png.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943" y="1319213"/>
            <a:ext cx="23717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480" y="2095874"/>
            <a:ext cx="3581400" cy="161925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3353" y="3923322"/>
            <a:ext cx="7525347" cy="272857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41811" y="1227160"/>
            <a:ext cx="3513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</a:rPr>
              <a:t>Dépendance </a:t>
            </a:r>
            <a:r>
              <a:rPr lang="fr-FR" b="1" dirty="0" err="1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</a:rPr>
              <a:t>hibernate</a:t>
            </a:r>
            <a:r>
              <a:rPr lang="fr-FR" b="1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</a:rPr>
              <a:t> dans le fichier pom.xml   </a:t>
            </a:r>
            <a:endParaRPr lang="fr-FR" b="1" dirty="0">
              <a:solidFill>
                <a:srgbClr val="FFFF00"/>
              </a:solidFill>
              <a:effectLst>
                <a:glow rad="127000">
                  <a:schemeClr val="tx1">
                    <a:lumMod val="95000"/>
                    <a:lumOff val="5000"/>
                  </a:schemeClr>
                </a:glow>
              </a:effectLst>
            </a:endParaRPr>
          </a:p>
        </p:txBody>
      </p:sp>
      <p:sp>
        <p:nvSpPr>
          <p:cNvPr id="10" name="Flèche vers le bas 9"/>
          <p:cNvSpPr/>
          <p:nvPr/>
        </p:nvSpPr>
        <p:spPr>
          <a:xfrm>
            <a:off x="2317350" y="1690688"/>
            <a:ext cx="369579" cy="658617"/>
          </a:xfrm>
          <a:prstGeom prst="downArrow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1175" y="2227488"/>
            <a:ext cx="6522720" cy="368889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7488"/>
            <a:ext cx="5591175" cy="368889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982352" y="964556"/>
            <a:ext cx="7033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</a:rPr>
              <a:t>Test effectuer sur la base </a:t>
            </a:r>
            <a:endParaRPr lang="fr-FR" sz="4800" b="1" dirty="0">
              <a:solidFill>
                <a:srgbClr val="FFFF00"/>
              </a:solidFill>
              <a:effectLst>
                <a:glow rad="127000">
                  <a:schemeClr val="tx1">
                    <a:lumMod val="95000"/>
                    <a:lumOff val="5000"/>
                  </a:schemeClr>
                </a:glow>
              </a:effectLst>
            </a:endParaRPr>
          </a:p>
        </p:txBody>
      </p:sp>
      <p:sp>
        <p:nvSpPr>
          <p:cNvPr id="2" name="Flèche vers le haut 1"/>
          <p:cNvSpPr/>
          <p:nvPr/>
        </p:nvSpPr>
        <p:spPr>
          <a:xfrm>
            <a:off x="633046" y="5916384"/>
            <a:ext cx="618979" cy="765770"/>
          </a:xfrm>
          <a:prstGeom prst="upArrow">
            <a:avLst/>
          </a:prstGeom>
          <a:solidFill>
            <a:srgbClr val="FFFF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487292" y="6260856"/>
            <a:ext cx="386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</a:rPr>
              <a:t>Après compilation</a:t>
            </a:r>
            <a:endParaRPr lang="fr-FR" sz="2800" b="1" dirty="0">
              <a:solidFill>
                <a:srgbClr val="FFFF00"/>
              </a:solidFill>
              <a:effectLst>
                <a:glow rad="127000">
                  <a:schemeClr val="tx1">
                    <a:lumMod val="95000"/>
                    <a:lumOff val="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246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effectLst>
            <a:glow rad="127000">
              <a:schemeClr val="tx1">
                <a:lumMod val="95000"/>
                <a:lumOff val="5000"/>
              </a:schemeClr>
            </a:glow>
          </a:effectLst>
        </p:spPr>
        <p:txBody>
          <a:bodyPr/>
          <a:lstStyle/>
          <a:p>
            <a:pPr algn="ctr"/>
            <a:r>
              <a:rPr lang="fr-FR" b="1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gerian" panose="04020705040A02060702" pitchFamily="82" charset="0"/>
              </a:rPr>
              <a:t>application.properties</a:t>
            </a:r>
            <a:endParaRPr lang="fr-FR" b="1" dirty="0">
              <a:solidFill>
                <a:srgbClr val="FFFF00"/>
              </a:solidFill>
              <a:effectLst>
                <a:glow rad="127000">
                  <a:schemeClr val="tx1">
                    <a:lumMod val="95000"/>
                    <a:lumOff val="5000"/>
                  </a:schemeClr>
                </a:glow>
              </a:effectLst>
              <a:latin typeface="Algerian" panose="04020705040A02060702" pitchFamily="82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049" y="1825625"/>
            <a:ext cx="70219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1" y="1435647"/>
            <a:ext cx="6699763" cy="24292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1" y="3531765"/>
            <a:ext cx="7537268" cy="276453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338251" y="666206"/>
            <a:ext cx="7171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gerian" panose="04020705040A02060702" pitchFamily="82" charset="0"/>
              </a:rPr>
              <a:t>POSTMAN</a:t>
            </a:r>
            <a:r>
              <a:rPr lang="fr-FR" sz="3600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</a:rPr>
              <a:t> </a:t>
            </a:r>
            <a:endParaRPr lang="fr-FR" sz="3600" dirty="0">
              <a:solidFill>
                <a:srgbClr val="FFFF00"/>
              </a:solidFill>
              <a:effectLst>
                <a:glow rad="127000">
                  <a:schemeClr val="tx1">
                    <a:lumMod val="95000"/>
                    <a:lumOff val="5000"/>
                  </a:schemeClr>
                </a:glow>
              </a:effectLst>
            </a:endParaRPr>
          </a:p>
        </p:txBody>
      </p:sp>
      <p:pic>
        <p:nvPicPr>
          <p:cNvPr id="2050" name="Picture 2" descr="Adding icon launcher for Postman Native App in Ubuntu | by Shubham Aggarwal 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205" y="43776"/>
            <a:ext cx="1391871" cy="13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62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1" y="1435647"/>
            <a:ext cx="6699763" cy="24292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1" y="3531765"/>
            <a:ext cx="7537268" cy="276453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338251" y="666206"/>
            <a:ext cx="7171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gerian" panose="04020705040A02060702" pitchFamily="82" charset="0"/>
              </a:rPr>
              <a:t>POSTMAN</a:t>
            </a:r>
            <a:r>
              <a:rPr lang="fr-FR" sz="3600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</a:rPr>
              <a:t> </a:t>
            </a:r>
            <a:endParaRPr lang="fr-FR" sz="3600" dirty="0">
              <a:solidFill>
                <a:srgbClr val="FFFF00"/>
              </a:solidFill>
              <a:effectLst>
                <a:glow rad="127000">
                  <a:schemeClr val="tx1">
                    <a:lumMod val="95000"/>
                    <a:lumOff val="5000"/>
                  </a:schemeClr>
                </a:glow>
              </a:effectLst>
            </a:endParaRPr>
          </a:p>
        </p:txBody>
      </p:sp>
      <p:pic>
        <p:nvPicPr>
          <p:cNvPr id="2050" name="Picture 2" descr="Adding icon launcher for Postman Native App in Ubuntu | by Shubham Aggarwal 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205" y="43776"/>
            <a:ext cx="1391871" cy="13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5"/>
          <a:srcRect t="16503" b="8396"/>
          <a:stretch/>
        </p:blipFill>
        <p:spPr>
          <a:xfrm>
            <a:off x="1338440" y="5470322"/>
            <a:ext cx="10099766" cy="1241069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812345" y="4408896"/>
            <a:ext cx="677560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</a:rPr>
              <a:t>Résultat après envoi de la requête (JSON)</a:t>
            </a:r>
          </a:p>
          <a:p>
            <a:endParaRPr lang="fr-FR" dirty="0"/>
          </a:p>
        </p:txBody>
      </p:sp>
      <p:sp>
        <p:nvSpPr>
          <p:cNvPr id="3" name="Flèche vers le bas 2"/>
          <p:cNvSpPr/>
          <p:nvPr/>
        </p:nvSpPr>
        <p:spPr>
          <a:xfrm>
            <a:off x="5924005" y="4914030"/>
            <a:ext cx="436098" cy="732466"/>
          </a:xfrm>
          <a:prstGeom prst="downArrow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08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3697" y="663030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fr-FR" sz="4400" b="1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gerian" panose="04020705040A02060702" pitchFamily="82" charset="0"/>
              </a:rPr>
              <a:t>Incidents/</a:t>
            </a:r>
            <a:r>
              <a:rPr lang="fr-FR" sz="4400" b="1" dirty="0" err="1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gerian" panose="04020705040A02060702" pitchFamily="82" charset="0"/>
              </a:rPr>
              <a:t>Debug</a:t>
            </a:r>
            <a:endParaRPr lang="fr-FR" sz="4400" b="1" dirty="0" smtClean="0">
              <a:solidFill>
                <a:srgbClr val="FFFF00"/>
              </a:solidFill>
              <a:effectLst>
                <a:glow rad="127000">
                  <a:schemeClr val="tx1">
                    <a:lumMod val="95000"/>
                    <a:lumOff val="5000"/>
                  </a:schemeClr>
                </a:glow>
              </a:effectLst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fr-FR" dirty="0" smtClean="0">
              <a:hlinkClick r:id="rId2"/>
            </a:endParaRPr>
          </a:p>
          <a:p>
            <a:pPr marL="0" indent="0">
              <a:buNone/>
            </a:pPr>
            <a:endParaRPr lang="fr-FR" dirty="0">
              <a:hlinkClick r:id="rId2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</a:rPr>
              <a:t>stackoverflow.com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54" y="3076414"/>
            <a:ext cx="5619206" cy="355230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860" y="1449977"/>
            <a:ext cx="6327140" cy="529358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-40640" y="1515779"/>
            <a:ext cx="619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</a:rPr>
              <a:t>Répondre aux incidents et aux demandes d’assistance et d’évolution de l’API.</a:t>
            </a:r>
            <a:endParaRPr lang="fr-FR" sz="2000" dirty="0">
              <a:solidFill>
                <a:srgbClr val="FFFF00"/>
              </a:solidFill>
              <a:effectLst>
                <a:glow rad="127000">
                  <a:schemeClr val="tx1">
                    <a:lumMod val="95000"/>
                    <a:lumOff val="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15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92500"/>
            <a:scene3d>
              <a:camera prst="orthographicFront"/>
              <a:lightRig rig="threePt" dir="t"/>
            </a:scene3d>
            <a:sp3d extrusionH="57150">
              <a:bevelT w="0" h="0" prst="relaxedInset"/>
            </a:sp3d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  <a:outerShdw blurRad="50800" dir="8100000" algn="tr" rotWithShape="0">
                    <a:prstClr val="black">
                      <a:alpha val="40000"/>
                    </a:prstClr>
                  </a:outerShdw>
                </a:effectLst>
                <a:latin typeface="Alef" panose="00000500000000000000" pitchFamily="2" charset="-79"/>
                <a:cs typeface="Alef" panose="00000500000000000000" pitchFamily="2" charset="-79"/>
              </a:rPr>
              <a:t>Framework </a:t>
            </a:r>
            <a:r>
              <a:rPr lang="fr-FR" b="1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  <a:outerShdw blurRad="50800" dir="8100000" algn="tr" rotWithShape="0">
                    <a:prstClr val="black">
                      <a:alpha val="40000"/>
                    </a:prstClr>
                  </a:outerShdw>
                </a:effectLst>
                <a:latin typeface="Alef" panose="00000500000000000000" pitchFamily="2" charset="-79"/>
                <a:cs typeface="Alef" panose="00000500000000000000" pitchFamily="2" charset="-79"/>
              </a:rPr>
              <a:t>JAVA</a:t>
            </a:r>
          </a:p>
          <a:p>
            <a:pPr marL="0" indent="0">
              <a:buNone/>
            </a:pPr>
            <a:r>
              <a:rPr lang="fr-FR" dirty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ef" panose="00000500000000000000" pitchFamily="2" charset="-79"/>
                <a:cs typeface="Alef" panose="00000500000000000000" pitchFamily="2" charset="-79"/>
              </a:rPr>
              <a:t>p</a:t>
            </a:r>
            <a:r>
              <a:rPr lang="fr-FR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ef" panose="00000500000000000000" pitchFamily="2" charset="-79"/>
                <a:cs typeface="Alef" panose="00000500000000000000" pitchFamily="2" charset="-79"/>
              </a:rPr>
              <a:t>remière </a:t>
            </a:r>
            <a:r>
              <a:rPr lang="fr-FR" dirty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ef" panose="00000500000000000000" pitchFamily="2" charset="-79"/>
                <a:cs typeface="Alef" panose="00000500000000000000" pitchFamily="2" charset="-79"/>
              </a:rPr>
              <a:t>version </a:t>
            </a:r>
            <a:r>
              <a:rPr lang="fr-FR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ef" panose="00000500000000000000" pitchFamily="2" charset="-79"/>
                <a:cs typeface="Alef" panose="00000500000000000000" pitchFamily="2" charset="-79"/>
              </a:rPr>
              <a:t>sortie  </a:t>
            </a:r>
            <a:r>
              <a:rPr lang="fr-FR" dirty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ef" panose="00000500000000000000" pitchFamily="2" charset="-79"/>
                <a:cs typeface="Alef" panose="00000500000000000000" pitchFamily="2" charset="-79"/>
              </a:rPr>
              <a:t>en </a:t>
            </a:r>
            <a:r>
              <a:rPr lang="fr-FR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ef" panose="00000500000000000000" pitchFamily="2" charset="-79"/>
                <a:cs typeface="Alef" panose="00000500000000000000" pitchFamily="2" charset="-79"/>
              </a:rPr>
              <a:t>2003</a:t>
            </a:r>
          </a:p>
          <a:p>
            <a:pPr marL="0" indent="0">
              <a:buNone/>
            </a:pPr>
            <a:endParaRPr lang="fr-FR" dirty="0">
              <a:solidFill>
                <a:srgbClr val="FFFF00"/>
              </a:solidFill>
              <a:effectLst>
                <a:glow rad="127000">
                  <a:schemeClr val="tx1">
                    <a:lumMod val="95000"/>
                    <a:lumOff val="5000"/>
                  </a:schemeClr>
                </a:glow>
              </a:effectLst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ef" panose="00000500000000000000" pitchFamily="2" charset="-79"/>
                <a:cs typeface="Alef" panose="00000500000000000000" pitchFamily="2" charset="-79"/>
              </a:rPr>
              <a:t>Quelques caractéristiques de </a:t>
            </a:r>
            <a:r>
              <a:rPr lang="fr-FR" b="1" dirty="0" err="1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ef" panose="00000500000000000000" pitchFamily="2" charset="-79"/>
                <a:cs typeface="Alef" panose="00000500000000000000" pitchFamily="2" charset="-79"/>
              </a:rPr>
              <a:t>SpringBoot</a:t>
            </a:r>
            <a:r>
              <a:rPr lang="fr-FR" b="1" dirty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ef" panose="00000500000000000000" pitchFamily="2" charset="-79"/>
                <a:cs typeface="Alef" panose="00000500000000000000" pitchFamily="2" charset="-79"/>
              </a:rPr>
              <a:t> :</a:t>
            </a:r>
          </a:p>
          <a:p>
            <a:pPr marL="0" indent="0">
              <a:buNone/>
            </a:pPr>
            <a:r>
              <a:rPr lang="fr-FR" dirty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ef" panose="00000500000000000000" pitchFamily="2" charset="-79"/>
                <a:cs typeface="Alef" panose="00000500000000000000" pitchFamily="2" charset="-79"/>
              </a:rPr>
              <a:t>Serveur Web (ex :</a:t>
            </a:r>
            <a:r>
              <a:rPr lang="fr-FR" dirty="0" err="1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ef" panose="00000500000000000000" pitchFamily="2" charset="-79"/>
                <a:cs typeface="Alef" panose="00000500000000000000" pitchFamily="2" charset="-79"/>
              </a:rPr>
              <a:t>Tomcat,Jetty</a:t>
            </a:r>
            <a:r>
              <a:rPr lang="fr-FR" dirty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ef" panose="00000500000000000000" pitchFamily="2" charset="-79"/>
                <a:cs typeface="Alef" panose="00000500000000000000" pitchFamily="2" charset="-79"/>
              </a:rPr>
              <a:t>)directement </a:t>
            </a:r>
            <a:r>
              <a:rPr lang="fr-FR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ef" panose="00000500000000000000" pitchFamily="2" charset="-79"/>
                <a:cs typeface="Alef" panose="00000500000000000000" pitchFamily="2" charset="-79"/>
              </a:rPr>
              <a:t>embarquer</a:t>
            </a:r>
          </a:p>
          <a:p>
            <a:pPr marL="0" indent="0">
              <a:buNone/>
            </a:pPr>
            <a:r>
              <a:rPr lang="fr-FR" dirty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ef" panose="00000500000000000000" pitchFamily="2" charset="-79"/>
                <a:cs typeface="Alef" panose="00000500000000000000" pitchFamily="2" charset="-79"/>
              </a:rPr>
              <a:t>Aucune génération de code et aucune configuration XML </a:t>
            </a:r>
            <a:r>
              <a:rPr lang="fr-FR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ef" panose="00000500000000000000" pitchFamily="2" charset="-79"/>
                <a:cs typeface="Alef" panose="00000500000000000000" pitchFamily="2" charset="-79"/>
              </a:rPr>
              <a:t>requise</a:t>
            </a:r>
          </a:p>
          <a:p>
            <a:pPr marL="0" indent="0">
              <a:buNone/>
            </a:pPr>
            <a:r>
              <a:rPr lang="fr-FR" dirty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ef" panose="00000500000000000000" pitchFamily="2" charset="-79"/>
                <a:cs typeface="Alef" panose="00000500000000000000" pitchFamily="2" charset="-79"/>
              </a:rPr>
              <a:t>Interagir avec une base de données.</a:t>
            </a:r>
          </a:p>
          <a:p>
            <a:pPr marL="0" indent="0">
              <a:buNone/>
            </a:pPr>
            <a:r>
              <a:rPr lang="fr-FR" dirty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ef" panose="00000500000000000000" pitchFamily="2" charset="-79"/>
                <a:cs typeface="Alef" panose="00000500000000000000" pitchFamily="2" charset="-79"/>
              </a:rPr>
              <a:t>Traiter des requêtes HTTP et écrire des réponses </a:t>
            </a:r>
            <a:r>
              <a:rPr lang="fr-FR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ef" panose="00000500000000000000" pitchFamily="2" charset="-79"/>
                <a:cs typeface="Alef" panose="00000500000000000000" pitchFamily="2" charset="-79"/>
              </a:rPr>
              <a:t>HTTP</a:t>
            </a:r>
          </a:p>
          <a:p>
            <a:pPr marL="0" indent="0">
              <a:buNone/>
            </a:pPr>
            <a:r>
              <a:rPr lang="fr-FR" dirty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ef" panose="00000500000000000000" pitchFamily="2" charset="-79"/>
                <a:cs typeface="Alef" panose="00000500000000000000" pitchFamily="2" charset="-79"/>
              </a:rPr>
              <a:t>Gérer la sécurité de l’application</a:t>
            </a:r>
          </a:p>
          <a:p>
            <a:pPr marL="0" indent="0">
              <a:buNone/>
            </a:pPr>
            <a:endParaRPr lang="fr-FR" dirty="0">
              <a:solidFill>
                <a:srgbClr val="FFFF00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353" y="-1184203"/>
            <a:ext cx="6702083" cy="462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0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gerian" panose="04020705040A02060702" pitchFamily="82" charset="0"/>
              </a:rPr>
              <a:t>Organiser son développement 					professionnel</a:t>
            </a:r>
            <a:endParaRPr lang="fr-FR" dirty="0">
              <a:solidFill>
                <a:srgbClr val="FFFF00"/>
              </a:solidFill>
              <a:effectLst>
                <a:glow rad="127000">
                  <a:schemeClr val="tx1">
                    <a:lumMod val="95000"/>
                    <a:lumOff val="5000"/>
                  </a:schemeClr>
                </a:glow>
              </a:effectLst>
              <a:latin typeface="Algerian" panose="04020705040A02060702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</a:rPr>
              <a:t>https://www.youtube.com/c/amigoscode/videos</a:t>
            </a:r>
            <a:endParaRPr lang="fr-FR" dirty="0">
              <a:solidFill>
                <a:srgbClr val="FFFF00"/>
              </a:solidFill>
              <a:effectLst>
                <a:glow rad="127000">
                  <a:schemeClr val="tx1">
                    <a:lumMod val="95000"/>
                    <a:lumOff val="5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fr-FR" dirty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</a:rPr>
              <a:t>https://amigoscode.com/</a:t>
            </a:r>
            <a:endParaRPr lang="fr-FR" dirty="0" smtClean="0">
              <a:solidFill>
                <a:srgbClr val="FFFF00"/>
              </a:solidFill>
              <a:effectLst>
                <a:glow rad="127000">
                  <a:schemeClr val="tx1">
                    <a:lumMod val="95000"/>
                    <a:lumOff val="5000"/>
                  </a:schemeClr>
                </a:glow>
              </a:effectLst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37" y="2834640"/>
            <a:ext cx="7341164" cy="376371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601" y="2834640"/>
            <a:ext cx="4124005" cy="376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188" y="771775"/>
            <a:ext cx="8039100" cy="3219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188" y="226814"/>
            <a:ext cx="3380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</a:rPr>
              <a:t>https://openclassrooms.com/fr/s</a:t>
            </a:r>
            <a:endParaRPr lang="fr-FR" b="1" dirty="0">
              <a:solidFill>
                <a:srgbClr val="FFFF00"/>
              </a:solidFill>
              <a:effectLst>
                <a:glow rad="127000">
                  <a:schemeClr val="tx1">
                    <a:lumMod val="95000"/>
                    <a:lumOff val="5000"/>
                  </a:schemeClr>
                </a:glo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5402" y="4166854"/>
            <a:ext cx="2959272" cy="369332"/>
          </a:xfrm>
          <a:prstGeom prst="rect">
            <a:avLst/>
          </a:prstGeom>
          <a:effectLst>
            <a:glow rad="127000">
              <a:schemeClr val="tx1">
                <a:lumMod val="95000"/>
                <a:lumOff val="5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</a:rPr>
              <a:t>https://www.baeldung.com/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969" y="4145431"/>
            <a:ext cx="7155766" cy="25710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19" y="4536186"/>
            <a:ext cx="3232638" cy="14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4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074" y="272950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600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gerian" panose="04020705040A02060702" pitchFamily="82" charset="0"/>
              </a:rPr>
              <a:t>FIN</a:t>
            </a:r>
            <a:r>
              <a:rPr lang="fr-FR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gerian" panose="04020705040A02060702" pitchFamily="82" charset="0"/>
              </a:rPr>
              <a:t/>
            </a:r>
            <a:br>
              <a:rPr lang="fr-FR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gerian" panose="04020705040A02060702" pitchFamily="82" charset="0"/>
              </a:rPr>
            </a:br>
            <a:r>
              <a:rPr lang="fr-FR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gerian" panose="04020705040A02060702" pitchFamily="82" charset="0"/>
              </a:rPr>
              <a:t>merci de votre attention</a:t>
            </a:r>
            <a:endParaRPr lang="fr-FR" dirty="0">
              <a:solidFill>
                <a:srgbClr val="FFFF00"/>
              </a:solidFill>
              <a:effectLst>
                <a:glow rad="127000">
                  <a:schemeClr val="tx1">
                    <a:lumMod val="95000"/>
                    <a:lumOff val="5000"/>
                  </a:schemeClr>
                </a:glo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4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pring Boot Security Customize Login and Log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9" y="3888529"/>
            <a:ext cx="3969004" cy="287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889760" y="365924"/>
            <a:ext cx="7837715" cy="1446550"/>
          </a:xfrm>
          <a:prstGeom prst="rect">
            <a:avLst/>
          </a:prstGeom>
          <a:noFill/>
          <a:effectLst>
            <a:glow rad="495300">
              <a:schemeClr val="accent2">
                <a:lumMod val="75000"/>
                <a:alpha val="40000"/>
              </a:schemeClr>
            </a:glow>
            <a:innerShdw blurRad="63500" dist="50800" dir="18900000">
              <a:schemeClr val="accent2">
                <a:lumMod val="40000"/>
                <a:lumOff val="60000"/>
                <a:alpha val="50000"/>
              </a:schemeClr>
            </a:innerShdw>
            <a:softEdge rad="78740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  <a:latin typeface="Algerian" panose="04020705040A02060702" pitchFamily="82" charset="0"/>
              </a:rPr>
              <a:t>Gestion du patrimoine informatique</a:t>
            </a:r>
            <a:endParaRPr lang="fr-FR" sz="4400" b="1" dirty="0">
              <a:solidFill>
                <a:srgbClr val="FFFF00"/>
              </a:solidFill>
              <a:effectLst>
                <a:glow rad="127000">
                  <a:schemeClr val="tx1">
                    <a:lumMod val="95000"/>
                    <a:lumOff val="5000"/>
                  </a:schemeClr>
                </a:glow>
              </a:effectLst>
              <a:latin typeface="Algerian" panose="04020705040A02060702" pitchFamily="82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957" y="1103331"/>
            <a:ext cx="3248025" cy="564832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0" y="2403566"/>
            <a:ext cx="4010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</a:rPr>
              <a:t>Intégration de Spring Security</a:t>
            </a:r>
            <a:endParaRPr lang="fr-FR" sz="2000" b="1" dirty="0">
              <a:solidFill>
                <a:srgbClr val="FFFF00"/>
              </a:solidFill>
              <a:effectLst>
                <a:glow rad="127000">
                  <a:schemeClr val="tx1">
                    <a:lumMod val="95000"/>
                    <a:lumOff val="5000"/>
                  </a:schemeClr>
                </a:glow>
              </a:effectLst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09" y="2779365"/>
            <a:ext cx="4095613" cy="11334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" y="491991"/>
            <a:ext cx="1905000" cy="190500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853354" y="2403566"/>
            <a:ext cx="39006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FF00"/>
                </a:solidFill>
                <a:effectLst>
                  <a:glow rad="165100">
                    <a:schemeClr val="tx1">
                      <a:lumMod val="95000"/>
                      <a:lumOff val="5000"/>
                    </a:schemeClr>
                  </a:glow>
                </a:effectLst>
              </a:rPr>
              <a:t>Arborescence du projet </a:t>
            </a:r>
            <a:r>
              <a:rPr lang="fr-FR" sz="2400" b="1" dirty="0" smtClean="0">
                <a:solidFill>
                  <a:srgbClr val="FFFF00"/>
                </a:solidFill>
                <a:effectLst>
                  <a:glow rad="165100">
                    <a:schemeClr val="tx1">
                      <a:lumMod val="95000"/>
                      <a:lumOff val="5000"/>
                    </a:schemeClr>
                  </a:glow>
                </a:effectLst>
                <a:sym typeface="Wingdings" panose="05000000000000000000" pitchFamily="2" charset="2"/>
              </a:rPr>
              <a:t></a:t>
            </a:r>
          </a:p>
          <a:p>
            <a:endParaRPr lang="fr-FR" sz="2400" b="1" dirty="0">
              <a:solidFill>
                <a:srgbClr val="FFFF00"/>
              </a:solidFill>
              <a:effectLst>
                <a:glow rad="165100">
                  <a:schemeClr val="tx1">
                    <a:lumMod val="95000"/>
                    <a:lumOff val="5000"/>
                  </a:schemeClr>
                </a:glow>
              </a:effectLst>
              <a:sym typeface="Wingdings" panose="05000000000000000000" pitchFamily="2" charset="2"/>
            </a:endParaRPr>
          </a:p>
          <a:p>
            <a:r>
              <a:rPr lang="fr-FR" sz="2400" b="1" dirty="0" smtClean="0">
                <a:solidFill>
                  <a:srgbClr val="FFFF00"/>
                </a:solidFill>
                <a:effectLst>
                  <a:glow rad="165100">
                    <a:schemeClr val="tx1">
                      <a:lumMod val="95000"/>
                      <a:lumOff val="5000"/>
                    </a:schemeClr>
                  </a:glow>
                </a:effectLst>
                <a:sym typeface="Wingdings" panose="05000000000000000000" pitchFamily="2" charset="2"/>
              </a:rPr>
              <a:t>Gestion des entités, packages, classes, </a:t>
            </a:r>
            <a:r>
              <a:rPr lang="fr-FR" sz="2400" b="1" dirty="0" err="1" smtClean="0">
                <a:solidFill>
                  <a:srgbClr val="FFFF00"/>
                </a:solidFill>
                <a:effectLst>
                  <a:glow rad="165100">
                    <a:schemeClr val="tx1">
                      <a:lumMod val="95000"/>
                      <a:lumOff val="5000"/>
                    </a:schemeClr>
                  </a:glow>
                </a:effectLst>
                <a:sym typeface="Wingdings" panose="05000000000000000000" pitchFamily="2" charset="2"/>
              </a:rPr>
              <a:t>etc</a:t>
            </a:r>
            <a:endParaRPr lang="fr-FR" sz="2400" b="1" dirty="0">
              <a:solidFill>
                <a:srgbClr val="FFFF00"/>
              </a:solidFill>
              <a:effectLst>
                <a:glow rad="165100">
                  <a:schemeClr val="tx1">
                    <a:lumMod val="95000"/>
                    <a:lumOff val="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143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4789" y="4100033"/>
            <a:ext cx="3725908" cy="275796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350" y="-5304"/>
            <a:ext cx="7013859" cy="39580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3211" y="191644"/>
            <a:ext cx="35821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27000">
                    <a:srgbClr val="FF0000">
                      <a:alpha val="27000"/>
                    </a:srgbClr>
                  </a:glow>
                  <a:outerShdw blurRad="6985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https://start.spring.io/</a:t>
            </a:r>
          </a:p>
        </p:txBody>
      </p:sp>
    </p:spTree>
    <p:extLst>
      <p:ext uri="{BB962C8B-B14F-4D97-AF65-F5344CB8AC3E}">
        <p14:creationId xmlns:p14="http://schemas.microsoft.com/office/powerpoint/2010/main" val="268433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4789" y="4100033"/>
            <a:ext cx="3725908" cy="275796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350" y="-5304"/>
            <a:ext cx="7013859" cy="39580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3211" y="191644"/>
            <a:ext cx="35821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27000">
                    <a:srgbClr val="FF0000">
                      <a:alpha val="27000"/>
                    </a:srgbClr>
                  </a:glow>
                  <a:outerShdw blurRad="685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https://start.spring.io/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450993" y="3472389"/>
            <a:ext cx="389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  <a:outerShdw blurRad="228600" dir="18600000" algn="ctr" rotWithShape="0">
                    <a:srgbClr val="000000">
                      <a:alpha val="89000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On génère le projet</a:t>
            </a:r>
            <a:endParaRPr lang="fr-FR" b="1" dirty="0">
              <a:solidFill>
                <a:srgbClr val="FFFF00"/>
              </a:solidFill>
              <a:effectLst>
                <a:glow rad="127000">
                  <a:schemeClr val="tx1">
                    <a:lumMod val="95000"/>
                    <a:lumOff val="5000"/>
                  </a:schemeClr>
                </a:glow>
                <a:outerShdw blurRad="228600" dir="18600000" algn="ctr" rotWithShape="0">
                  <a:srgbClr val="000000">
                    <a:alpha val="89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3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251" y="1203887"/>
            <a:ext cx="2162175" cy="638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526" y="1842062"/>
            <a:ext cx="2247900" cy="86677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09006" y="147710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0" h="0"/>
            </a:sp3d>
          </a:bodyPr>
          <a:lstStyle/>
          <a:p>
            <a:r>
              <a:rPr lang="fr-FR" sz="2800" b="1" dirty="0" smtClean="0">
                <a:solidFill>
                  <a:srgbClr val="FFFF00"/>
                </a:solidFill>
                <a:effectLst>
                  <a:glow rad="292100">
                    <a:schemeClr val="tx1">
                      <a:lumMod val="95000"/>
                      <a:lumOff val="5000"/>
                      <a:alpha val="60000"/>
                    </a:schemeClr>
                  </a:glow>
                  <a:outerShdw sx="1000" sy="1000" algn="ctr" rotWithShape="0">
                    <a:srgbClr val="000000"/>
                  </a:outerShdw>
                </a:effectLst>
              </a:rPr>
              <a:t>Extraction du fichier.zip </a:t>
            </a:r>
            <a:r>
              <a:rPr lang="fr-FR" sz="2800" b="1" dirty="0" smtClean="0">
                <a:solidFill>
                  <a:srgbClr val="FFFF00"/>
                </a:solidFill>
                <a:effectLst>
                  <a:glow rad="292100">
                    <a:schemeClr val="tx1">
                      <a:lumMod val="95000"/>
                      <a:lumOff val="5000"/>
                      <a:alpha val="60000"/>
                    </a:schemeClr>
                  </a:glow>
                  <a:outerShdw sx="1000" sy="1000" algn="ctr" rotWithShape="0">
                    <a:srgbClr val="000000"/>
                  </a:outerShdw>
                </a:effectLst>
                <a:sym typeface="Wingdings" panose="05000000000000000000" pitchFamily="2" charset="2"/>
              </a:rPr>
              <a:t></a:t>
            </a:r>
            <a:endParaRPr lang="fr-FR" sz="2800" b="1" dirty="0">
              <a:solidFill>
                <a:srgbClr val="FFFF00"/>
              </a:solidFill>
              <a:effectLst>
                <a:glow rad="292100">
                  <a:schemeClr val="tx1">
                    <a:lumMod val="95000"/>
                    <a:lumOff val="5000"/>
                    <a:alpha val="60000"/>
                  </a:schemeClr>
                </a:glow>
                <a:outerShdw sx="1000" sy="1000" algn="ctr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308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251" y="1203887"/>
            <a:ext cx="2162175" cy="638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526" y="1842062"/>
            <a:ext cx="2247900" cy="86677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434" y="3348209"/>
            <a:ext cx="5953125" cy="188595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3629465"/>
            <a:ext cx="499952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reezing" dir="t"/>
            </a:scene3d>
            <a:sp3d extrusionH="57150">
              <a:bevelT w="38100" h="38100"/>
              <a:bevelB w="50800" h="38100" prst="riblet"/>
            </a:sp3d>
          </a:bodyPr>
          <a:lstStyle/>
          <a:p>
            <a:r>
              <a:rPr lang="fr-FR" sz="4000" b="1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  <a:outerShdw blurRad="50800" dist="50800" dir="5400000" algn="ctr" rotWithShape="0">
                    <a:srgbClr val="000000"/>
                  </a:outerShdw>
                </a:effectLst>
              </a:rPr>
              <a:t>Le projet est prêt !</a:t>
            </a:r>
            <a:endParaRPr lang="fr-FR" sz="4000" b="1" dirty="0">
              <a:solidFill>
                <a:srgbClr val="FFFF00"/>
              </a:solidFill>
              <a:effectLst>
                <a:glow rad="127000">
                  <a:schemeClr val="tx1">
                    <a:lumMod val="95000"/>
                    <a:lumOff val="5000"/>
                  </a:schemeClr>
                </a:glow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925" y="1481976"/>
            <a:ext cx="41111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800" b="1" dirty="0">
                <a:solidFill>
                  <a:srgbClr val="FFFF00"/>
                </a:solidFill>
                <a:effectLst>
                  <a:glow rad="292100">
                    <a:prstClr val="black">
                      <a:lumMod val="95000"/>
                      <a:lumOff val="5000"/>
                      <a:alpha val="60000"/>
                    </a:prstClr>
                  </a:glow>
                  <a:outerShdw sx="1000" sy="1000" algn="ctr" rotWithShape="0">
                    <a:srgbClr val="000000"/>
                  </a:outerShdw>
                </a:effectLst>
              </a:rPr>
              <a:t>Extraction du fichier.zip </a:t>
            </a:r>
            <a:r>
              <a:rPr lang="fr-FR" sz="2800" b="1" dirty="0">
                <a:solidFill>
                  <a:srgbClr val="FFFF00"/>
                </a:solidFill>
                <a:effectLst>
                  <a:glow rad="292100">
                    <a:prstClr val="black">
                      <a:lumMod val="95000"/>
                      <a:lumOff val="5000"/>
                      <a:alpha val="60000"/>
                    </a:prstClr>
                  </a:glow>
                  <a:outerShdw sx="1000" sy="1000" algn="ctr" rotWithShape="0">
                    <a:srgbClr val="000000"/>
                  </a:outerShdw>
                </a:effectLst>
                <a:sym typeface="Wingdings" panose="05000000000000000000" pitchFamily="2" charset="2"/>
              </a:rPr>
              <a:t></a:t>
            </a:r>
            <a:endParaRPr lang="fr-FR" sz="2800" b="1" dirty="0">
              <a:solidFill>
                <a:srgbClr val="FFFF00"/>
              </a:solidFill>
              <a:effectLst>
                <a:glow rad="292100">
                  <a:prstClr val="black">
                    <a:lumMod val="95000"/>
                    <a:lumOff val="5000"/>
                    <a:alpha val="60000"/>
                  </a:prstClr>
                </a:glow>
                <a:outerShdw sx="1000" sy="1000" algn="ctr" rotWithShape="0">
                  <a:srgbClr val="000000"/>
                </a:outerShdw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09006" y="147710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0" h="0"/>
            </a:sp3d>
          </a:bodyPr>
          <a:lstStyle/>
          <a:p>
            <a:r>
              <a:rPr lang="fr-FR" sz="2800" b="1" dirty="0" smtClean="0">
                <a:solidFill>
                  <a:srgbClr val="FFFF00"/>
                </a:solidFill>
                <a:effectLst>
                  <a:glow rad="292100">
                    <a:schemeClr val="tx1">
                      <a:lumMod val="95000"/>
                      <a:lumOff val="5000"/>
                      <a:alpha val="60000"/>
                    </a:schemeClr>
                  </a:glow>
                  <a:outerShdw sx="1000" sy="1000" algn="ctr" rotWithShape="0">
                    <a:srgbClr val="000000"/>
                  </a:outerShdw>
                </a:effectLst>
              </a:rPr>
              <a:t>Extraction du fichier.zip </a:t>
            </a:r>
            <a:r>
              <a:rPr lang="fr-FR" sz="2800" b="1" dirty="0" smtClean="0">
                <a:solidFill>
                  <a:srgbClr val="FFFF00"/>
                </a:solidFill>
                <a:effectLst>
                  <a:glow rad="292100">
                    <a:schemeClr val="tx1">
                      <a:lumMod val="95000"/>
                      <a:lumOff val="5000"/>
                      <a:alpha val="60000"/>
                    </a:schemeClr>
                  </a:glow>
                  <a:outerShdw sx="1000" sy="1000" algn="ctr" rotWithShape="0">
                    <a:srgbClr val="000000"/>
                  </a:outerShdw>
                </a:effectLst>
                <a:sym typeface="Wingdings" panose="05000000000000000000" pitchFamily="2" charset="2"/>
              </a:rPr>
              <a:t></a:t>
            </a:r>
            <a:endParaRPr lang="fr-FR" sz="2800" b="1" dirty="0">
              <a:solidFill>
                <a:srgbClr val="FFFF00"/>
              </a:solidFill>
              <a:effectLst>
                <a:glow rad="292100">
                  <a:schemeClr val="tx1">
                    <a:lumMod val="95000"/>
                    <a:lumOff val="5000"/>
                    <a:alpha val="60000"/>
                  </a:schemeClr>
                </a:glow>
                <a:outerShdw sx="1000" sy="1000" algn="ctr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828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251" y="1203887"/>
            <a:ext cx="2162175" cy="638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526" y="1842062"/>
            <a:ext cx="2247900" cy="86677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434" y="3348209"/>
            <a:ext cx="5953125" cy="188595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3629465"/>
            <a:ext cx="499952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reezing" dir="t"/>
            </a:scene3d>
            <a:sp3d extrusionH="57150">
              <a:bevelT w="38100" h="38100"/>
              <a:bevelB w="50800" h="38100" prst="riblet"/>
            </a:sp3d>
          </a:bodyPr>
          <a:lstStyle/>
          <a:p>
            <a:r>
              <a:rPr lang="fr-FR" sz="4000" b="1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  <a:outerShdw blurRad="50800" dist="50800" dir="5400000" algn="ctr" rotWithShape="0">
                    <a:srgbClr val="000000"/>
                  </a:outerShdw>
                </a:effectLst>
              </a:rPr>
              <a:t>Le projet est prêt !</a:t>
            </a:r>
            <a:endParaRPr lang="fr-FR" sz="4000" b="1" dirty="0">
              <a:solidFill>
                <a:srgbClr val="FFFF00"/>
              </a:solidFill>
              <a:effectLst>
                <a:glow rad="127000">
                  <a:schemeClr val="tx1">
                    <a:lumMod val="95000"/>
                    <a:lumOff val="5000"/>
                  </a:schemeClr>
                </a:glow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7426" y="4137088"/>
            <a:ext cx="2603218" cy="260321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37095" y="5234159"/>
            <a:ext cx="3756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IDE utilisé lors du stage:</a:t>
            </a:r>
          </a:p>
          <a:p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INTELLIJ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09006" y="147710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0" h="0"/>
            </a:sp3d>
          </a:bodyPr>
          <a:lstStyle/>
          <a:p>
            <a:r>
              <a:rPr lang="fr-FR" sz="2800" b="1" dirty="0" smtClean="0">
                <a:solidFill>
                  <a:srgbClr val="FFFF00"/>
                </a:solidFill>
                <a:effectLst>
                  <a:glow rad="292100">
                    <a:schemeClr val="tx1">
                      <a:lumMod val="95000"/>
                      <a:lumOff val="5000"/>
                      <a:alpha val="60000"/>
                    </a:schemeClr>
                  </a:glow>
                  <a:outerShdw sx="1000" sy="1000" algn="ctr" rotWithShape="0">
                    <a:srgbClr val="000000"/>
                  </a:outerShdw>
                </a:effectLst>
              </a:rPr>
              <a:t>Extraction du fichier.zip </a:t>
            </a:r>
            <a:r>
              <a:rPr lang="fr-FR" sz="2800" b="1" dirty="0" smtClean="0">
                <a:solidFill>
                  <a:srgbClr val="FFFF00"/>
                </a:solidFill>
                <a:effectLst>
                  <a:glow rad="292100">
                    <a:schemeClr val="tx1">
                      <a:lumMod val="95000"/>
                      <a:lumOff val="5000"/>
                      <a:alpha val="60000"/>
                    </a:schemeClr>
                  </a:glow>
                  <a:outerShdw sx="1000" sy="1000" algn="ctr" rotWithShape="0">
                    <a:srgbClr val="000000"/>
                  </a:outerShdw>
                </a:effectLst>
                <a:sym typeface="Wingdings" panose="05000000000000000000" pitchFamily="2" charset="2"/>
              </a:rPr>
              <a:t></a:t>
            </a:r>
            <a:endParaRPr lang="fr-FR" sz="2800" b="1" dirty="0">
              <a:solidFill>
                <a:srgbClr val="FFFF00"/>
              </a:solidFill>
              <a:effectLst>
                <a:glow rad="292100">
                  <a:schemeClr val="tx1">
                    <a:lumMod val="95000"/>
                    <a:lumOff val="5000"/>
                    <a:alpha val="60000"/>
                  </a:schemeClr>
                </a:glow>
                <a:outerShdw sx="1000" sy="1000" algn="ctr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94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FF00"/>
                </a:solidFill>
                <a:effectLst>
                  <a:glow rad="101600">
                    <a:schemeClr val="tx1">
                      <a:lumMod val="95000"/>
                      <a:lumOff val="5000"/>
                    </a:schemeClr>
                  </a:glow>
                </a:effectLst>
                <a:latin typeface="Algerian" panose="04020705040A02060702" pitchFamily="82" charset="0"/>
              </a:rPr>
              <a:t>Travail en mode projet</a:t>
            </a:r>
            <a:endParaRPr lang="fr-FR" b="1" dirty="0">
              <a:solidFill>
                <a:srgbClr val="FFFF00"/>
              </a:solidFill>
              <a:effectLst>
                <a:glow rad="101600">
                  <a:schemeClr val="tx1">
                    <a:lumMod val="95000"/>
                    <a:lumOff val="5000"/>
                  </a:schemeClr>
                </a:glow>
              </a:effectLst>
              <a:latin typeface="Algerian" panose="04020705040A02060702" pitchFamily="82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332" y="1473811"/>
            <a:ext cx="9625149" cy="299103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6" y="4464845"/>
            <a:ext cx="12028714" cy="161925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593102" y="6208877"/>
            <a:ext cx="424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FF00"/>
                </a:solidFill>
                <a:effectLst>
                  <a:glow rad="127000">
                    <a:schemeClr val="tx1">
                      <a:lumMod val="95000"/>
                      <a:lumOff val="5000"/>
                    </a:schemeClr>
                  </a:glow>
                </a:effectLst>
              </a:rPr>
              <a:t>CAHIER DES CHARGES</a:t>
            </a:r>
            <a:endParaRPr lang="fr-FR" sz="2000" b="1" dirty="0">
              <a:solidFill>
                <a:srgbClr val="FFFF00"/>
              </a:solidFill>
              <a:effectLst>
                <a:glow rad="127000">
                  <a:schemeClr val="tx1">
                    <a:lumMod val="95000"/>
                    <a:lumOff val="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7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200</Words>
  <Application>Microsoft Office PowerPoint</Application>
  <PresentationFormat>Grand écran</PresentationFormat>
  <Paragraphs>59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Alef</vt:lpstr>
      <vt:lpstr>Algerian</vt:lpstr>
      <vt:lpstr>Arial</vt:lpstr>
      <vt:lpstr>Arial Black</vt:lpstr>
      <vt:lpstr>Calibri</vt:lpstr>
      <vt:lpstr>Calibri Light</vt:lpstr>
      <vt:lpstr>Wingdings</vt:lpstr>
      <vt:lpstr>Thème Office</vt:lpstr>
      <vt:lpstr>API REST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Travail en mode projet</vt:lpstr>
      <vt:lpstr>Présentation PowerPoint</vt:lpstr>
      <vt:lpstr>Développer la présence en ligne de l’organisation</vt:lpstr>
      <vt:lpstr>CLASSE USER DE L’API </vt:lpstr>
      <vt:lpstr>Controller @Restcontroller</vt:lpstr>
      <vt:lpstr>   Gestion des données</vt:lpstr>
      <vt:lpstr>Présentation PowerPoint</vt:lpstr>
      <vt:lpstr>application.properties</vt:lpstr>
      <vt:lpstr>Présentation PowerPoint</vt:lpstr>
      <vt:lpstr>Présentation PowerPoint</vt:lpstr>
      <vt:lpstr>Présentation PowerPoint</vt:lpstr>
      <vt:lpstr>Organiser son développement      professionnel</vt:lpstr>
      <vt:lpstr>Présentation PowerPoint</vt:lpstr>
      <vt:lpstr>FIN 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REST</dc:title>
  <dc:creator>adem romdhane</dc:creator>
  <cp:lastModifiedBy>adem romdhane</cp:lastModifiedBy>
  <cp:revision>50</cp:revision>
  <dcterms:created xsi:type="dcterms:W3CDTF">2022-03-15T09:23:13Z</dcterms:created>
  <dcterms:modified xsi:type="dcterms:W3CDTF">2022-03-24T13:05:28Z</dcterms:modified>
</cp:coreProperties>
</file>