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8" r:id="rId5"/>
    <p:sldId id="259" r:id="rId6"/>
    <p:sldId id="270" r:id="rId7"/>
    <p:sldId id="260" r:id="rId8"/>
    <p:sldId id="271" r:id="rId9"/>
    <p:sldId id="261" r:id="rId10"/>
    <p:sldId id="262" r:id="rId11"/>
    <p:sldId id="263" r:id="rId12"/>
    <p:sldId id="279" r:id="rId13"/>
    <p:sldId id="264" r:id="rId14"/>
    <p:sldId id="277" r:id="rId15"/>
    <p:sldId id="276" r:id="rId16"/>
    <p:sldId id="285" r:id="rId17"/>
    <p:sldId id="284" r:id="rId18"/>
    <p:sldId id="287" r:id="rId19"/>
    <p:sldId id="288" r:id="rId20"/>
    <p:sldId id="289" r:id="rId21"/>
    <p:sldId id="28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SQ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ccounts/" TargetMode="External"/><Relationship Id="rId2" Type="http://schemas.openxmlformats.org/officeDocument/2006/relationships/hyperlink" Target="https://baike.baidu.com/item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58.194.172.34/opac/item.php?marc_no=001152525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item/ECMAScri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23</a:t>
            </a:r>
            <a:r>
              <a:rPr lang="zh-CN" altLang="en-US" dirty="0"/>
              <a:t>章（补充） </a:t>
            </a:r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7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23.2 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/>
              <a:t>JSON</a:t>
            </a:r>
            <a:r>
              <a:rPr lang="zh-CN" altLang="en-US" dirty="0"/>
              <a:t>是 </a:t>
            </a:r>
            <a:r>
              <a:rPr lang="en-US" altLang="zh-CN" b="1" dirty="0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原生格式，这意味着在 </a:t>
            </a:r>
            <a:r>
              <a:rPr lang="en-US" altLang="zh-CN" b="1" dirty="0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中处理 </a:t>
            </a:r>
            <a:r>
              <a:rPr lang="en-US" altLang="zh-CN" b="1" dirty="0"/>
              <a:t>JSON</a:t>
            </a:r>
            <a:r>
              <a:rPr lang="zh-CN" altLang="en-US" dirty="0"/>
              <a:t>数据不须要任何特殊的 </a:t>
            </a:r>
            <a:r>
              <a:rPr lang="en-US" altLang="zh-CN" dirty="0"/>
              <a:t>API </a:t>
            </a:r>
            <a:r>
              <a:rPr lang="zh-CN" altLang="en-US" dirty="0"/>
              <a:t>或工具包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/>
              <a:t> </a:t>
            </a:r>
            <a:r>
              <a:rPr lang="zh-CN" altLang="en-US" dirty="0"/>
              <a:t>在数据传输流程中，</a:t>
            </a:r>
            <a:r>
              <a:rPr lang="en-US" altLang="zh-CN" b="1" dirty="0" err="1"/>
              <a:t>json</a:t>
            </a:r>
            <a:r>
              <a:rPr lang="zh-CN" altLang="en-US" dirty="0"/>
              <a:t>是以文本，即字符串的形式传递的，而</a:t>
            </a:r>
            <a:r>
              <a:rPr lang="en-US" altLang="zh-CN" dirty="0"/>
              <a:t>JS</a:t>
            </a:r>
            <a:r>
              <a:rPr lang="zh-CN" altLang="en-US" dirty="0"/>
              <a:t>操作的是</a:t>
            </a:r>
            <a:r>
              <a:rPr lang="en-US" altLang="zh-CN" b="1" dirty="0"/>
              <a:t>JSON</a:t>
            </a:r>
            <a:r>
              <a:rPr lang="zh-CN" altLang="en-US" dirty="0"/>
              <a:t>对象，所以，</a:t>
            </a:r>
            <a:r>
              <a:rPr lang="en-US" altLang="zh-CN" b="1" dirty="0"/>
              <a:t>JSON</a:t>
            </a:r>
            <a:r>
              <a:rPr lang="zh-CN" altLang="en-US" dirty="0"/>
              <a:t>对象和</a:t>
            </a:r>
            <a:r>
              <a:rPr lang="en-US" altLang="zh-CN" b="1" dirty="0"/>
              <a:t>JSON</a:t>
            </a:r>
            <a:r>
              <a:rPr lang="zh-CN" altLang="en-US" dirty="0"/>
              <a:t>字符串之间的相互转换是关键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b="1" dirty="0" smtClean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07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序列化和反序列化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395288" y="1628800"/>
            <a:ext cx="8229600" cy="4238600"/>
          </a:xfrm>
        </p:spPr>
        <p:txBody>
          <a:bodyPr>
            <a:normAutofit/>
          </a:bodyPr>
          <a:lstStyle/>
          <a:p>
            <a:r>
              <a:rPr lang="en-US" altLang="zh-CN" b="1" dirty="0" err="1" smtClean="0"/>
              <a:t>json</a:t>
            </a:r>
            <a:r>
              <a:rPr lang="zh-CN" altLang="en-US" dirty="0" smtClean="0"/>
              <a:t>是以文本，字符串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str1 = '{ "name": "</a:t>
            </a:r>
            <a:r>
              <a:rPr lang="en-US" altLang="zh-CN" dirty="0" err="1" smtClean="0"/>
              <a:t>cxh</a:t>
            </a:r>
            <a:r>
              <a:rPr lang="en-US" altLang="zh-CN" dirty="0" smtClean="0"/>
              <a:t>", "sex": "man" }';</a:t>
            </a:r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操作的是</a:t>
            </a:r>
            <a:r>
              <a:rPr lang="en-US" altLang="zh-CN" b="1" dirty="0" smtClean="0"/>
              <a:t>JSON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str2 = { "name": "</a:t>
            </a:r>
            <a:r>
              <a:rPr lang="en-US" altLang="zh-CN" dirty="0" err="1" smtClean="0"/>
              <a:t>cxh</a:t>
            </a:r>
            <a:r>
              <a:rPr lang="en-US" altLang="zh-CN" dirty="0" smtClean="0"/>
              <a:t>", "sex": "man" };</a:t>
            </a:r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948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JSON</a:t>
            </a:r>
            <a:r>
              <a:rPr lang="zh-CN" altLang="en-US" dirty="0"/>
              <a:t>对象和</a:t>
            </a:r>
            <a:r>
              <a:rPr lang="en-US" altLang="zh-CN" b="1" dirty="0"/>
              <a:t>JSON</a:t>
            </a:r>
            <a:r>
              <a:rPr lang="zh-CN" altLang="en-US" dirty="0"/>
              <a:t>字符串之间的相互转换</a:t>
            </a:r>
            <a:endParaRPr lang="en-US" altLang="zh-CN" dirty="0"/>
          </a:p>
          <a:p>
            <a:pPr lvl="1"/>
            <a:r>
              <a:rPr lang="en-US" altLang="zh-CN" b="1" dirty="0"/>
              <a:t>JSON</a:t>
            </a:r>
            <a:r>
              <a:rPr lang="zh-CN" altLang="en-US" dirty="0"/>
              <a:t>字符串转换为</a:t>
            </a:r>
            <a:r>
              <a:rPr lang="en-US" altLang="zh-CN" b="1" dirty="0"/>
              <a:t>JSON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/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 = </a:t>
            </a:r>
            <a:r>
              <a:rPr lang="en-US" altLang="zh-CN" dirty="0" err="1"/>
              <a:t>eval</a:t>
            </a:r>
            <a:r>
              <a:rPr lang="en-US" altLang="zh-CN" dirty="0"/>
              <a:t>('(' + </a:t>
            </a:r>
            <a:r>
              <a:rPr lang="en-US" altLang="zh-CN" dirty="0" err="1"/>
              <a:t>str</a:t>
            </a:r>
            <a:r>
              <a:rPr lang="en-US" altLang="zh-CN" dirty="0"/>
              <a:t> + ')');</a:t>
            </a:r>
          </a:p>
          <a:p>
            <a:pPr lvl="2"/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 = </a:t>
            </a:r>
            <a:r>
              <a:rPr lang="en-US" altLang="zh-CN" dirty="0" err="1"/>
              <a:t>str.parseJSON</a:t>
            </a:r>
            <a:r>
              <a:rPr lang="en-US" altLang="zh-CN" dirty="0"/>
              <a:t>(); </a:t>
            </a:r>
          </a:p>
          <a:p>
            <a:pPr lvl="2"/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 = </a:t>
            </a:r>
            <a:r>
              <a:rPr lang="en-US" altLang="zh-CN" b="1" dirty="0" err="1"/>
              <a:t>JSON</a:t>
            </a:r>
            <a:r>
              <a:rPr lang="en-US" altLang="zh-CN" dirty="0" err="1"/>
              <a:t>.parse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 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b="1" dirty="0"/>
              <a:t>JSON</a:t>
            </a:r>
            <a:r>
              <a:rPr lang="zh-CN" altLang="en-US" dirty="0"/>
              <a:t>对象转化为</a:t>
            </a:r>
            <a:r>
              <a:rPr lang="en-US" altLang="zh-CN" b="1" dirty="0"/>
              <a:t>JSON</a:t>
            </a:r>
            <a:r>
              <a:rPr lang="zh-CN" altLang="en-US" dirty="0"/>
              <a:t>字符串</a:t>
            </a:r>
            <a:endParaRPr lang="en-US" altLang="zh-CN" dirty="0"/>
          </a:p>
          <a:p>
            <a:pPr lvl="2"/>
            <a:r>
              <a:rPr lang="en-US" altLang="zh-CN" dirty="0" err="1"/>
              <a:t>var</a:t>
            </a:r>
            <a:r>
              <a:rPr lang="en-US" altLang="zh-CN" dirty="0"/>
              <a:t> last=</a:t>
            </a:r>
            <a:r>
              <a:rPr lang="en-US" altLang="zh-CN" dirty="0" err="1"/>
              <a:t>obj.toJSONString</a:t>
            </a:r>
            <a:r>
              <a:rPr lang="en-US" altLang="zh-CN" dirty="0"/>
              <a:t>(); </a:t>
            </a:r>
          </a:p>
          <a:p>
            <a:pPr lvl="2"/>
            <a:r>
              <a:rPr lang="en-US" altLang="zh-CN" dirty="0" err="1"/>
              <a:t>var</a:t>
            </a:r>
            <a:r>
              <a:rPr lang="en-US" altLang="zh-CN" dirty="0"/>
              <a:t> last=</a:t>
            </a:r>
            <a:r>
              <a:rPr lang="en-US" altLang="zh-CN" b="1" dirty="0" err="1"/>
              <a:t>JSON</a:t>
            </a:r>
            <a:r>
              <a:rPr lang="en-US" altLang="zh-CN" dirty="0" err="1"/>
              <a:t>.stringify</a:t>
            </a:r>
            <a:r>
              <a:rPr lang="en-US" altLang="zh-CN" dirty="0"/>
              <a:t>(</a:t>
            </a:r>
            <a:r>
              <a:rPr lang="en-US" altLang="zh-CN" dirty="0" err="1"/>
              <a:t>obj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为了方便地处理，</a:t>
            </a:r>
            <a:r>
              <a:rPr lang="en-US" altLang="zh-CN" b="1" smtClean="0"/>
              <a:t>JSON</a:t>
            </a:r>
            <a:r>
              <a:rPr lang="zh-CN" altLang="en-US" smtClean="0"/>
              <a:t>提供了</a:t>
            </a:r>
            <a:r>
              <a:rPr lang="en-US" altLang="zh-CN" b="1" smtClean="0"/>
              <a:t>json</a:t>
            </a:r>
            <a:r>
              <a:rPr lang="en-US" altLang="zh-CN" smtClean="0"/>
              <a:t>.js</a:t>
            </a:r>
            <a:r>
              <a:rPr lang="zh-CN" altLang="en-US" smtClean="0"/>
              <a:t>包：</a:t>
            </a:r>
            <a:endParaRPr lang="en-US" altLang="zh-CN" smtClean="0"/>
          </a:p>
          <a:p>
            <a:pPr lvl="1"/>
            <a:r>
              <a:rPr lang="en-US" altLang="zh-CN" smtClean="0"/>
              <a:t>http://www.</a:t>
            </a:r>
            <a:r>
              <a:rPr lang="en-US" altLang="zh-CN" b="1" smtClean="0"/>
              <a:t>json</a:t>
            </a:r>
            <a:r>
              <a:rPr lang="en-US" altLang="zh-CN" smtClean="0"/>
              <a:t>.org/</a:t>
            </a:r>
            <a:r>
              <a:rPr lang="en-US" altLang="zh-CN" b="1" smtClean="0"/>
              <a:t>json</a:t>
            </a:r>
            <a:r>
              <a:rPr lang="en-US" altLang="zh-CN" smtClean="0"/>
              <a:t>.js</a:t>
            </a:r>
          </a:p>
          <a:p>
            <a:r>
              <a:rPr lang="zh-CN" altLang="en-US" smtClean="0"/>
              <a:t>除了</a:t>
            </a:r>
            <a:r>
              <a:rPr lang="en-US" altLang="zh-CN" smtClean="0"/>
              <a:t>eval()</a:t>
            </a:r>
            <a:r>
              <a:rPr lang="zh-CN" altLang="en-US" smtClean="0"/>
              <a:t>函数是</a:t>
            </a:r>
            <a:r>
              <a:rPr lang="en-US" altLang="zh-CN" smtClean="0"/>
              <a:t>js</a:t>
            </a:r>
            <a:r>
              <a:rPr lang="zh-CN" altLang="en-US" smtClean="0"/>
              <a:t>自带的之外，其他的多个要领都来自</a:t>
            </a:r>
            <a:r>
              <a:rPr lang="en-US" altLang="zh-CN" b="1" smtClean="0"/>
              <a:t>json</a:t>
            </a:r>
            <a:r>
              <a:rPr lang="en-US" altLang="zh-CN" smtClean="0"/>
              <a:t>.js</a:t>
            </a:r>
            <a:r>
              <a:rPr lang="zh-CN" altLang="en-US" smtClean="0"/>
              <a:t>包</a:t>
            </a:r>
            <a:endParaRPr lang="en-US" altLang="zh-CN" smtClean="0"/>
          </a:p>
          <a:p>
            <a:r>
              <a:rPr lang="zh-CN" altLang="en-US" smtClean="0"/>
              <a:t>注意</a:t>
            </a:r>
            <a:r>
              <a:rPr lang="en-US" altLang="zh-CN" b="1" smtClean="0"/>
              <a:t>json</a:t>
            </a:r>
            <a:r>
              <a:rPr lang="en-US" altLang="zh-CN" smtClean="0"/>
              <a:t>.js</a:t>
            </a:r>
            <a:r>
              <a:rPr lang="zh-CN" altLang="en-US" smtClean="0"/>
              <a:t>包版本差异</a:t>
            </a:r>
          </a:p>
        </p:txBody>
      </p:sp>
    </p:spTree>
    <p:extLst>
      <p:ext uri="{BB962C8B-B14F-4D97-AF65-F5344CB8AC3E}">
        <p14:creationId xmlns:p14="http://schemas.microsoft.com/office/powerpoint/2010/main" val="248409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23.3 </a:t>
            </a:r>
            <a:r>
              <a:rPr lang="zh-CN" altLang="en-US" dirty="0" smtClean="0"/>
              <a:t>服务器端的</a:t>
            </a:r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PHP </a:t>
            </a:r>
            <a:r>
              <a:rPr lang="zh-CN" altLang="en-US" dirty="0"/>
              <a:t>序列化</a:t>
            </a:r>
            <a:r>
              <a:rPr lang="en-US" altLang="zh-CN" dirty="0"/>
              <a:t>JSON</a:t>
            </a:r>
          </a:p>
          <a:p>
            <a:pPr lvl="1"/>
            <a:r>
              <a:rPr lang="en-US" altLang="zh-CN" dirty="0" err="1"/>
              <a:t>json_decode</a:t>
            </a:r>
            <a:r>
              <a:rPr lang="zh-CN" altLang="en-US" dirty="0"/>
              <a:t>（类对象）</a:t>
            </a:r>
            <a:endParaRPr lang="en-US" altLang="zh-CN" dirty="0" smtClean="0"/>
          </a:p>
          <a:p>
            <a:r>
              <a:rPr lang="zh-CN" altLang="en-US" dirty="0" smtClean="0"/>
              <a:t>从客户端接收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数据</a:t>
            </a:r>
            <a:endParaRPr lang="en-US" altLang="zh-CN" dirty="0"/>
          </a:p>
          <a:p>
            <a:r>
              <a:rPr lang="zh-CN" altLang="en-US" dirty="0" smtClean="0"/>
              <a:t>一般用</a:t>
            </a:r>
            <a:r>
              <a:rPr lang="en-US" altLang="zh-CN" dirty="0" err="1" smtClean="0"/>
              <a:t>file_get_contents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://input’)</a:t>
            </a:r>
            <a:r>
              <a:rPr lang="zh-CN" altLang="en-US" dirty="0" smtClean="0"/>
              <a:t>获取安卓端传过来的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字符串，然后通过</a:t>
            </a:r>
            <a:endParaRPr lang="en-US" altLang="zh-CN" dirty="0" smtClean="0"/>
          </a:p>
          <a:p>
            <a:r>
              <a:rPr lang="en-US" altLang="zh-CN" dirty="0"/>
              <a:t>PHP </a:t>
            </a:r>
            <a:r>
              <a:rPr lang="zh-CN" altLang="en-US" dirty="0"/>
              <a:t>反</a:t>
            </a:r>
            <a:r>
              <a:rPr lang="zh-CN" altLang="en-US" dirty="0" smtClean="0"/>
              <a:t>序列化</a:t>
            </a:r>
            <a:r>
              <a:rPr lang="en-US" altLang="zh-CN" dirty="0" smtClean="0"/>
              <a:t>JSON</a:t>
            </a:r>
          </a:p>
          <a:p>
            <a:pPr lvl="1"/>
            <a:r>
              <a:rPr lang="en-US" altLang="zh-CN" dirty="0" err="1"/>
              <a:t>json_decode</a:t>
            </a:r>
            <a:r>
              <a:rPr lang="en-US" altLang="zh-CN" dirty="0"/>
              <a:t>($</a:t>
            </a:r>
            <a:r>
              <a:rPr lang="en-US" altLang="zh-CN" dirty="0" err="1"/>
              <a:t>postInfo,true</a:t>
            </a:r>
            <a:r>
              <a:rPr lang="en-US" altLang="zh-CN" dirty="0"/>
              <a:t>)</a:t>
            </a:r>
            <a:r>
              <a:rPr lang="zh-CN" altLang="en-US" dirty="0"/>
              <a:t>将</a:t>
            </a:r>
            <a:r>
              <a:rPr lang="en-US" altLang="zh-CN" dirty="0" err="1"/>
              <a:t>json</a:t>
            </a:r>
            <a:r>
              <a:rPr lang="zh-CN" altLang="en-US" dirty="0"/>
              <a:t>字符串转换为数组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89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23.4 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NoSQL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数据存储问题</a:t>
            </a:r>
            <a:endParaRPr lang="en-US" altLang="zh-CN" dirty="0" smtClean="0"/>
          </a:p>
          <a:p>
            <a:r>
              <a:rPr lang="en-US" altLang="zh-CN" dirty="0"/>
              <a:t>NoSQL</a:t>
            </a:r>
            <a:r>
              <a:rPr lang="zh-CN" altLang="en-US" dirty="0"/>
              <a:t>，泛指非关系型的数据库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 smtClean="0"/>
              <a:t>Not </a:t>
            </a:r>
            <a:r>
              <a:rPr lang="en-US" altLang="zh-CN" dirty="0"/>
              <a:t>Only SQL </a:t>
            </a:r>
            <a:r>
              <a:rPr lang="zh-CN" altLang="en-US" dirty="0" smtClean="0"/>
              <a:t>，</a:t>
            </a:r>
            <a:r>
              <a:rPr lang="zh-CN" altLang="en-US" dirty="0"/>
              <a:t>意即“不仅仅是</a:t>
            </a:r>
            <a:r>
              <a:rPr lang="en-US" altLang="zh-CN" dirty="0">
                <a:hlinkClick r:id="rId2"/>
              </a:rPr>
              <a:t>SQL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</a:t>
            </a:r>
            <a:r>
              <a:rPr lang="zh-CN" altLang="en-US" dirty="0"/>
              <a:t>解决大规模数据集合多重数据种类带来的挑战，尤其是大数据应用难题。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18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332656"/>
            <a:ext cx="6488761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5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CouchDB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 err="1"/>
              <a:t>CouchDB</a:t>
            </a:r>
            <a:r>
              <a:rPr lang="en-US" altLang="zh-CN" b="1" dirty="0"/>
              <a:t> </a:t>
            </a:r>
            <a:r>
              <a:rPr lang="zh-CN" altLang="en-US" dirty="0"/>
              <a:t>是一个开源的面向文档的数据库管理系统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/>
              <a:t>其数据存储方式有点类似</a:t>
            </a:r>
            <a:r>
              <a:rPr lang="en-US" altLang="zh-CN" dirty="0" err="1">
                <a:hlinkClick r:id="rId2"/>
              </a:rPr>
              <a:t>lucene</a:t>
            </a:r>
            <a:r>
              <a:rPr lang="zh-CN" altLang="en-US" dirty="0"/>
              <a:t>的</a:t>
            </a:r>
            <a:r>
              <a:rPr lang="en-US" altLang="zh-CN" dirty="0"/>
              <a:t>index</a:t>
            </a:r>
            <a:r>
              <a:rPr lang="zh-CN" altLang="en-US" dirty="0"/>
              <a:t>文件格式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口号</a:t>
            </a:r>
            <a:r>
              <a:rPr lang="zh-CN" altLang="en-US" dirty="0"/>
              <a:t>就是：下一代的</a:t>
            </a:r>
            <a:r>
              <a:rPr lang="en-US" altLang="zh-CN" dirty="0"/>
              <a:t>Web</a:t>
            </a:r>
            <a:r>
              <a:rPr lang="zh-CN" altLang="en-US" dirty="0"/>
              <a:t>应用存储系统。</a:t>
            </a:r>
          </a:p>
          <a:p>
            <a:r>
              <a:rPr lang="zh-CN" altLang="en-US" dirty="0" smtClean="0"/>
              <a:t>可以</a:t>
            </a:r>
            <a:r>
              <a:rPr lang="zh-CN" altLang="en-US" dirty="0"/>
              <a:t>安装在大部分 </a:t>
            </a:r>
            <a:r>
              <a:rPr lang="en-US" altLang="zh-CN" dirty="0"/>
              <a:t>POSIX </a:t>
            </a:r>
            <a:r>
              <a:rPr lang="zh-CN" altLang="en-US" dirty="0"/>
              <a:t>系统上，包括 </a:t>
            </a:r>
            <a:r>
              <a:rPr lang="en-US" altLang="zh-CN" dirty="0"/>
              <a:t>Linux® </a:t>
            </a:r>
            <a:r>
              <a:rPr lang="zh-CN" altLang="en-US" dirty="0"/>
              <a:t>和 </a:t>
            </a:r>
            <a:r>
              <a:rPr lang="en-US" altLang="zh-CN" dirty="0"/>
              <a:t>Mac OS X</a:t>
            </a:r>
            <a:r>
              <a:rPr lang="zh-CN" altLang="en-US" dirty="0" smtClean="0"/>
              <a:t>。目前</a:t>
            </a:r>
            <a:r>
              <a:rPr lang="zh-CN" altLang="en-US" dirty="0"/>
              <a:t>还不正式支持 </a:t>
            </a:r>
            <a:r>
              <a:rPr lang="en-US" altLang="zh-CN" dirty="0"/>
              <a:t>Windows</a:t>
            </a:r>
            <a:r>
              <a:rPr lang="en-US" altLang="zh-CN" dirty="0" smtClean="0"/>
              <a:t>®</a:t>
            </a:r>
            <a:endParaRPr lang="zh-CN" altLang="en-US" dirty="0"/>
          </a:p>
          <a:p>
            <a:r>
              <a:rPr lang="zh-CN" altLang="en-US" dirty="0" smtClean="0"/>
              <a:t>是</a:t>
            </a:r>
            <a:r>
              <a:rPr lang="zh-CN" altLang="en-US" dirty="0"/>
              <a:t>一个顶级 </a:t>
            </a:r>
            <a:r>
              <a:rPr lang="en-US" altLang="zh-CN" dirty="0"/>
              <a:t>Apache Software Foundation </a:t>
            </a:r>
            <a:r>
              <a:rPr lang="zh-CN" altLang="en-US" dirty="0"/>
              <a:t>开源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通过 </a:t>
            </a:r>
            <a:r>
              <a:rPr lang="en-US" altLang="zh-CN" dirty="0" smtClean="0"/>
              <a:t>JSON </a:t>
            </a:r>
            <a:r>
              <a:rPr lang="en-US" altLang="zh-CN" dirty="0"/>
              <a:t>API </a:t>
            </a:r>
            <a:r>
              <a:rPr lang="zh-CN" altLang="en-US" dirty="0"/>
              <a:t>访问</a:t>
            </a:r>
          </a:p>
          <a:p>
            <a:pPr lvl="1"/>
            <a:r>
              <a:rPr lang="zh-CN" altLang="en-US" dirty="0" smtClean="0"/>
              <a:t>本地安装了</a:t>
            </a:r>
            <a:r>
              <a:rPr lang="en-US" altLang="zh-CN" b="1" dirty="0" err="1" smtClean="0"/>
              <a:t>CouchDB</a:t>
            </a:r>
            <a:r>
              <a:rPr lang="zh-CN" altLang="en-US" b="1" dirty="0" smtClean="0"/>
              <a:t>，有一个名为</a:t>
            </a:r>
            <a:r>
              <a:rPr lang="en-US" altLang="zh-CN" b="1" dirty="0" smtClean="0"/>
              <a:t>accounts</a:t>
            </a:r>
            <a:r>
              <a:rPr lang="zh-CN" altLang="en-US" b="1" dirty="0" smtClean="0"/>
              <a:t>的数据库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用</a:t>
            </a:r>
            <a:r>
              <a:rPr lang="en-US" altLang="zh-CN" b="1" dirty="0"/>
              <a:t> </a:t>
            </a:r>
            <a:r>
              <a:rPr lang="en-US" altLang="zh-CN" b="1" dirty="0" smtClean="0">
                <a:hlinkClick r:id="rId3"/>
              </a:rPr>
              <a:t>http://localhost/accounts/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从数据库获取数据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数据是</a:t>
            </a:r>
            <a:r>
              <a:rPr lang="en-US" altLang="zh-CN" b="1" dirty="0" smtClean="0"/>
              <a:t>JSON </a:t>
            </a:r>
            <a:r>
              <a:rPr lang="zh-CN" altLang="en-US" b="1" dirty="0" smtClean="0"/>
              <a:t>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51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23.5 JSON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XML</a:t>
            </a:r>
            <a:r>
              <a:rPr lang="zh-CN" altLang="en-US" b="1" dirty="0" smtClean="0"/>
              <a:t>的区别比较</a:t>
            </a:r>
            <a:endParaRPr lang="zh-CN" altLang="en-US" dirty="0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mtClean="0"/>
              <a:t>XML</a:t>
            </a:r>
            <a:r>
              <a:rPr lang="zh-CN" altLang="en-US" smtClean="0"/>
              <a:t>的优点</a:t>
            </a:r>
            <a:endParaRPr lang="en-US" altLang="zh-CN" smtClean="0"/>
          </a:p>
          <a:p>
            <a:pPr lvl="1"/>
            <a:r>
              <a:rPr lang="zh-CN" altLang="en-US" sz="2400" smtClean="0"/>
              <a:t>格式统一，符合标准；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容易与其他系统进行远程交互，数据共享比较方便。</a:t>
            </a:r>
            <a:endParaRPr lang="en-US" altLang="zh-CN" sz="2400" smtClean="0"/>
          </a:p>
          <a:p>
            <a:r>
              <a:rPr lang="en-US" altLang="zh-CN" smtClean="0"/>
              <a:t>XML</a:t>
            </a:r>
            <a:r>
              <a:rPr lang="zh-CN" altLang="en-US" smtClean="0"/>
              <a:t>的缺点</a:t>
            </a:r>
            <a:endParaRPr lang="en-US" altLang="zh-CN" smtClean="0"/>
          </a:p>
          <a:p>
            <a:pPr lvl="1"/>
            <a:r>
              <a:rPr lang="en-US" altLang="zh-CN" sz="2400" smtClean="0"/>
              <a:t>XML</a:t>
            </a:r>
            <a:r>
              <a:rPr lang="zh-CN" altLang="en-US" sz="2400" smtClean="0"/>
              <a:t>文件庞大，文件格式复杂，传输占带宽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服务器端和客户端都需要花费大量代码来解析</a:t>
            </a:r>
            <a:r>
              <a:rPr lang="en-US" altLang="zh-CN" sz="2400" smtClean="0"/>
              <a:t>XML</a:t>
            </a:r>
          </a:p>
          <a:p>
            <a:pPr lvl="2"/>
            <a:r>
              <a:rPr lang="zh-CN" altLang="en-US" sz="2200" smtClean="0"/>
              <a:t>导致服务器端和客户端代码变得异常复杂且不易维护；</a:t>
            </a:r>
            <a:endParaRPr lang="en-US" altLang="zh-CN" sz="2200" smtClean="0"/>
          </a:p>
          <a:p>
            <a:pPr lvl="2"/>
            <a:r>
              <a:rPr lang="zh-CN" altLang="en-US" sz="2200" smtClean="0"/>
              <a:t>客户端不同浏览器之间解析</a:t>
            </a:r>
            <a:r>
              <a:rPr lang="en-US" altLang="zh-CN" sz="2200" smtClean="0"/>
              <a:t>XML</a:t>
            </a:r>
            <a:r>
              <a:rPr lang="zh-CN" altLang="en-US" sz="2200" smtClean="0"/>
              <a:t>的方式不一致，需要重复编写很多代码；</a:t>
            </a:r>
            <a:endParaRPr lang="en-US" altLang="zh-CN" sz="2200" smtClean="0"/>
          </a:p>
          <a:p>
            <a:pPr lvl="2"/>
            <a:r>
              <a:rPr lang="zh-CN" altLang="en-US" sz="2200" smtClean="0"/>
              <a:t>服务器端和客户端解析</a:t>
            </a:r>
            <a:r>
              <a:rPr lang="en-US" altLang="zh-CN" sz="2200" smtClean="0"/>
              <a:t>XML</a:t>
            </a:r>
            <a:r>
              <a:rPr lang="zh-CN" altLang="en-US" sz="2200" smtClean="0"/>
              <a:t>花费较多的资源和时间。</a:t>
            </a:r>
          </a:p>
        </p:txBody>
      </p:sp>
    </p:spTree>
    <p:extLst>
      <p:ext uri="{BB962C8B-B14F-4D97-AF65-F5344CB8AC3E}">
        <p14:creationId xmlns:p14="http://schemas.microsoft.com/office/powerpoint/2010/main" val="1620744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3181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mtClean="0"/>
              <a:t>JSON</a:t>
            </a:r>
            <a:r>
              <a:rPr lang="zh-CN" altLang="en-US" smtClean="0"/>
              <a:t>的优点：</a:t>
            </a:r>
            <a:endParaRPr lang="en-US" altLang="zh-CN" smtClean="0"/>
          </a:p>
          <a:p>
            <a:pPr lvl="1"/>
            <a:r>
              <a:rPr lang="zh-CN" altLang="en-US" sz="2400" smtClean="0"/>
              <a:t>数据格式比较简单，易于读写，格式都是压缩的，占用带宽小；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易于解析，客户端</a:t>
            </a:r>
            <a:r>
              <a:rPr lang="en-US" altLang="zh-CN" sz="2400" smtClean="0"/>
              <a:t>JavaScript</a:t>
            </a:r>
            <a:r>
              <a:rPr lang="zh-CN" altLang="en-US" sz="2400" smtClean="0"/>
              <a:t>可以简单的通过</a:t>
            </a:r>
            <a:r>
              <a:rPr lang="en-US" altLang="zh-CN" sz="2400" smtClean="0"/>
              <a:t>eval()</a:t>
            </a:r>
            <a:r>
              <a:rPr lang="zh-CN" altLang="en-US" sz="2400" smtClean="0"/>
              <a:t>进行</a:t>
            </a:r>
            <a:r>
              <a:rPr lang="en-US" altLang="zh-CN" sz="2400" smtClean="0"/>
              <a:t>JSON</a:t>
            </a:r>
            <a:r>
              <a:rPr lang="zh-CN" altLang="en-US" sz="2400" smtClean="0"/>
              <a:t>数据的读取；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支持多种语言，包括</a:t>
            </a:r>
            <a:r>
              <a:rPr lang="en-US" altLang="zh-CN" sz="2400" smtClean="0"/>
              <a:t>ActionScript, C, C#, ColdFusion, Java, JavaScript, Perl, PHP, Python, Ruby</a:t>
            </a:r>
            <a:r>
              <a:rPr lang="zh-CN" altLang="en-US" sz="2400" smtClean="0"/>
              <a:t>等服务器端语言，便于服务器端的解析；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已经有</a:t>
            </a:r>
            <a:r>
              <a:rPr lang="en-US" altLang="zh-CN" sz="2400" smtClean="0"/>
              <a:t>PHP-JSON</a:t>
            </a:r>
            <a:r>
              <a:rPr lang="zh-CN" altLang="en-US" sz="2400" smtClean="0"/>
              <a:t>和</a:t>
            </a:r>
            <a:r>
              <a:rPr lang="en-US" altLang="zh-CN" sz="2400" smtClean="0"/>
              <a:t>JSON-PHP</a:t>
            </a:r>
            <a:r>
              <a:rPr lang="zh-CN" altLang="en-US" sz="2400" smtClean="0"/>
              <a:t>出现了，偏于</a:t>
            </a:r>
            <a:r>
              <a:rPr lang="en-US" altLang="zh-CN" sz="2400" smtClean="0"/>
              <a:t>PHP</a:t>
            </a:r>
            <a:r>
              <a:rPr lang="zh-CN" altLang="en-US" sz="2400" smtClean="0"/>
              <a:t>序列化后的程序直接调用，</a:t>
            </a:r>
            <a:r>
              <a:rPr lang="en-US" altLang="zh-CN" sz="2400" smtClean="0"/>
              <a:t>PHP</a:t>
            </a:r>
            <a:r>
              <a:rPr lang="zh-CN" altLang="en-US" sz="2400" smtClean="0"/>
              <a:t>服务器端的对象、数组等能直接生成</a:t>
            </a:r>
            <a:r>
              <a:rPr lang="en-US" altLang="zh-CN" sz="2400" smtClean="0"/>
              <a:t>JSON</a:t>
            </a:r>
            <a:r>
              <a:rPr lang="zh-CN" altLang="en-US" sz="2400" smtClean="0"/>
              <a:t>格式，便于客户端的访问提取；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因为</a:t>
            </a:r>
            <a:r>
              <a:rPr lang="en-US" altLang="zh-CN" sz="2400" smtClean="0"/>
              <a:t>JSON</a:t>
            </a:r>
            <a:r>
              <a:rPr lang="zh-CN" altLang="en-US" sz="2400" smtClean="0"/>
              <a:t>格式能直接为服务器端代码使用，大大简化了服务器端和客户端的代码开发量，且完成任务不变，并且易于维护。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8122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23.1 JSON</a:t>
            </a:r>
            <a:endParaRPr lang="zh-CN" alt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JavaScript </a:t>
            </a:r>
            <a:r>
              <a:rPr lang="zh-CN" altLang="en-US" b="1" dirty="0"/>
              <a:t>对象表示法</a:t>
            </a:r>
            <a:endParaRPr lang="en-US" altLang="zh-CN" b="1" dirty="0"/>
          </a:p>
          <a:p>
            <a:pPr lvl="1"/>
            <a:r>
              <a:rPr lang="en-US" altLang="zh-CN" b="1" dirty="0"/>
              <a:t>JavaScript Object Notation</a:t>
            </a:r>
          </a:p>
          <a:p>
            <a:r>
              <a:rPr lang="en-US" altLang="zh-CN" dirty="0"/>
              <a:t>JSON </a:t>
            </a:r>
            <a:r>
              <a:rPr lang="zh-CN" altLang="en-US" dirty="0"/>
              <a:t>是轻量级的文本数据交换格式</a:t>
            </a:r>
            <a:endParaRPr lang="en-US" altLang="zh-CN" dirty="0"/>
          </a:p>
          <a:p>
            <a:pPr lvl="1"/>
            <a:r>
              <a:rPr lang="en-US" altLang="zh-CN" b="1" dirty="0"/>
              <a:t>JSON </a:t>
            </a:r>
            <a:r>
              <a:rPr lang="zh-CN" altLang="en-US" b="1" dirty="0"/>
              <a:t>是存储和交换文本信息的语法。</a:t>
            </a:r>
            <a:endParaRPr lang="en-US" altLang="zh-CN" b="1" dirty="0"/>
          </a:p>
          <a:p>
            <a:pPr lvl="1"/>
            <a:r>
              <a:rPr lang="zh-CN" altLang="en-US" b="1" dirty="0"/>
              <a:t>类似 </a:t>
            </a:r>
            <a:r>
              <a:rPr lang="en-US" altLang="zh-CN" b="1" dirty="0"/>
              <a:t>XML</a:t>
            </a:r>
            <a:r>
              <a:rPr lang="zh-CN" altLang="en-US" b="1" dirty="0"/>
              <a:t>。</a:t>
            </a:r>
            <a:r>
              <a:rPr lang="en-US" altLang="zh-CN" b="1" dirty="0"/>
              <a:t> </a:t>
            </a:r>
            <a:r>
              <a:rPr lang="zh-CN" altLang="en-US" b="1" dirty="0"/>
              <a:t>比 </a:t>
            </a:r>
            <a:r>
              <a:rPr lang="en-US" altLang="zh-CN" b="1" dirty="0"/>
              <a:t>XML </a:t>
            </a:r>
            <a:r>
              <a:rPr lang="zh-CN" altLang="en-US" b="1" dirty="0"/>
              <a:t>更小、更快，更易解析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360420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mtClean="0"/>
              <a:t>JSON</a:t>
            </a:r>
            <a:r>
              <a:rPr lang="zh-CN" altLang="en-US" smtClean="0"/>
              <a:t>的缺点</a:t>
            </a:r>
            <a:endParaRPr lang="en-US" altLang="zh-CN" smtClean="0"/>
          </a:p>
          <a:p>
            <a:pPr marL="742950" lvl="2" indent="-342900">
              <a:buSzPct val="75000"/>
            </a:pPr>
            <a:r>
              <a:rPr lang="zh-CN" altLang="en-US" smtClean="0"/>
              <a:t>没有</a:t>
            </a:r>
            <a:r>
              <a:rPr lang="en-US" altLang="zh-CN" smtClean="0"/>
              <a:t>XML</a:t>
            </a:r>
            <a:r>
              <a:rPr lang="zh-CN" altLang="en-US" smtClean="0"/>
              <a:t>格式这么推广的深入人心和喜用广泛，没有</a:t>
            </a:r>
            <a:r>
              <a:rPr lang="en-US" altLang="zh-CN" smtClean="0"/>
              <a:t>XML</a:t>
            </a:r>
            <a:r>
              <a:rPr lang="zh-CN" altLang="en-US" smtClean="0"/>
              <a:t>那么通用性；</a:t>
            </a:r>
            <a:endParaRPr lang="en-US" altLang="zh-CN" smtClean="0"/>
          </a:p>
          <a:p>
            <a:pPr marL="742950" lvl="2" indent="-342900">
              <a:buSzPct val="75000"/>
            </a:pPr>
            <a:r>
              <a:rPr lang="en-US" altLang="zh-CN" smtClean="0"/>
              <a:t>JSON</a:t>
            </a:r>
            <a:r>
              <a:rPr lang="zh-CN" altLang="en-US" smtClean="0"/>
              <a:t>格式目前在</a:t>
            </a:r>
            <a:r>
              <a:rPr lang="en-US" altLang="zh-CN" smtClean="0"/>
              <a:t>Web Service</a:t>
            </a:r>
            <a:r>
              <a:rPr lang="zh-CN" altLang="en-US" smtClean="0"/>
              <a:t>中推广还属于初级阶段。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85913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JSON</a:t>
            </a:r>
            <a:r>
              <a:rPr lang="zh-CN" altLang="en-US" dirty="0">
                <a:hlinkClick r:id="rId2"/>
              </a:rPr>
              <a:t>必知必会</a:t>
            </a:r>
            <a:r>
              <a:rPr lang="en-US" altLang="zh-CN" dirty="0">
                <a:hlinkClick r:id="rId2"/>
              </a:rPr>
              <a:t>:a to-the-point guide to JSON</a:t>
            </a:r>
            <a:r>
              <a:rPr lang="en-US" altLang="zh-CN" dirty="0"/>
              <a:t> / (</a:t>
            </a:r>
            <a:r>
              <a:rPr lang="zh-CN" altLang="en-US" dirty="0"/>
              <a:t>美</a:t>
            </a:r>
            <a:r>
              <a:rPr lang="en-US" altLang="zh-CN" dirty="0"/>
              <a:t>) Lindsay Bassett</a:t>
            </a:r>
            <a:r>
              <a:rPr lang="zh-CN" altLang="en-US" dirty="0" smtClean="0"/>
              <a:t>著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85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617682"/>
              </p:ext>
            </p:extLst>
          </p:nvPr>
        </p:nvGraphicFramePr>
        <p:xfrm>
          <a:off x="457200" y="1844824"/>
          <a:ext cx="8229600" cy="299387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987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Web </a:t>
                      </a:r>
                      <a:r>
                        <a:rPr lang="zh-CN" altLang="en-US" dirty="0">
                          <a:effectLst/>
                        </a:rPr>
                        <a:t>浏览器支持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Web </a:t>
                      </a:r>
                      <a:r>
                        <a:rPr lang="zh-CN" altLang="en-US">
                          <a:effectLst/>
                        </a:rPr>
                        <a:t>软件支持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5101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Firefox (Mozilla) 3.5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Internet Explorer 8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Chrome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Opera 10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Safari 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jQuery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Yahoo UI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Prototype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Dojo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ECMAScript 1.5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84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JSON </a:t>
            </a:r>
            <a:r>
              <a:rPr lang="zh-CN" altLang="en-US" dirty="0" smtClean="0"/>
              <a:t>独立于语言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JSON </a:t>
            </a:r>
            <a:r>
              <a:rPr lang="zh-CN" altLang="en-US" dirty="0" smtClean="0"/>
              <a:t>解析器和 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库支持许多不同的编程语言。</a:t>
            </a:r>
            <a:endParaRPr lang="en-US" altLang="zh-CN" dirty="0" smtClean="0"/>
          </a:p>
          <a:p>
            <a:pPr lvl="1"/>
            <a:r>
              <a:rPr lang="zh-CN" altLang="en-US" dirty="0"/>
              <a:t>基于 </a:t>
            </a:r>
            <a:r>
              <a:rPr lang="en-US" altLang="zh-CN" dirty="0">
                <a:hlinkClick r:id="rId2"/>
              </a:rPr>
              <a:t>ECMAScript</a:t>
            </a:r>
            <a:r>
              <a:rPr lang="zh-CN" altLang="en-US" dirty="0"/>
              <a:t> </a:t>
            </a:r>
            <a:r>
              <a:rPr lang="en-US" altLang="zh-CN" dirty="0"/>
              <a:t>(w3c</a:t>
            </a:r>
            <a:r>
              <a:rPr lang="zh-CN" altLang="en-US" dirty="0"/>
              <a:t>制定的</a:t>
            </a:r>
            <a:r>
              <a:rPr lang="en-US" altLang="zh-CN" dirty="0" err="1"/>
              <a:t>js</a:t>
            </a:r>
            <a:r>
              <a:rPr lang="zh-CN" altLang="en-US" dirty="0"/>
              <a:t>规范</a:t>
            </a:r>
            <a:r>
              <a:rPr lang="en-US" altLang="zh-CN" dirty="0"/>
              <a:t>)</a:t>
            </a:r>
            <a:r>
              <a:rPr lang="zh-CN" altLang="en-US" dirty="0"/>
              <a:t>的一个子集</a:t>
            </a:r>
            <a:endParaRPr lang="zh-CN" altLang="en-US" dirty="0" smtClean="0"/>
          </a:p>
          <a:p>
            <a:r>
              <a:rPr lang="en-US" altLang="zh-CN" dirty="0" smtClean="0"/>
              <a:t>JSON </a:t>
            </a:r>
            <a:r>
              <a:rPr lang="zh-CN" altLang="en-US" dirty="0" smtClean="0"/>
              <a:t>具有自我描述性，更易理解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简洁</a:t>
            </a:r>
            <a:r>
              <a:rPr lang="zh-CN" altLang="en-US" dirty="0"/>
              <a:t>和清晰的层次结构使得 </a:t>
            </a:r>
            <a:r>
              <a:rPr lang="en-US" altLang="zh-CN" dirty="0"/>
              <a:t>JSON </a:t>
            </a:r>
            <a:r>
              <a:rPr lang="zh-CN" altLang="en-US" dirty="0"/>
              <a:t>成为理想的数据交换语言。 </a:t>
            </a:r>
            <a:endParaRPr lang="en-US" altLang="zh-CN" dirty="0"/>
          </a:p>
          <a:p>
            <a:pPr lvl="1"/>
            <a:r>
              <a:rPr lang="zh-CN" altLang="en-US" dirty="0"/>
              <a:t>易于人阅读和编写，同时也易于机器解析和生成，并有效地提升网络传输效率。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884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383087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b="1" smtClean="0"/>
              <a:t>JSON</a:t>
            </a:r>
            <a:r>
              <a:rPr lang="zh-CN" altLang="en-US" smtClean="0"/>
              <a:t>中，有两种结构：对象和数组</a:t>
            </a:r>
            <a:endParaRPr lang="en-US" altLang="zh-CN" smtClean="0"/>
          </a:p>
          <a:p>
            <a:r>
              <a:rPr lang="en-US" altLang="zh-CN" smtClean="0"/>
              <a:t>JSON</a:t>
            </a:r>
            <a:r>
              <a:rPr lang="zh-CN" altLang="en-US" smtClean="0"/>
              <a:t>最常用的格式是对象的键值对</a:t>
            </a:r>
            <a:endParaRPr lang="en-US" altLang="zh-CN" smtClean="0"/>
          </a:p>
          <a:p>
            <a:pPr lvl="1"/>
            <a:r>
              <a:rPr lang="en-US" altLang="zh-CN" smtClean="0"/>
              <a:t>{"firstName": "Brett", "lastName": "McLaughlin"}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4634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39115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zh-CN" sz="2000" smtClean="0"/>
              <a:t>&lt;html&gt;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smtClean="0"/>
              <a:t>&lt;body&gt;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smtClean="0"/>
              <a:t>&lt;p&gt;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smtClean="0"/>
              <a:t>Name: &lt;span id="jname"&gt;&lt;/span&gt;&lt;br /&gt;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smtClean="0"/>
              <a:t>Age: &lt;span id="jage"&gt;&lt;/span&gt;&lt;br /&gt;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smtClean="0"/>
              <a:t>Address: &lt;span id="jstreet"&gt;&lt;/span&gt;&lt;br /&gt;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smtClean="0"/>
              <a:t>Phone: &lt;span id="jphone"&gt;&lt;/span&gt;&lt;br /&gt;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smtClean="0"/>
              <a:t>&lt;/p&gt;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smtClean="0"/>
              <a:t>&lt;script type="text/javascript"&gt;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smtClean="0"/>
              <a:t>var JSONObject= {"name":"Bill Gates","street":"Fifth Avenue New York 666","age":56,"phone":"555 1234567"};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smtClean="0"/>
              <a:t>document.getElementById("jname").innerHTML=JSONObject.name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smtClean="0"/>
              <a:t>&lt;/script&gt;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00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smtClean="0"/>
              <a:t>&lt;/body&gt;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smtClean="0"/>
              <a:t>&lt;/html&gt;</a:t>
            </a:r>
            <a:endParaRPr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66220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325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620713"/>
            <a:ext cx="3302000" cy="5545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3438" y="692150"/>
            <a:ext cx="4416425" cy="5545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28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JSON </a:t>
            </a:r>
            <a:r>
              <a:rPr lang="zh-CN" altLang="en-US" smtClean="0"/>
              <a:t>是纯文本</a:t>
            </a:r>
          </a:p>
          <a:p>
            <a:r>
              <a:rPr lang="en-US" altLang="zh-CN" smtClean="0"/>
              <a:t>JSON </a:t>
            </a:r>
            <a:r>
              <a:rPr lang="zh-CN" altLang="en-US" smtClean="0"/>
              <a:t>具有“自我描述性”（人类可读）</a:t>
            </a:r>
          </a:p>
          <a:p>
            <a:r>
              <a:rPr lang="en-US" altLang="zh-CN" smtClean="0"/>
              <a:t>JSON </a:t>
            </a:r>
            <a:r>
              <a:rPr lang="zh-CN" altLang="en-US" smtClean="0"/>
              <a:t>具有层级结构（值中存在值）</a:t>
            </a:r>
          </a:p>
          <a:p>
            <a:r>
              <a:rPr lang="en-US" altLang="zh-CN" smtClean="0"/>
              <a:t>JSON </a:t>
            </a:r>
            <a:r>
              <a:rPr lang="zh-CN" altLang="en-US" smtClean="0"/>
              <a:t>可通过 </a:t>
            </a:r>
            <a:r>
              <a:rPr lang="en-US" altLang="zh-CN" smtClean="0"/>
              <a:t>JavaScript </a:t>
            </a:r>
            <a:r>
              <a:rPr lang="zh-CN" altLang="en-US" smtClean="0"/>
              <a:t>进行解析</a:t>
            </a:r>
          </a:p>
          <a:p>
            <a:r>
              <a:rPr lang="en-US" altLang="zh-CN" smtClean="0"/>
              <a:t>JSON </a:t>
            </a:r>
            <a:r>
              <a:rPr lang="zh-CN" altLang="en-US" smtClean="0"/>
              <a:t>数据可使用 </a:t>
            </a:r>
            <a:r>
              <a:rPr lang="en-US" altLang="zh-CN" smtClean="0"/>
              <a:t>AJAX </a:t>
            </a:r>
            <a:r>
              <a:rPr lang="zh-CN" altLang="en-US" smtClean="0"/>
              <a:t>进行传输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6330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4275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在数据交换方面，由于 </a:t>
            </a:r>
            <a:r>
              <a:rPr lang="en-US" altLang="zh-CN" smtClean="0"/>
              <a:t>JSON </a:t>
            </a:r>
            <a:r>
              <a:rPr lang="zh-CN" altLang="en-US" smtClean="0"/>
              <a:t>所使用的字符要比 </a:t>
            </a:r>
            <a:r>
              <a:rPr lang="en-US" altLang="zh-CN" smtClean="0"/>
              <a:t>XML </a:t>
            </a:r>
            <a:r>
              <a:rPr lang="zh-CN" altLang="en-US" smtClean="0"/>
              <a:t>少得多，可以大大得节约传输数据所占用得带宽。</a:t>
            </a:r>
            <a:endParaRPr lang="en-US" altLang="zh-CN" smtClean="0"/>
          </a:p>
          <a:p>
            <a:r>
              <a:rPr lang="en-US" altLang="zh-CN" smtClean="0"/>
              <a:t>BeJson </a:t>
            </a:r>
            <a:r>
              <a:rPr lang="zh-CN" altLang="en-US" smtClean="0"/>
              <a:t>、</a:t>
            </a:r>
            <a:r>
              <a:rPr lang="en-US" altLang="zh-CN" smtClean="0"/>
              <a:t>SoJson</a:t>
            </a:r>
            <a:r>
              <a:rPr lang="zh-CN" altLang="en-US" smtClean="0"/>
              <a:t>在线工具让众多程序员、新接触</a:t>
            </a:r>
            <a:r>
              <a:rPr lang="en-US" altLang="zh-CN" smtClean="0"/>
              <a:t>JSON</a:t>
            </a:r>
            <a:r>
              <a:rPr lang="zh-CN" altLang="en-US" smtClean="0"/>
              <a:t>格式的程序员更快的了解</a:t>
            </a:r>
            <a:r>
              <a:rPr lang="en-US" altLang="zh-CN" smtClean="0"/>
              <a:t>JSON</a:t>
            </a:r>
            <a:r>
              <a:rPr lang="zh-CN" altLang="en-US" smtClean="0"/>
              <a:t>的结构，更快的精确定位</a:t>
            </a:r>
            <a:r>
              <a:rPr lang="en-US" altLang="zh-CN" smtClean="0"/>
              <a:t>JSON</a:t>
            </a:r>
            <a:r>
              <a:rPr lang="zh-CN" altLang="en-US" smtClean="0"/>
              <a:t>格式错误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5775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921</Words>
  <Application>Microsoft Office PowerPoint</Application>
  <PresentationFormat>全屏显示(4:3)</PresentationFormat>
  <Paragraphs>114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第23章（补充） JSON</vt:lpstr>
      <vt:lpstr>23.1 JSON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23.2  Json 解析</vt:lpstr>
      <vt:lpstr>序列化和反序列化</vt:lpstr>
      <vt:lpstr>PowerPoint 演示文稿</vt:lpstr>
      <vt:lpstr>PowerPoint 演示文稿</vt:lpstr>
      <vt:lpstr>23.3 服务器端的JSON</vt:lpstr>
      <vt:lpstr>23.4 JSON 与NoSQL</vt:lpstr>
      <vt:lpstr>PowerPoint 演示文稿</vt:lpstr>
      <vt:lpstr>CouchDB</vt:lpstr>
      <vt:lpstr>23.5 JSON与XML的区别比较</vt:lpstr>
      <vt:lpstr>PowerPoint 演示文稿</vt:lpstr>
      <vt:lpstr>PowerPoint 演示文稿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第23章（补充） JSON</dc:title>
  <dc:creator>lianli</dc:creator>
  <cp:lastModifiedBy>lianli</cp:lastModifiedBy>
  <cp:revision>14</cp:revision>
  <dcterms:created xsi:type="dcterms:W3CDTF">2017-07-06T01:05:04Z</dcterms:created>
  <dcterms:modified xsi:type="dcterms:W3CDTF">2017-12-05T01:25:54Z</dcterms:modified>
</cp:coreProperties>
</file>